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60" r:id="rId2"/>
    <p:sldId id="361" r:id="rId3"/>
    <p:sldId id="355" r:id="rId4"/>
    <p:sldId id="356" r:id="rId5"/>
    <p:sldId id="357" r:id="rId6"/>
    <p:sldId id="363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EDEDED"/>
    <a:srgbClr val="88BD23"/>
    <a:srgbClr val="002F5B"/>
    <a:srgbClr val="0075BE"/>
    <a:srgbClr val="0062A7"/>
    <a:srgbClr val="D3D800"/>
    <a:srgbClr val="008F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19"/>
    <p:restoredTop sz="94544"/>
  </p:normalViewPr>
  <p:slideViewPr>
    <p:cSldViewPr snapToGrid="0" snapToObjects="1" showGuides="1">
      <p:cViewPr varScale="1">
        <p:scale>
          <a:sx n="65" d="100"/>
          <a:sy n="65" d="100"/>
        </p:scale>
        <p:origin x="460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96015-B525-3D41-9F8F-EE572C254ABE}" type="datetimeFigureOut">
              <a:rPr lang="fi-FI" smtClean="0"/>
              <a:t>21.2.2023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25DA3-6718-1B49-8FF5-258DDF863F2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8286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logolla F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3FCCF4-B0BF-7F41-AA16-70D1B9BDC251}"/>
              </a:ext>
            </a:extLst>
          </p:cNvPr>
          <p:cNvSpPr/>
          <p:nvPr userDrawn="1"/>
        </p:nvSpPr>
        <p:spPr>
          <a:xfrm>
            <a:off x="0" y="2301586"/>
            <a:ext cx="12192000" cy="2254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b="0" i="0" dirty="0">
              <a:latin typeface="Arial 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708989-5134-2543-8713-B6503AAE5E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16690" y="2310176"/>
            <a:ext cx="6558621" cy="223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5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logolla 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3FCCF4-B0BF-7F41-AA16-70D1B9BDC251}"/>
              </a:ext>
            </a:extLst>
          </p:cNvPr>
          <p:cNvSpPr/>
          <p:nvPr userDrawn="1"/>
        </p:nvSpPr>
        <p:spPr>
          <a:xfrm>
            <a:off x="0" y="2301586"/>
            <a:ext cx="12192000" cy="2254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b="0" i="0" dirty="0">
              <a:latin typeface="Arial Regular"/>
            </a:endParaRPr>
          </a:p>
        </p:txBody>
      </p:sp>
      <p:pic>
        <p:nvPicPr>
          <p:cNvPr id="4" name="Kuva 3" descr="Ministry of Agriculture and Forestry of Finland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525" y="2301586"/>
            <a:ext cx="8956949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8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 logolla S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3FCCF4-B0BF-7F41-AA16-70D1B9BDC251}"/>
              </a:ext>
            </a:extLst>
          </p:cNvPr>
          <p:cNvSpPr/>
          <p:nvPr userDrawn="1"/>
        </p:nvSpPr>
        <p:spPr>
          <a:xfrm>
            <a:off x="0" y="2301586"/>
            <a:ext cx="12192000" cy="2254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b="0" i="0" dirty="0">
              <a:latin typeface="Arial Regular"/>
            </a:endParaRPr>
          </a:p>
        </p:txBody>
      </p:sp>
      <p:pic>
        <p:nvPicPr>
          <p:cNvPr id="3" name="Kuva 2" descr="Jord- och skogsbruksministeriet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79" y="2301675"/>
            <a:ext cx="6838841" cy="225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9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rentaation alk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22B05-239D-0643-93B5-2899FBB1B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301" y="2002632"/>
            <a:ext cx="9347399" cy="2852737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80"/>
              </a:spcBef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858AD-DC95-2F44-89C2-1218375A0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2302" y="4855369"/>
            <a:ext cx="9347398" cy="225947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7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rus bulllet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78EE9-F05E-6B42-BD66-E8997A6B5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29188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002F5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0DB2E-9A5E-AA42-AB8C-DF85F03C0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28E9409-3262-8A43-9AC6-41184C1C1C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002F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902" y="365125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3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ulletit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77FFF-98B7-0647-BB1C-EE8CA23E1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29188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AC24F-74C8-D846-9FB3-6CAF2AA9D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2042A-92A6-2240-8510-115D1F67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EF570-D6F7-FE4C-97DE-0A0FE1D3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902" y="365125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3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t 2 palstaa, otsikkolaatik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9087-53CC-FF44-9A30-AE9D41C2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27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6C178-61AC-C148-AA6D-032ACA632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96630"/>
            <a:ext cx="5157787" cy="823912"/>
          </a:xfrm>
          <a:solidFill>
            <a:srgbClr val="002F5B"/>
          </a:solidFill>
        </p:spPr>
        <p:txBody>
          <a:bodyPr lIns="216000" tIns="216000" rIns="216000" bIns="216000" anchor="b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C0E9A-28E5-7540-BB0A-C59784826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23474"/>
            <a:ext cx="5157787" cy="36328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B6E82A-08A3-4944-A393-1DFF5854B0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23474"/>
            <a:ext cx="5183188" cy="36328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8228E-A85B-BB43-AEB1-3325048CB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15523ED-6704-5347-BE67-573A7B1ED7E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72200" y="1796630"/>
            <a:ext cx="5157787" cy="823912"/>
          </a:xfrm>
          <a:solidFill>
            <a:srgbClr val="002F5B"/>
          </a:solidFill>
        </p:spPr>
        <p:txBody>
          <a:bodyPr lIns="216000" tIns="216000" rIns="216000" bIns="216000" anchor="b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902" y="365125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1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olla ty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77FFF-98B7-0647-BB1C-EE8CA23E1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29188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EF570-D6F7-FE4C-97DE-0A0FE1D3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388" y="156102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7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 teksti val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22B05-239D-0643-93B5-2899FBB1B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830" y="181370"/>
            <a:ext cx="9080569" cy="2852737"/>
          </a:xfrm>
          <a:effectLst/>
        </p:spPr>
        <p:txBody>
          <a:bodyPr anchor="b">
            <a:normAutofit/>
          </a:bodyPr>
          <a:lstStyle>
            <a:lvl1pPr>
              <a:defRPr sz="5400" spc="-50" baseline="0">
                <a:solidFill>
                  <a:srgbClr val="002F5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858AD-DC95-2F44-89C2-1218375A0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0" y="3227248"/>
            <a:ext cx="9080569" cy="2259479"/>
          </a:xfrm>
          <a:effectLst>
            <a:glow rad="546100">
              <a:schemeClr val="tx1">
                <a:alpha val="84000"/>
              </a:schemeClr>
            </a:glow>
          </a:effectLst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FF480C-8508-5A4D-9436-22E96D7B7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002F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399" y="180735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9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keskell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271C7E-0467-A646-A951-5CBAB6250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1" y="1513230"/>
            <a:ext cx="9093964" cy="3831541"/>
          </a:xfrm>
          <a:effectLst/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3200" b="0">
                <a:solidFill>
                  <a:srgbClr val="002F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C39EA95-DE4A-424E-AE6D-CD9E6CD3B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002F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0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D9567F-1B21-044D-A586-CDAFD90C3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8207" y="1513230"/>
            <a:ext cx="8815587" cy="3831541"/>
          </a:xfr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8800" b="1" spc="-150">
                <a:solidFill>
                  <a:srgbClr val="002F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832437-0311-0545-BFCF-088015338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002F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EF570-D6F7-FE4C-97DE-0A0FE1D3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3048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1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keskellä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9AD7897-9039-5143-AEA3-1A666D20F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1" y="1513230"/>
            <a:ext cx="9093964" cy="3831541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FC237-E277-3944-816A-F5CA6824E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9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teksti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5279E-F00B-264A-8615-7B9D82C84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D9A75D3-8517-1146-9720-72AE57AA2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8207" y="1513230"/>
            <a:ext cx="8815587" cy="3831541"/>
          </a:xfrm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9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taust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21"/>
            <a:ext cx="12190149" cy="685695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C62FFB7-6852-8144-B7F8-41D37F4A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830" y="581486"/>
            <a:ext cx="8815587" cy="2852737"/>
          </a:xfrm>
          <a:effectLst>
            <a:outerShdw blurRad="254000" dist="63500" dir="2700000" algn="tl" rotWithShape="0">
              <a:srgbClr val="002F5B">
                <a:alpha val="40000"/>
              </a:srgbClr>
            </a:outerShdw>
          </a:effectLst>
        </p:spPr>
        <p:txBody>
          <a:bodyPr anchor="b">
            <a:normAutofit/>
          </a:bodyPr>
          <a:lstStyle>
            <a:lvl1pPr>
              <a:defRPr sz="54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EAAD480-0252-7E4C-BDF3-503894F7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0" y="3601321"/>
            <a:ext cx="8815587" cy="2259479"/>
          </a:xfrm>
          <a:effectLst>
            <a:glow rad="546100">
              <a:schemeClr val="tx1">
                <a:alpha val="84000"/>
              </a:schemeClr>
            </a:glow>
            <a:outerShdw blurRad="203200" dist="38100" dir="2700000" algn="tl" rotWithShape="0">
              <a:srgbClr val="002F5B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C32783-DE99-FA4C-B922-99727FB05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439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1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taust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5" y="521"/>
            <a:ext cx="12190151" cy="685695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C62FFB7-6852-8144-B7F8-41D37F4A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830" y="581486"/>
            <a:ext cx="8815587" cy="2852737"/>
          </a:xfrm>
          <a:effectLst>
            <a:outerShdw blurRad="254000" dist="63500" dir="2700000" algn="tl" rotWithShape="0">
              <a:srgbClr val="002F5B">
                <a:alpha val="40000"/>
              </a:srgbClr>
            </a:outerShdw>
          </a:effectLst>
        </p:spPr>
        <p:txBody>
          <a:bodyPr anchor="b">
            <a:normAutofit/>
          </a:bodyPr>
          <a:lstStyle>
            <a:lvl1pPr>
              <a:defRPr sz="54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EAAD480-0252-7E4C-BDF3-503894F7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0" y="3601321"/>
            <a:ext cx="8815587" cy="2259479"/>
          </a:xfrm>
          <a:effectLst>
            <a:glow rad="546100">
              <a:schemeClr val="tx1">
                <a:alpha val="84000"/>
              </a:schemeClr>
            </a:glow>
            <a:outerShdw blurRad="203200" dist="38100" dir="2700000" algn="tl" rotWithShape="0">
              <a:srgbClr val="002F5B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ACB155-97B6-4D40-A173-F4CEBB13F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0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tausta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7" y="521"/>
            <a:ext cx="12190147" cy="685695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C62FFB7-6852-8144-B7F8-41D37F4A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830" y="581486"/>
            <a:ext cx="8815587" cy="2852737"/>
          </a:xfrm>
          <a:effectLst>
            <a:outerShdw blurRad="254000" dist="63500" dir="2700000" algn="tl" rotWithShape="0">
              <a:srgbClr val="002F5B">
                <a:alpha val="40000"/>
              </a:srgbClr>
            </a:outerShdw>
          </a:effectLst>
        </p:spPr>
        <p:txBody>
          <a:bodyPr anchor="b">
            <a:normAutofit/>
          </a:bodyPr>
          <a:lstStyle>
            <a:lvl1pPr>
              <a:defRPr sz="54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EAAD480-0252-7E4C-BDF3-503894F7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0" y="3601321"/>
            <a:ext cx="8815587" cy="2259479"/>
          </a:xfrm>
          <a:effectLst>
            <a:glow rad="546100">
              <a:schemeClr val="tx1">
                <a:alpha val="84000"/>
              </a:schemeClr>
            </a:glow>
            <a:outerShdw blurRad="203200" dist="38100" dir="2700000" algn="tl" rotWithShape="0">
              <a:srgbClr val="002F5B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286D6D5-076B-554C-A7E9-6E8CFCBC7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9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taust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7" y="15761"/>
            <a:ext cx="12190147" cy="685695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CAA-8732-8649-88BA-B8FBC70C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C62FFB7-6852-8144-B7F8-41D37F4A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830" y="581486"/>
            <a:ext cx="8815587" cy="2852737"/>
          </a:xfrm>
          <a:effectLst>
            <a:outerShdw blurRad="254000" dist="63500" dir="2700000" algn="tl" rotWithShape="0">
              <a:srgbClr val="002F5B">
                <a:alpha val="40000"/>
              </a:srgbClr>
            </a:outerShdw>
          </a:effectLst>
        </p:spPr>
        <p:txBody>
          <a:bodyPr anchor="b">
            <a:normAutofit/>
          </a:bodyPr>
          <a:lstStyle>
            <a:lvl1pPr>
              <a:defRPr sz="54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EAAD480-0252-7E4C-BDF3-503894F7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0" y="3601321"/>
            <a:ext cx="8815587" cy="2259479"/>
          </a:xfrm>
          <a:effectLst>
            <a:glow rad="546100">
              <a:schemeClr val="tx1">
                <a:alpha val="84000"/>
              </a:schemeClr>
            </a:glow>
            <a:outerShdw blurRad="203200" dist="38100" dir="2700000" algn="tl" rotWithShape="0">
              <a:srgbClr val="002F5B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7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taust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0" y="520"/>
            <a:ext cx="12190149" cy="6856959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271C7E-0467-A646-A951-5CBAB6250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1" y="1513230"/>
            <a:ext cx="9093964" cy="3831541"/>
          </a:xfrm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4CAA4B-32D8-D34C-BF8D-3008CF3DB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8" y="52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7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taust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21"/>
            <a:ext cx="12190149" cy="68569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CAA-8732-8649-88BA-B8FBC70C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271C7E-0467-A646-A951-5CBAB6250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1" y="1513230"/>
            <a:ext cx="9093964" cy="3831541"/>
          </a:xfrm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439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3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tausta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2" y="521"/>
            <a:ext cx="12190147" cy="68569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CAA-8732-8649-88BA-B8FBC70C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271C7E-0467-A646-A951-5CBAB6250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1" y="1513230"/>
            <a:ext cx="9093964" cy="3831541"/>
          </a:xfrm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34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1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taust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2" y="521"/>
            <a:ext cx="12190147" cy="685695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CAA-8732-8649-88BA-B8FBC70C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271C7E-0467-A646-A951-5CBAB6250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9831" y="1513230"/>
            <a:ext cx="9093964" cy="3831541"/>
          </a:xfrm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8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0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uvataust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21"/>
            <a:ext cx="12190149" cy="685695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CAA-8732-8649-88BA-B8FBC70C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D9567F-1B21-044D-A586-CDAFD90C3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8207" y="1513230"/>
            <a:ext cx="8815587" cy="3831541"/>
          </a:xfrm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439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uvataust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21"/>
            <a:ext cx="12190149" cy="68569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CAA-8732-8649-88BA-B8FBC70C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4E0C45B-7465-E240-B6D3-6FFDDDF14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8207" y="1513230"/>
            <a:ext cx="8815587" cy="3831541"/>
          </a:xfrm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132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uvatausta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2" y="0"/>
            <a:ext cx="12190147" cy="68569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CAA-8732-8649-88BA-B8FBC70C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0A8E0CD-2BD5-6F43-A223-7E1C62783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8207" y="1513230"/>
            <a:ext cx="8815587" cy="3831541"/>
          </a:xfrm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438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5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uvataust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081929-8B7D-404F-95F6-439269C931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2" y="521"/>
            <a:ext cx="12190147" cy="685695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A2CAA-8732-8649-88BA-B8FBC70C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EBEE9BF-9E5B-2244-9576-B0D5ED640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8207" y="1513230"/>
            <a:ext cx="8815587" cy="3831541"/>
          </a:xfrm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438" y="521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29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os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8775857-B8F4-EC41-ACF0-886597A76D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748105-46DB-0948-9024-F289F32E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588" y="371122"/>
            <a:ext cx="3932237" cy="168627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200">
                <a:solidFill>
                  <a:srgbClr val="002F5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94274-4373-024F-9669-EEF75967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5999" y="6356350"/>
            <a:ext cx="905613" cy="365125"/>
          </a:xfrm>
        </p:spPr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EDD328B-D856-724C-90BA-A53884462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3169" y="554400"/>
            <a:ext cx="4689662" cy="57492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B9B3364-7B62-EA45-B7E4-9301B5C459F2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808588" y="2152062"/>
            <a:ext cx="4644826" cy="42042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Kuva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1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os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8775857-B8F4-EC41-ACF0-886597A76D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94274-4373-024F-9669-EEF75967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5999" y="6356350"/>
            <a:ext cx="905613" cy="365125"/>
          </a:xfrm>
        </p:spPr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EDD328B-D856-724C-90BA-A53884462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3169" y="554400"/>
            <a:ext cx="4689662" cy="5749201"/>
          </a:xfrm>
        </p:spPr>
        <p:txBody>
          <a:bodyPr anchor="ctr">
            <a:noAutofit/>
          </a:bodyPr>
          <a:lstStyle>
            <a:lvl1pPr marL="0" indent="0" algn="ctr">
              <a:buNone/>
              <a:defRPr sz="144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295E90-4052-914E-B939-EB14C2D3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588" y="371122"/>
            <a:ext cx="3932237" cy="168627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200">
                <a:solidFill>
                  <a:srgbClr val="002F5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49A6705-119A-264D-B71A-B8988BE19010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808588" y="2152062"/>
            <a:ext cx="4644826" cy="42042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894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3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n txt oi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7D279B4-7217-244B-8ECA-D772EB4A4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9419" y="0"/>
            <a:ext cx="6105419" cy="6858000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94274-4373-024F-9669-EEF75967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5999" y="6356350"/>
            <a:ext cx="905613" cy="365125"/>
          </a:xfrm>
        </p:spPr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9ACDDF0-3262-234C-A075-BC0D935C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588" y="371122"/>
            <a:ext cx="3932237" cy="168627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200">
                <a:solidFill>
                  <a:srgbClr val="002F5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F8A2CDA-1C3A-0C41-B281-08EC34E01382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808588" y="2152062"/>
            <a:ext cx="4644826" cy="42042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221" y="13272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vasen txt o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7D279B4-7217-244B-8ECA-D772EB4A4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9419" y="0"/>
            <a:ext cx="3060000" cy="6858000"/>
          </a:xfrm>
        </p:spPr>
        <p:txBody>
          <a:bodyPr/>
          <a:lstStyle/>
          <a:p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748105-46DB-0948-9024-F289F32E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319" y="371122"/>
            <a:ext cx="6953506" cy="168627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rgbClr val="002F5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94274-4373-024F-9669-EEF75967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5999" y="6356350"/>
            <a:ext cx="905613" cy="365125"/>
          </a:xfrm>
        </p:spPr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F8FAB2A-4222-654B-AB95-220C6BE37FD0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787319" y="2152062"/>
            <a:ext cx="7666095" cy="42042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Kuva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14256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B4EFF-307A-E147-83A4-ABF4A2428A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9945"/>
          <a:stretch/>
        </p:blipFill>
        <p:spPr>
          <a:xfrm>
            <a:off x="0" y="0"/>
            <a:ext cx="12192000" cy="34327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94274-4373-024F-9669-EEF75967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5999" y="6356350"/>
            <a:ext cx="905613" cy="365125"/>
          </a:xfrm>
        </p:spPr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1C722D1-FA31-4940-8BD1-421C15AEEA0F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3601206" y="4820860"/>
            <a:ext cx="2340000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7B0F86B-AB84-7A41-A60D-CD6718BD8ED1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6242598" y="4820860"/>
            <a:ext cx="2339999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5143527-32D0-9F4A-8E24-AA1998FDB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29188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18FCC45-C6DD-7B40-A552-A0C509D23CE8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3601206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058EE4CF-E4D6-C649-9228-1D6F31551312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42597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28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1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99FB142-2739-5840-AE3B-707D732B4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9945"/>
          <a:stretch/>
        </p:blipFill>
        <p:spPr>
          <a:xfrm>
            <a:off x="0" y="0"/>
            <a:ext cx="12192000" cy="34327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94274-4373-024F-9669-EEF75967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5999" y="6356350"/>
            <a:ext cx="905613" cy="365125"/>
          </a:xfrm>
        </p:spPr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0C948641-6324-2C4E-8E41-5C6685E8DB1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2284609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D000EAE-B6E3-7949-B464-A3F5C7CE6B45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7576698" y="4820860"/>
            <a:ext cx="2340000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21D0D75-80AD-504C-B128-B1C2C9BF9A75}"/>
              </a:ext>
            </a:extLst>
          </p:cNvPr>
          <p:cNvSpPr>
            <a:spLocks noGrp="1"/>
          </p:cNvSpPr>
          <p:nvPr>
            <p:ph type="body" sz="half" idx="27"/>
          </p:nvPr>
        </p:nvSpPr>
        <p:spPr>
          <a:xfrm>
            <a:off x="4926000" y="4820860"/>
            <a:ext cx="2340000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25BDD379-F172-C141-BBAA-6F24F4137AE2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2284609" y="4820860"/>
            <a:ext cx="2339999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CA66CA6-59A9-7149-B7B6-122A85A8E6E8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926000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670FDC78-CD04-C248-936D-4E535C556FA1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7576698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7DB94EF-40A9-134C-A16A-9F12A7B32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29188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23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3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AB2900E-C3A0-A34C-B548-6B0DD892D7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9945"/>
          <a:stretch/>
        </p:blipFill>
        <p:spPr>
          <a:xfrm>
            <a:off x="0" y="0"/>
            <a:ext cx="12192000" cy="343274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94274-4373-024F-9669-EEF75967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5999" y="6356350"/>
            <a:ext cx="905613" cy="365125"/>
          </a:xfrm>
        </p:spPr>
        <p:txBody>
          <a:bodyPr/>
          <a:lstStyle/>
          <a:p>
            <a:fld id="{1E5BB522-C2A2-944F-BE3C-E8AEDC46330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7D623471-4980-9641-B3B4-4B85FB9A32FC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972935" y="4820860"/>
            <a:ext cx="2339999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FD3FB280-2B1E-194E-B740-5E2F1300A424}"/>
              </a:ext>
            </a:extLst>
          </p:cNvPr>
          <p:cNvSpPr>
            <a:spLocks noGrp="1"/>
          </p:cNvSpPr>
          <p:nvPr>
            <p:ph type="body" sz="half" idx="31"/>
          </p:nvPr>
        </p:nvSpPr>
        <p:spPr>
          <a:xfrm>
            <a:off x="3614326" y="4820860"/>
            <a:ext cx="2339999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6745DA5-3D02-834C-9004-6EA74085AD4E}"/>
              </a:ext>
            </a:extLst>
          </p:cNvPr>
          <p:cNvSpPr>
            <a:spLocks noGrp="1"/>
          </p:cNvSpPr>
          <p:nvPr>
            <p:ph type="body" sz="half" idx="32"/>
          </p:nvPr>
        </p:nvSpPr>
        <p:spPr>
          <a:xfrm>
            <a:off x="6255716" y="4820860"/>
            <a:ext cx="2340000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B7511C7F-3548-AF44-87F8-EE78B514AC03}"/>
              </a:ext>
            </a:extLst>
          </p:cNvPr>
          <p:cNvSpPr>
            <a:spLocks noGrp="1"/>
          </p:cNvSpPr>
          <p:nvPr>
            <p:ph type="body" sz="half" idx="33"/>
          </p:nvPr>
        </p:nvSpPr>
        <p:spPr>
          <a:xfrm>
            <a:off x="8897107" y="4820860"/>
            <a:ext cx="2340000" cy="10881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43AA93D3-A9A9-4145-B0C2-4CDEBDC60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29188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DD247B6A-6DD6-8E4F-89F7-D036D882B9FF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972934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BD3AEF14-403E-0D49-9752-CCB3AC97D08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3614325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D767C64C-BE03-3C49-8F5E-F21FA49C2B71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6255716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9505BD62-B4F5-0046-B316-96AE1E1D8667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8897107" y="2262748"/>
            <a:ext cx="2340000" cy="2340000"/>
          </a:xfr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txBody>
          <a:bodyPr/>
          <a:lstStyle/>
          <a:p>
            <a:endParaRPr lang="fi-FI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239" y="0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8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84F4-AA93-417C-96B7-1739C3AAC16E}" type="datetimeFigureOut">
              <a:rPr lang="fi-FI" smtClean="0"/>
              <a:t>21.2.2023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8ED43-152A-41CD-B8AA-4A23949DBF6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7419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967B95-9AC7-A043-B8FD-E3021C1E9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84559-CC17-CE46-9193-51A9D8A0B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94E01-4403-BB4F-9726-41BA18A9D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41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002F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BB522-C2A2-944F-BE3C-E8AEDC463307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0499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91" r:id="rId2"/>
    <p:sldLayoutId id="2147483692" r:id="rId3"/>
    <p:sldLayoutId id="2147483651" r:id="rId4"/>
    <p:sldLayoutId id="2147483650" r:id="rId5"/>
    <p:sldLayoutId id="2147483652" r:id="rId6"/>
    <p:sldLayoutId id="2147483653" r:id="rId7"/>
    <p:sldLayoutId id="2147483673" r:id="rId8"/>
    <p:sldLayoutId id="2147483667" r:id="rId9"/>
    <p:sldLayoutId id="2147483668" r:id="rId10"/>
    <p:sldLayoutId id="2147483669" r:id="rId11"/>
    <p:sldLayoutId id="2147483684" r:id="rId12"/>
    <p:sldLayoutId id="2147483655" r:id="rId13"/>
    <p:sldLayoutId id="2147483661" r:id="rId14"/>
    <p:sldLayoutId id="2147483674" r:id="rId15"/>
    <p:sldLayoutId id="2147483664" r:id="rId16"/>
    <p:sldLayoutId id="2147483676" r:id="rId17"/>
    <p:sldLayoutId id="2147483677" r:id="rId18"/>
    <p:sldLayoutId id="2147483665" r:id="rId19"/>
    <p:sldLayoutId id="2147483678" r:id="rId20"/>
    <p:sldLayoutId id="2147483679" r:id="rId21"/>
    <p:sldLayoutId id="2147483680" r:id="rId22"/>
    <p:sldLayoutId id="2147483666" r:id="rId23"/>
    <p:sldLayoutId id="2147483681" r:id="rId24"/>
    <p:sldLayoutId id="2147483682" r:id="rId25"/>
    <p:sldLayoutId id="2147483683" r:id="rId26"/>
    <p:sldLayoutId id="2147483659" r:id="rId27"/>
    <p:sldLayoutId id="2147483660" r:id="rId28"/>
    <p:sldLayoutId id="2147483662" r:id="rId29"/>
    <p:sldLayoutId id="2147483663" r:id="rId30"/>
    <p:sldLayoutId id="2147483686" r:id="rId31"/>
    <p:sldLayoutId id="2147483685" r:id="rId32"/>
    <p:sldLayoutId id="2147483689" r:id="rId33"/>
    <p:sldLayoutId id="2147483693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002F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800"/>
        </a:spcBef>
        <a:spcAft>
          <a:spcPts val="5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4900" dirty="0" smtClean="0">
                <a:latin typeface="Montserrat Medium" panose="00000600000000000000" pitchFamily="50" charset="0"/>
              </a:rPr>
              <a:t>‘</a:t>
            </a:r>
            <a:r>
              <a:rPr lang="uk-UA" sz="4900" dirty="0" smtClean="0">
                <a:latin typeface="Montserrat Medium" panose="00000600000000000000" pitchFamily="50" charset="0"/>
              </a:rPr>
              <a:t>Фінляндія</a:t>
            </a:r>
            <a:r>
              <a:rPr lang="fi-FI" sz="4900" dirty="0" smtClean="0">
                <a:latin typeface="Montserrat Medium" panose="00000600000000000000" pitchFamily="50" charset="0"/>
              </a:rPr>
              <a:t> </a:t>
            </a:r>
            <a:r>
              <a:rPr lang="uk-UA" sz="4900" dirty="0" smtClean="0">
                <a:latin typeface="Montserrat Medium" panose="00000600000000000000" pitchFamily="50" charset="0"/>
              </a:rPr>
              <a:t>– країна номер один у</a:t>
            </a:r>
            <a:r>
              <a:rPr lang="fi-FI" sz="4900" dirty="0" smtClean="0">
                <a:latin typeface="Montserrat Medium" panose="00000600000000000000" pitchFamily="50" charset="0"/>
              </a:rPr>
              <a:t> </a:t>
            </a:r>
            <a:r>
              <a:rPr lang="ru-RU" sz="4900" dirty="0" smtClean="0">
                <a:latin typeface="Montserrat Medium" panose="00000600000000000000" pitchFamily="50" charset="0"/>
              </a:rPr>
              <a:t>Глобальному </a:t>
            </a:r>
            <a:r>
              <a:rPr lang="uk-UA" sz="4900" dirty="0" smtClean="0">
                <a:latin typeface="Montserrat Medium" panose="00000600000000000000" pitchFamily="50" charset="0"/>
              </a:rPr>
              <a:t>індексі</a:t>
            </a:r>
            <a:r>
              <a:rPr lang="ru-RU" sz="4900" dirty="0" smtClean="0">
                <a:latin typeface="Montserrat Medium" panose="00000600000000000000" pitchFamily="50" charset="0"/>
              </a:rPr>
              <a:t> </a:t>
            </a:r>
            <a:r>
              <a:rPr lang="ru-RU" sz="4900" dirty="0" err="1">
                <a:latin typeface="Montserrat Medium" panose="00000600000000000000" pitchFamily="50" charset="0"/>
              </a:rPr>
              <a:t>продовольчої</a:t>
            </a:r>
            <a:r>
              <a:rPr lang="ru-RU" sz="4900" dirty="0">
                <a:latin typeface="Montserrat Medium" panose="00000600000000000000" pitchFamily="50" charset="0"/>
              </a:rPr>
              <a:t> </a:t>
            </a:r>
            <a:r>
              <a:rPr lang="ru-RU" sz="4900" dirty="0" err="1">
                <a:latin typeface="Montserrat Medium" panose="00000600000000000000" pitchFamily="50" charset="0"/>
              </a:rPr>
              <a:t>безпеки</a:t>
            </a:r>
            <a:r>
              <a:rPr lang="fi-FI" sz="4900" dirty="0" smtClean="0">
                <a:latin typeface="Montserrat Medium" panose="00000600000000000000" pitchFamily="50" charset="0"/>
              </a:rPr>
              <a:t> </a:t>
            </a:r>
            <a:r>
              <a:rPr lang="fi-FI" sz="4900" dirty="0">
                <a:latin typeface="Montserrat Medium" panose="00000600000000000000" pitchFamily="50" charset="0"/>
              </a:rPr>
              <a:t>– </a:t>
            </a:r>
            <a:r>
              <a:rPr lang="uk-UA" sz="4900" dirty="0" smtClean="0">
                <a:latin typeface="Montserrat Medium" panose="00000600000000000000" pitchFamily="50" charset="0"/>
              </a:rPr>
              <a:t>програми та робота</a:t>
            </a:r>
            <a:r>
              <a:rPr lang="fi-FI" sz="4900" dirty="0" smtClean="0">
                <a:latin typeface="Montserrat Medium" panose="00000600000000000000" pitchFamily="50" charset="0"/>
              </a:rPr>
              <a:t> </a:t>
            </a:r>
            <a:r>
              <a:rPr lang="uk-UA" sz="4900" dirty="0" smtClean="0">
                <a:latin typeface="Montserrat Medium" panose="00000600000000000000" pitchFamily="50" charset="0"/>
              </a:rPr>
              <a:t>за межами показників</a:t>
            </a:r>
            <a:r>
              <a:rPr lang="fi-FI" sz="4900" dirty="0" smtClean="0">
                <a:latin typeface="Montserrat Medium" panose="00000600000000000000" pitchFamily="50" charset="0"/>
              </a:rPr>
              <a:t>’</a:t>
            </a:r>
            <a:r>
              <a:rPr lang="fi-FI" sz="4400" dirty="0">
                <a:latin typeface="Montserrat Medium" panose="00000600000000000000" pitchFamily="50" charset="0"/>
              </a:rPr>
              <a:t/>
            </a:r>
            <a:br>
              <a:rPr lang="fi-FI" sz="4400" dirty="0">
                <a:latin typeface="Montserrat Medium" panose="00000600000000000000" pitchFamily="50" charset="0"/>
              </a:rPr>
            </a:br>
            <a:endParaRPr lang="fi-FI" sz="4400" dirty="0">
              <a:latin typeface="Montserrat Medium" panose="00000600000000000000" pitchFamily="50" charset="0"/>
            </a:endParaRP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422301" y="4558617"/>
            <a:ext cx="9347398" cy="2259479"/>
          </a:xfrm>
        </p:spPr>
        <p:txBody>
          <a:bodyPr>
            <a:normAutofit fontScale="77500" lnSpcReduction="20000"/>
          </a:bodyPr>
          <a:lstStyle/>
          <a:p>
            <a:endParaRPr lang="fi-FI" sz="2600" dirty="0" smtClean="0">
              <a:latin typeface="Montserrat Medium" panose="00000600000000000000" pitchFamily="50" charset="0"/>
            </a:endParaRPr>
          </a:p>
          <a:p>
            <a:r>
              <a:rPr lang="uk-UA" sz="2600" dirty="0" smtClean="0">
                <a:latin typeface="Montserrat Medium" panose="00000600000000000000" pitchFamily="50" charset="0"/>
              </a:rPr>
              <a:t>Пані </a:t>
            </a:r>
            <a:r>
              <a:rPr lang="uk-UA" sz="2600" dirty="0" err="1" smtClean="0">
                <a:latin typeface="Montserrat Medium" panose="00000600000000000000" pitchFamily="50" charset="0"/>
              </a:rPr>
              <a:t>Оліккі</a:t>
            </a:r>
            <a:r>
              <a:rPr lang="uk-UA" sz="2600" dirty="0" smtClean="0">
                <a:latin typeface="Montserrat Medium" panose="00000600000000000000" pitchFamily="50" charset="0"/>
              </a:rPr>
              <a:t> </a:t>
            </a:r>
            <a:r>
              <a:rPr lang="uk-UA" sz="2600" dirty="0" err="1" smtClean="0">
                <a:latin typeface="Montserrat Medium" panose="00000600000000000000" pitchFamily="50" charset="0"/>
              </a:rPr>
              <a:t>Гульмі</a:t>
            </a:r>
            <a:r>
              <a:rPr lang="uk-UA" sz="2600" dirty="0" smtClean="0">
                <a:latin typeface="Montserrat Medium" panose="00000600000000000000" pitchFamily="50" charset="0"/>
              </a:rPr>
              <a:t> (</a:t>
            </a:r>
            <a:r>
              <a:rPr lang="uk-UA" sz="2600" dirty="0" err="1" smtClean="0">
                <a:latin typeface="Montserrat Medium" panose="00000600000000000000" pitchFamily="50" charset="0"/>
              </a:rPr>
              <a:t>Aulikki</a:t>
            </a:r>
            <a:r>
              <a:rPr lang="uk-UA" sz="2600" dirty="0" smtClean="0">
                <a:latin typeface="Montserrat Medium" panose="00000600000000000000" pitchFamily="50" charset="0"/>
              </a:rPr>
              <a:t> </a:t>
            </a:r>
            <a:r>
              <a:rPr lang="uk-UA" sz="2600" dirty="0" err="1" smtClean="0">
                <a:latin typeface="Montserrat Medium" panose="00000600000000000000" pitchFamily="50" charset="0"/>
              </a:rPr>
              <a:t>Hulmi</a:t>
            </a:r>
            <a:r>
              <a:rPr lang="uk-UA" sz="2600" dirty="0" smtClean="0">
                <a:latin typeface="Montserrat Medium" panose="00000600000000000000" pitchFamily="50" charset="0"/>
              </a:rPr>
              <a:t>)</a:t>
            </a:r>
            <a:br>
              <a:rPr lang="uk-UA" sz="2600" dirty="0" smtClean="0">
                <a:latin typeface="Montserrat Medium" panose="00000600000000000000" pitchFamily="50" charset="0"/>
              </a:rPr>
            </a:br>
            <a:r>
              <a:rPr lang="uk-UA" sz="2600" dirty="0" smtClean="0">
                <a:latin typeface="Montserrat Medium" panose="00000600000000000000" pitchFamily="50" charset="0"/>
              </a:rPr>
              <a:t>Директор з питань Міжнародних відносин, Керівник відділу</a:t>
            </a:r>
          </a:p>
          <a:p>
            <a:r>
              <a:rPr lang="uk-UA" sz="2600" dirty="0" smtClean="0">
                <a:latin typeface="Montserrat Medium" panose="00000600000000000000" pitchFamily="50" charset="0"/>
              </a:rPr>
              <a:t>Відділ з питань координації справ Європейського Союзу та міжнародних питань</a:t>
            </a:r>
            <a:br>
              <a:rPr lang="uk-UA" sz="2600" dirty="0" smtClean="0">
                <a:latin typeface="Montserrat Medium" panose="00000600000000000000" pitchFamily="50" charset="0"/>
              </a:rPr>
            </a:br>
            <a:r>
              <a:rPr lang="uk-UA" sz="2600" dirty="0" smtClean="0">
                <a:latin typeface="Montserrat Medium" panose="00000600000000000000" pitchFamily="50" charset="0"/>
              </a:rPr>
              <a:t>Міністерство сільського та лісового господарства Фінляндії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524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3787319" y="371122"/>
            <a:ext cx="6953506" cy="866551"/>
          </a:xfrm>
        </p:spPr>
        <p:txBody>
          <a:bodyPr anchor="t">
            <a:normAutofit fontScale="90000"/>
          </a:bodyPr>
          <a:lstStyle/>
          <a:p>
            <a:pPr algn="just"/>
            <a:r>
              <a:rPr lang="uk-UA" dirty="0" smtClean="0">
                <a:latin typeface="Montserrat Medium" panose="00000600000000000000" pitchFamily="50" charset="0"/>
              </a:rPr>
              <a:t>Продовольча безпека: приклад Фінляндії</a:t>
            </a:r>
            <a:endParaRPr lang="uk-UA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B522-C2A2-944F-BE3C-E8AEDC463307}" type="slidenum">
              <a:rPr lang="fi-FI" smtClean="0"/>
              <a:t>2</a:t>
            </a:fld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half" idx="16"/>
          </p:nvPr>
        </p:nvSpPr>
        <p:spPr>
          <a:xfrm>
            <a:off x="3246092" y="552394"/>
            <a:ext cx="8035959" cy="6305606"/>
          </a:xfrm>
        </p:spPr>
        <p:txBody>
          <a:bodyPr>
            <a:noAutofit/>
          </a:bodyPr>
          <a:lstStyle/>
          <a:p>
            <a:pPr algn="just"/>
            <a:endParaRPr lang="uk-UA" sz="1600" dirty="0" smtClean="0">
              <a:latin typeface="Montserrat Medium" panose="00000600000000000000" pitchFamily="50" charset="0"/>
            </a:endParaRPr>
          </a:p>
          <a:p>
            <a:pPr algn="just"/>
            <a:endParaRPr lang="uk-UA" sz="1600" b="1" dirty="0" smtClean="0">
              <a:latin typeface="Montserrat Medium" panose="00000600000000000000" pitchFamily="50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600" dirty="0" smtClean="0">
                <a:latin typeface="Montserrat Medium" panose="00000600000000000000" pitchFamily="50" charset="0"/>
              </a:rPr>
              <a:t>Продовольча безпека є довгостроковим пріоритетом, </a:t>
            </a:r>
            <a:r>
              <a:rPr lang="uk-UA" sz="1600" dirty="0" err="1" smtClean="0">
                <a:latin typeface="Montserrat Medium" panose="00000600000000000000" pitchFamily="50" charset="0"/>
              </a:rPr>
              <a:t>уроком</a:t>
            </a:r>
            <a:r>
              <a:rPr lang="uk-UA" sz="1600" dirty="0" smtClean="0">
                <a:latin typeface="Montserrat Medium" panose="00000600000000000000" pitchFamily="50" charset="0"/>
              </a:rPr>
              <a:t> нашої історії.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600" dirty="0" smtClean="0">
                <a:latin typeface="Montserrat Medium" panose="00000600000000000000" pitchFamily="50" charset="0"/>
              </a:rPr>
              <a:t> Природні умови обмежують виробництво продуктів харчування у Фінляндії, зокрема, це стосується обсягів продукції. З іншого боку, та сама природа надає і переваги, наприклад, меншу потребу в пестицидах.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600" dirty="0" smtClean="0">
                <a:latin typeface="Montserrat Medium" panose="00000600000000000000" pitchFamily="50" charset="0"/>
              </a:rPr>
              <a:t> Самозабезпечення було одним з фундаментальних пріоритетів сільськогосподарської політики Фінляндії ще до її членства в ЄС, отже нам вдалося зберегти цю ціль і після приєднання до ЄС. Фінляндія самостійно забезпечує себе основними сільськогосподарськими товарами, хоча й досі залежить від багатьох імпортних виробничих ресурсів.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600" dirty="0" smtClean="0">
                <a:latin typeface="Montserrat Medium" panose="00000600000000000000" pitchFamily="50" charset="0"/>
              </a:rPr>
              <a:t>Продовольча безпека є водночас складною та багатовимірною ціллю, важливим національним консенсусом, який веде до узгодженої політики.</a:t>
            </a:r>
          </a:p>
          <a:p>
            <a:pPr lvl="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uk-UA" sz="1600" dirty="0" smtClean="0">
                <a:solidFill>
                  <a:prstClr val="black"/>
                </a:solidFill>
                <a:latin typeface="Montserrat Medium" panose="00000600000000000000" pitchFamily="50" charset="0"/>
              </a:rPr>
              <a:t>Згідно показників Глобального індексу продовольчої безпеки від «</a:t>
            </a:r>
            <a:r>
              <a:rPr lang="uk-UA" sz="1600" dirty="0" err="1" smtClean="0">
                <a:solidFill>
                  <a:prstClr val="black"/>
                </a:solidFill>
                <a:latin typeface="Montserrat Medium" panose="00000600000000000000" pitchFamily="50" charset="0"/>
              </a:rPr>
              <a:t>The</a:t>
            </a:r>
            <a:r>
              <a:rPr lang="uk-UA" sz="1600" dirty="0" smtClean="0">
                <a:solidFill>
                  <a:prstClr val="black"/>
                </a:solidFill>
                <a:latin typeface="Montserrat Medium" panose="00000600000000000000" pitchFamily="50" charset="0"/>
              </a:rPr>
              <a:t> </a:t>
            </a:r>
            <a:r>
              <a:rPr lang="uk-UA" sz="1600" dirty="0" err="1" smtClean="0">
                <a:solidFill>
                  <a:prstClr val="black"/>
                </a:solidFill>
                <a:latin typeface="Montserrat Medium" panose="00000600000000000000" pitchFamily="50" charset="0"/>
              </a:rPr>
              <a:t>Economist</a:t>
            </a:r>
            <a:r>
              <a:rPr lang="uk-UA" sz="1600" dirty="0" smtClean="0">
                <a:solidFill>
                  <a:prstClr val="black"/>
                </a:solidFill>
                <a:latin typeface="Montserrat Medium" panose="00000600000000000000" pitchFamily="50" charset="0"/>
              </a:rPr>
              <a:t>», продовольча безпека у Фінляндії посідає перше місце у світі. Проте, ми визнаємо, що маємо не припиняти наші зусилля, щоб зберігати та покращувати ситуацію. </a:t>
            </a:r>
            <a:endParaRPr lang="uk-UA" sz="1600" dirty="0">
              <a:solidFill>
                <a:prstClr val="black"/>
              </a:solidFill>
              <a:latin typeface="Montserrat Medium" panose="00000600000000000000" pitchFamily="50" charset="0"/>
            </a:endParaRPr>
          </a:p>
        </p:txBody>
      </p:sp>
      <p:pic>
        <p:nvPicPr>
          <p:cNvPr id="8" name="Kuvan paikkamerkki 7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" b="2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3960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7" name="Sisällön paikkamerkk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4153187"/>
              </p:ext>
            </p:extLst>
          </p:nvPr>
        </p:nvGraphicFramePr>
        <p:xfrm>
          <a:off x="0" y="99393"/>
          <a:ext cx="11996530" cy="73485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4150">
                  <a:extLst>
                    <a:ext uri="{9D8B030D-6E8A-4147-A177-3AD203B41FA5}">
                      <a16:colId xmlns:a16="http://schemas.microsoft.com/office/drawing/2014/main" val="2494874906"/>
                    </a:ext>
                  </a:extLst>
                </a:gridCol>
                <a:gridCol w="1099582">
                  <a:extLst>
                    <a:ext uri="{9D8B030D-6E8A-4147-A177-3AD203B41FA5}">
                      <a16:colId xmlns:a16="http://schemas.microsoft.com/office/drawing/2014/main" val="1945462996"/>
                    </a:ext>
                  </a:extLst>
                </a:gridCol>
                <a:gridCol w="1662735">
                  <a:extLst>
                    <a:ext uri="{9D8B030D-6E8A-4147-A177-3AD203B41FA5}">
                      <a16:colId xmlns:a16="http://schemas.microsoft.com/office/drawing/2014/main" val="1606132839"/>
                    </a:ext>
                  </a:extLst>
                </a:gridCol>
                <a:gridCol w="2558987">
                  <a:extLst>
                    <a:ext uri="{9D8B030D-6E8A-4147-A177-3AD203B41FA5}">
                      <a16:colId xmlns:a16="http://schemas.microsoft.com/office/drawing/2014/main" val="3366467313"/>
                    </a:ext>
                  </a:extLst>
                </a:gridCol>
                <a:gridCol w="1043737">
                  <a:extLst>
                    <a:ext uri="{9D8B030D-6E8A-4147-A177-3AD203B41FA5}">
                      <a16:colId xmlns:a16="http://schemas.microsoft.com/office/drawing/2014/main" val="3317864148"/>
                    </a:ext>
                  </a:extLst>
                </a:gridCol>
                <a:gridCol w="2907339">
                  <a:extLst>
                    <a:ext uri="{9D8B030D-6E8A-4147-A177-3AD203B41FA5}">
                      <a16:colId xmlns:a16="http://schemas.microsoft.com/office/drawing/2014/main" val="399159034"/>
                    </a:ext>
                  </a:extLst>
                </a:gridCol>
              </a:tblGrid>
              <a:tr h="757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Показник доступності</a:t>
                      </a:r>
                      <a:r>
                        <a:rPr lang="fi-FI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uk-UA" sz="14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Фінляндія - </a:t>
                      </a:r>
                      <a:r>
                        <a:rPr lang="fi-FI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i-FI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91,9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4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uk-UA" sz="14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Україна</a:t>
                      </a:r>
                      <a:r>
                        <a:rPr lang="fi-FI" sz="14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i-FI" sz="14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66,6)</a:t>
                      </a:r>
                      <a:endParaRPr lang="fi-FI" sz="14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Показник</a:t>
                      </a:r>
                      <a:r>
                        <a:rPr lang="fi-FI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i-FI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uk-UA" sz="14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Фінляндія</a:t>
                      </a:r>
                      <a:endParaRPr lang="fi-FI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Коментар(-і)</a:t>
                      </a:r>
                      <a:endParaRPr lang="fi-FI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Показник доступності</a:t>
                      </a:r>
                      <a:r>
                        <a:rPr lang="fi-FI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uk-UA" sz="14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Фінляндія - </a:t>
                      </a:r>
                      <a:r>
                        <a:rPr lang="en-GB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70,5 </a:t>
                      </a:r>
                      <a:endParaRPr lang="uk-UA" sz="1400" b="1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uk-UA" sz="14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Україна</a:t>
                      </a:r>
                      <a:r>
                        <a:rPr lang="en-GB" sz="14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48,1)</a:t>
                      </a:r>
                      <a:endParaRPr lang="fi-FI" sz="1400" b="1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Показник</a:t>
                      </a:r>
                      <a:r>
                        <a:rPr lang="fi-FI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i-FI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uk-UA" sz="14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Фінляндія</a:t>
                      </a:r>
                      <a:endParaRPr lang="fi-FI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Коментар(-і)</a:t>
                      </a:r>
                      <a:endParaRPr lang="fi-FI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554099953"/>
                  </a:ext>
                </a:extLst>
              </a:tr>
              <a:tr h="7371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 змінення середніх витрат на продукти харчування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Стійкий розвиток цін до</a:t>
                      </a:r>
                      <a:r>
                        <a:rPr lang="uk-UA" sz="1400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2022 р.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 доступ до ресурсів сільського господарства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80,6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693718618"/>
                  </a:ext>
                </a:extLst>
              </a:tr>
              <a:tr h="80827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1.2 % населення за межею бідності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</a:t>
                      </a:r>
                      <a:endParaRPr lang="fi-FI" sz="140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Практично немає людей за межею бідності.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 дослідження та розвиток сільського господарства</a:t>
                      </a: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61,8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Досить низька сукупна факторна продуктивність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1225422229"/>
                  </a:ext>
                </a:extLst>
              </a:tr>
              <a:tr h="7393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 індекс доходу, скоригований на нерівномірність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83,5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 інфраструктура господарства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59,7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Використані</a:t>
                      </a:r>
                      <a:r>
                        <a:rPr lang="uk-UA" sz="1400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тут і</a:t>
                      </a: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ндикатори не надто актуальні для Фінляндії, напр. площа під зрошенням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2276151101"/>
                  </a:ext>
                </a:extLst>
              </a:tr>
              <a:tr h="7613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 торгівля сільськогосподарською продукцією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 нестабільність сільськогосподарського виробництва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30,6</a:t>
                      </a:r>
                      <a:endParaRPr lang="fi-FI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Існують значні коливання щорічної врожайності сільськогосподарських культур через мінливість погодних умов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4091174497"/>
                  </a:ext>
                </a:extLst>
              </a:tr>
              <a:tr h="8663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програми безпеки харчових продуктів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fi-FI" sz="140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Хороша система соціального забезпечення у Фінляндії.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 втрата харчових продуктів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86,6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972239921"/>
                  </a:ext>
                </a:extLst>
              </a:tr>
              <a:tr h="4251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 інфраструктура ланцюга постачання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85,6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1467845413"/>
                  </a:ext>
                </a:extLst>
              </a:tr>
              <a:tr h="4251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 достатність постачання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85,2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3619457314"/>
                  </a:ext>
                </a:extLst>
              </a:tr>
              <a:tr h="4254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 політичні та соціальні</a:t>
                      </a:r>
                      <a:r>
                        <a:rPr lang="uk-UA" sz="1400" b="1" baseline="0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перепони доступу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93,7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1632588462"/>
                  </a:ext>
                </a:extLst>
              </a:tr>
              <a:tr h="9223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i-FI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зобов'язання щодо політики доступу</a:t>
                      </a:r>
                      <a:endParaRPr lang="uk-UA" sz="1400" b="1" noProof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lang="uk-UA" sz="1400" b="1" baseline="0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продовольчої безпеки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52,5</a:t>
                      </a:r>
                      <a:endParaRPr lang="uk-UA" sz="14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 Фінляндії немає ні спеціальної стратегії продовольчої безпеки, ні спеціального державного органу, відповідального за продовольчу безпеку</a:t>
                      </a:r>
                      <a:endParaRPr lang="uk-UA" sz="1400" noProof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571" marR="43571" marT="0" marB="0"/>
                </a:tc>
                <a:extLst>
                  <a:ext uri="{0D108BD9-81ED-4DB2-BD59-A6C34878D82A}">
                    <a16:rowId xmlns:a16="http://schemas.microsoft.com/office/drawing/2014/main" val="45627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62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ulukk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816586"/>
              </p:ext>
            </p:extLst>
          </p:nvPr>
        </p:nvGraphicFramePr>
        <p:xfrm>
          <a:off x="-2" y="0"/>
          <a:ext cx="12192002" cy="74947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4602">
                  <a:extLst>
                    <a:ext uri="{9D8B030D-6E8A-4147-A177-3AD203B41FA5}">
                      <a16:colId xmlns:a16="http://schemas.microsoft.com/office/drawing/2014/main" val="4033435115"/>
                    </a:ext>
                  </a:extLst>
                </a:gridCol>
                <a:gridCol w="1036669">
                  <a:extLst>
                    <a:ext uri="{9D8B030D-6E8A-4147-A177-3AD203B41FA5}">
                      <a16:colId xmlns:a16="http://schemas.microsoft.com/office/drawing/2014/main" val="465810456"/>
                    </a:ext>
                  </a:extLst>
                </a:gridCol>
                <a:gridCol w="2281483">
                  <a:extLst>
                    <a:ext uri="{9D8B030D-6E8A-4147-A177-3AD203B41FA5}">
                      <a16:colId xmlns:a16="http://schemas.microsoft.com/office/drawing/2014/main" val="1791245189"/>
                    </a:ext>
                  </a:extLst>
                </a:gridCol>
                <a:gridCol w="2793890">
                  <a:extLst>
                    <a:ext uri="{9D8B030D-6E8A-4147-A177-3AD203B41FA5}">
                      <a16:colId xmlns:a16="http://schemas.microsoft.com/office/drawing/2014/main" val="3705681371"/>
                    </a:ext>
                  </a:extLst>
                </a:gridCol>
                <a:gridCol w="1188740">
                  <a:extLst>
                    <a:ext uri="{9D8B030D-6E8A-4147-A177-3AD203B41FA5}">
                      <a16:colId xmlns:a16="http://schemas.microsoft.com/office/drawing/2014/main" val="2761887087"/>
                    </a:ext>
                  </a:extLst>
                </a:gridCol>
                <a:gridCol w="2376618">
                  <a:extLst>
                    <a:ext uri="{9D8B030D-6E8A-4147-A177-3AD203B41FA5}">
                      <a16:colId xmlns:a16="http://schemas.microsoft.com/office/drawing/2014/main" val="3345844151"/>
                    </a:ext>
                  </a:extLst>
                </a:gridCol>
              </a:tblGrid>
              <a:tr h="838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3. Якість та безпека </a:t>
                      </a: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uk-UA" sz="14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Фінляндія -</a:t>
                      </a:r>
                      <a:r>
                        <a:rPr lang="uk-UA" sz="1400" noProof="0" dirty="0" smtClean="0">
                          <a:effectLst/>
                        </a:rPr>
                        <a:t> 88,4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i="1" noProof="0" dirty="0" smtClean="0">
                          <a:effectLst/>
                        </a:rPr>
                        <a:t>(Україна</a:t>
                      </a:r>
                      <a:r>
                        <a:rPr lang="uk-UA" sz="1400" i="1" baseline="0" noProof="0" dirty="0" smtClean="0">
                          <a:effectLst/>
                        </a:rPr>
                        <a:t> </a:t>
                      </a:r>
                      <a:r>
                        <a:rPr lang="uk-UA" sz="1400" i="1" noProof="0" dirty="0" smtClean="0">
                          <a:effectLst/>
                        </a:rPr>
                        <a:t>71,4)</a:t>
                      </a:r>
                      <a:endParaRPr lang="uk-UA" sz="14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Показник</a:t>
                      </a:r>
                      <a:r>
                        <a:rPr lang="uk-UA" sz="1400" noProof="0" dirty="0" smtClean="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uk-UA" sz="14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Фінляндія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effectLst/>
                        </a:rPr>
                        <a:t>Коментар(-і)</a:t>
                      </a:r>
                      <a:endParaRPr lang="uk-UA" sz="1400" b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4. Стійкість та адаптованість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uk-UA" sz="14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Фінляндія -</a:t>
                      </a:r>
                      <a:r>
                        <a:rPr lang="uk-UA" sz="1400" noProof="0" dirty="0" smtClean="0">
                          <a:effectLst/>
                        </a:rPr>
                        <a:t> 82,6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(</a:t>
                      </a:r>
                      <a:r>
                        <a:rPr lang="uk-UA" sz="1400" i="1" noProof="0" dirty="0" smtClean="0">
                          <a:effectLst/>
                        </a:rPr>
                        <a:t>Україна</a:t>
                      </a:r>
                      <a:r>
                        <a:rPr lang="uk-UA" sz="1400" i="1" baseline="0" noProof="0" dirty="0" smtClean="0">
                          <a:effectLst/>
                        </a:rPr>
                        <a:t> </a:t>
                      </a:r>
                      <a:r>
                        <a:rPr lang="uk-UA" sz="1400" i="1" noProof="0" dirty="0" smtClean="0">
                          <a:effectLst/>
                        </a:rPr>
                        <a:t>43,5 )</a:t>
                      </a:r>
                      <a:endParaRPr lang="uk-UA" sz="14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Показник</a:t>
                      </a:r>
                      <a:r>
                        <a:rPr lang="uk-UA" sz="1400" noProof="0" dirty="0" smtClean="0">
                          <a:effectLst/>
                        </a:rPr>
                        <a:t> 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uk-UA" sz="1400" b="1" baseline="0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uk-UA" sz="1400" b="1" noProof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Фінляндія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1" noProof="0" dirty="0" smtClean="0">
                          <a:effectLst/>
                        </a:rPr>
                        <a:t>Коментар(-і)</a:t>
                      </a:r>
                      <a:endParaRPr lang="uk-UA" sz="1400" b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extLst>
                  <a:ext uri="{0D108BD9-81ED-4DB2-BD59-A6C34878D82A}">
                    <a16:rowId xmlns:a16="http://schemas.microsoft.com/office/drawing/2014/main" val="172522517"/>
                  </a:ext>
                </a:extLst>
              </a:tr>
              <a:tr h="5695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3.1 різноманітність харчування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68,3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 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</a:rPr>
                        <a:t>4.1 </a:t>
                      </a:r>
                      <a:r>
                        <a:rPr lang="uk-UA" sz="1400" b="1" dirty="0" smtClean="0">
                          <a:solidFill>
                            <a:schemeClr val="bg1"/>
                          </a:solidFill>
                          <a:effectLst/>
                        </a:rPr>
                        <a:t>схильність,</a:t>
                      </a:r>
                      <a:r>
                        <a:rPr lang="uk-UA" sz="1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uk-UA" sz="1400" b="1" baseline="0" noProof="0" dirty="0" smtClean="0">
                          <a:solidFill>
                            <a:schemeClr val="bg1"/>
                          </a:solidFill>
                          <a:effectLst/>
                        </a:rPr>
                        <a:t>підданість,</a:t>
                      </a:r>
                      <a:r>
                        <a:rPr lang="uk-UA" sz="1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 залежність</a:t>
                      </a: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</a:rPr>
                        <a:t> (</a:t>
                      </a:r>
                      <a:r>
                        <a:rPr lang="uk-UA" sz="1400" b="1" dirty="0" smtClean="0">
                          <a:solidFill>
                            <a:schemeClr val="bg1"/>
                          </a:solidFill>
                          <a:effectLst/>
                        </a:rPr>
                        <a:t>напр. від посухи, повені тощо)</a:t>
                      </a:r>
                      <a:endParaRPr lang="fi-FI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71,4</a:t>
                      </a:r>
                      <a:endParaRPr lang="fi-FI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fi-FI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extLst>
                  <a:ext uri="{0D108BD9-81ED-4DB2-BD59-A6C34878D82A}">
                    <a16:rowId xmlns:a16="http://schemas.microsoft.com/office/drawing/2014/main" val="1697956577"/>
                  </a:ext>
                </a:extLst>
              </a:tr>
              <a:tr h="11231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3.2  норми харчування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solidFill>
                            <a:srgbClr val="00B050"/>
                          </a:solidFill>
                          <a:effectLst/>
                        </a:rPr>
                        <a:t>100</a:t>
                      </a:r>
                      <a:endParaRPr lang="uk-UA" sz="1400" noProof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Наприклад, існують рекомендації з харчування</a:t>
                      </a:r>
                      <a:r>
                        <a:rPr lang="uk-UA" sz="1400" baseline="0" noProof="0" dirty="0" smtClean="0">
                          <a:effectLst/>
                        </a:rPr>
                        <a:t> </a:t>
                      </a:r>
                      <a:r>
                        <a:rPr lang="uk-UA" sz="1400" noProof="0" dirty="0" smtClean="0">
                          <a:effectLst/>
                        </a:rPr>
                        <a:t>для різних груп населення та маркування харчової цінності  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</a:rPr>
                        <a:t>4.2 </a:t>
                      </a:r>
                      <a:r>
                        <a:rPr lang="uk-UA" sz="1400" b="1" dirty="0" smtClean="0">
                          <a:solidFill>
                            <a:schemeClr val="bg1"/>
                          </a:solidFill>
                          <a:effectLst/>
                        </a:rPr>
                        <a:t>вода </a:t>
                      </a: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uk-UA" sz="1400" b="1" dirty="0" smtClean="0">
                          <a:solidFill>
                            <a:schemeClr val="bg1"/>
                          </a:solidFill>
                          <a:effectLst/>
                        </a:rPr>
                        <a:t>напр. якість, ризики</a:t>
                      </a: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fi-FI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86,2</a:t>
                      </a:r>
                      <a:endParaRPr lang="fi-FI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fi-FI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extLst>
                  <a:ext uri="{0D108BD9-81ED-4DB2-BD59-A6C34878D82A}">
                    <a16:rowId xmlns:a16="http://schemas.microsoft.com/office/drawing/2014/main" val="2097662075"/>
                  </a:ext>
                </a:extLst>
              </a:tr>
              <a:tr h="5544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3.3 доступність поживних мікроелементів.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72,1 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 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</a:rPr>
                        <a:t>4.3 </a:t>
                      </a:r>
                      <a:r>
                        <a:rPr lang="uk-UA" sz="1400" b="1" dirty="0" smtClean="0">
                          <a:solidFill>
                            <a:schemeClr val="bg1"/>
                          </a:solidFill>
                          <a:effectLst/>
                        </a:rPr>
                        <a:t>земля</a:t>
                      </a: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uk-UA" sz="1400" b="1" dirty="0" smtClean="0">
                          <a:solidFill>
                            <a:schemeClr val="bg1"/>
                          </a:solidFill>
                          <a:effectLst/>
                        </a:rPr>
                        <a:t>напр. деградація</a:t>
                      </a: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uk-UA" sz="1400" b="1" baseline="0" dirty="0" smtClean="0">
                          <a:solidFill>
                            <a:schemeClr val="bg1"/>
                          </a:solidFill>
                          <a:effectLst/>
                        </a:rPr>
                        <a:t>ґрунту</a:t>
                      </a:r>
                      <a:r>
                        <a:rPr lang="en-GB" sz="1400" b="1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fi-FI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75,9</a:t>
                      </a:r>
                      <a:endParaRPr lang="fi-FI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 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extLst>
                  <a:ext uri="{0D108BD9-81ED-4DB2-BD59-A6C34878D82A}">
                    <a16:rowId xmlns:a16="http://schemas.microsoft.com/office/drawing/2014/main" val="2809695997"/>
                  </a:ext>
                </a:extLst>
              </a:tr>
              <a:tr h="8387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3.4 якість білків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solidFill>
                            <a:srgbClr val="00B050"/>
                          </a:solidFill>
                          <a:effectLst/>
                        </a:rPr>
                        <a:t>100</a:t>
                      </a:r>
                      <a:endParaRPr lang="uk-UA" sz="1400" noProof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Хороший амінокислотний склад у середньостатистичних національних раціонах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</a:rPr>
                        <a:t>4.4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</a:rPr>
                        <a:t>океан, озера, річки</a:t>
                      </a:r>
                      <a:endParaRPr lang="fi-FI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aseline="0" dirty="0">
                          <a:solidFill>
                            <a:srgbClr val="FF0000"/>
                          </a:solidFill>
                          <a:effectLst/>
                        </a:rPr>
                        <a:t>64,1</a:t>
                      </a:r>
                      <a:endParaRPr lang="fi-FI" sz="1400" baseline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noProof="0" dirty="0" err="1" smtClean="0">
                          <a:effectLst/>
                        </a:rPr>
                        <a:t>Евтрофікація</a:t>
                      </a:r>
                      <a:r>
                        <a:rPr lang="uk-UA" sz="1400" noProof="0" dirty="0" smtClean="0">
                          <a:effectLst/>
                        </a:rPr>
                        <a:t> (заболочування) є проблемою у Фінляндії</a:t>
                      </a:r>
                    </a:p>
                  </a:txBody>
                  <a:tcPr marL="40667" marR="40667" marT="0" marB="0"/>
                </a:tc>
                <a:extLst>
                  <a:ext uri="{0D108BD9-81ED-4DB2-BD59-A6C34878D82A}">
                    <a16:rowId xmlns:a16="http://schemas.microsoft.com/office/drawing/2014/main" val="12173134"/>
                  </a:ext>
                </a:extLst>
              </a:tr>
              <a:tr h="18101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3.5 безпечність харчових продуктів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solidFill>
                            <a:srgbClr val="00B050"/>
                          </a:solidFill>
                          <a:effectLst/>
                        </a:rPr>
                        <a:t>100</a:t>
                      </a:r>
                      <a:endParaRPr lang="uk-UA" sz="1400" noProof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Суворе законодавство про безпечність харчових продуктів, високі стандарти, безпечна питна вода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</a:rPr>
                        <a:t>4.5 </a:t>
                      </a: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</a:rPr>
                        <a:t>політичні зобов'язання щодо адаптації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96,3</a:t>
                      </a:r>
                      <a:endParaRPr lang="fi-FI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Національна стратегія адаптації до клімату, в тому числі в сільському господарстві. Політика підтримки сталого ведення сільського господарства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extLst>
                  <a:ext uri="{0D108BD9-81ED-4DB2-BD59-A6C34878D82A}">
                    <a16:rowId xmlns:a16="http://schemas.microsoft.com/office/drawing/2014/main" val="2519025062"/>
                  </a:ext>
                </a:extLst>
              </a:tr>
              <a:tr h="11231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fi-FI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fi-FI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fi-FI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</a:rPr>
                        <a:t>4.6 </a:t>
                      </a:r>
                      <a:r>
                        <a:rPr lang="uk-UA" sz="1400" b="1" noProof="0" dirty="0" smtClean="0">
                          <a:solidFill>
                            <a:schemeClr val="bg1"/>
                          </a:solidFill>
                          <a:effectLst/>
                        </a:rPr>
                        <a:t>управління ризиками стихійних лих</a:t>
                      </a:r>
                      <a:endParaRPr lang="uk-UA" sz="1400" b="1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B050"/>
                          </a:solidFill>
                          <a:effectLst/>
                        </a:rPr>
                        <a:t>100</a:t>
                      </a:r>
                      <a:endParaRPr lang="fi-FI" sz="14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noProof="0" dirty="0" smtClean="0">
                          <a:effectLst/>
                        </a:rPr>
                        <a:t>Наприклад, моніторинг та контроль шкідників і захворювань. Єдиний підхід до стандартів</a:t>
                      </a:r>
                      <a:r>
                        <a:rPr lang="uk-UA" sz="1400" baseline="0" noProof="0" dirty="0" smtClean="0">
                          <a:effectLst/>
                        </a:rPr>
                        <a:t> </a:t>
                      </a:r>
                      <a:r>
                        <a:rPr lang="uk-UA" sz="1400" noProof="0" dirty="0" smtClean="0">
                          <a:effectLst/>
                        </a:rPr>
                        <a:t>здоров'я. Управління ризиками повеней</a:t>
                      </a:r>
                      <a:endParaRPr lang="uk-UA" sz="14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667" marR="40667" marT="0" marB="0"/>
                </a:tc>
                <a:extLst>
                  <a:ext uri="{0D108BD9-81ED-4DB2-BD59-A6C34878D82A}">
                    <a16:rowId xmlns:a16="http://schemas.microsoft.com/office/drawing/2014/main" val="57928717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441825" y="18002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041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3787319" y="371122"/>
            <a:ext cx="6953506" cy="1272951"/>
          </a:xfrm>
        </p:spPr>
        <p:txBody>
          <a:bodyPr anchor="t">
            <a:normAutofit fontScale="90000"/>
          </a:bodyPr>
          <a:lstStyle/>
          <a:p>
            <a:pPr algn="just"/>
            <a:r>
              <a:rPr lang="uk-UA" sz="3000" dirty="0" smtClean="0">
                <a:latin typeface="Montserrat Medium" panose="00000600000000000000" pitchFamily="50" charset="0"/>
              </a:rPr>
              <a:t>Конкретні дії по досягненню високого рівня безпеки харчових продуктів</a:t>
            </a:r>
            <a:endParaRPr lang="uk-UA" sz="3000" dirty="0">
              <a:latin typeface="Montserrat Medium" panose="00000600000000000000" pitchFamily="50" charset="0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BB522-C2A2-944F-BE3C-E8AEDC463307}" type="slidenum">
              <a:rPr lang="fi-FI" smtClean="0"/>
              <a:t>5</a:t>
            </a:fld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half" idx="16"/>
          </p:nvPr>
        </p:nvSpPr>
        <p:spPr>
          <a:xfrm>
            <a:off x="3390473" y="1764146"/>
            <a:ext cx="8062942" cy="4592204"/>
          </a:xfrm>
        </p:spPr>
        <p:txBody>
          <a:bodyPr>
            <a:normAutofit fontScale="92500" lnSpcReduction="20000"/>
          </a:bodyPr>
          <a:lstStyle/>
          <a:p>
            <a:pPr marL="342900" indent="-34290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1400" kern="0" dirty="0" smtClean="0">
                <a:solidFill>
                  <a:srgbClr val="000000"/>
                </a:solidFill>
              </a:rPr>
              <a:t>Випадки інфекційних захворювань тварин (або рослин) </a:t>
            </a:r>
            <a:r>
              <a:rPr lang="uk-UA" sz="1400" kern="0" dirty="0" err="1" smtClean="0">
                <a:solidFill>
                  <a:srgbClr val="000000"/>
                </a:solidFill>
              </a:rPr>
              <a:t>оперативно</a:t>
            </a:r>
            <a:r>
              <a:rPr lang="uk-UA" sz="1400" kern="0" dirty="0" smtClean="0">
                <a:solidFill>
                  <a:srgbClr val="000000"/>
                </a:solidFill>
              </a:rPr>
              <a:t> присікаються, щоб запобігти розповсюдженню епідемій</a:t>
            </a:r>
          </a:p>
          <a:p>
            <a:pPr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uk-UA" sz="1400" kern="0" dirty="0" smtClean="0">
              <a:solidFill>
                <a:srgbClr val="000000"/>
              </a:solidFill>
            </a:endParaRPr>
          </a:p>
          <a:p>
            <a:pPr marL="342900" indent="-34290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1400" dirty="0" smtClean="0"/>
              <a:t>Поширеність зоонозних патогенів у худоби дуже низька; Переваги: низька щільність популяцій/фермерських господарств; щодо багатьох патогенів, у пригоді також відносно холодна погода</a:t>
            </a:r>
          </a:p>
          <a:p>
            <a:pPr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en-US" sz="1400" dirty="0"/>
          </a:p>
          <a:p>
            <a:pPr marL="342900" lvl="0" indent="-34290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1400" kern="0" dirty="0" smtClean="0">
                <a:solidFill>
                  <a:srgbClr val="000000"/>
                </a:solidFill>
              </a:rPr>
              <a:t>Завезення сільськогосподарських тварин з інших країн мінімальне, у порівнянні з іншими країнами ЄС</a:t>
            </a:r>
          </a:p>
          <a:p>
            <a:pPr lvl="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uk-UA" sz="1400" kern="0" dirty="0" smtClean="0">
              <a:solidFill>
                <a:srgbClr val="000000"/>
              </a:solidFill>
            </a:endParaRPr>
          </a:p>
          <a:p>
            <a:pPr marL="342900" indent="-342900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uk-UA" sz="1400" kern="0" dirty="0" smtClean="0">
                <a:solidFill>
                  <a:srgbClr val="000000"/>
                </a:solidFill>
              </a:rPr>
              <a:t>Рівень благополуччя сільськогосподарських тварин дуже високий, адже «задоволені тварини – це  здорові тварини», тому «нехай в свиней будуть свинячі хвости, а в курей - нормальні курячі лапи»</a:t>
            </a:r>
          </a:p>
          <a:p>
            <a:pPr marL="342900" indent="-342900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uk-UA" sz="1400" kern="0" dirty="0" smtClean="0">
                <a:solidFill>
                  <a:srgbClr val="000000"/>
                </a:solidFill>
              </a:rPr>
              <a:t>Показник використання антибіотиків для лікування сільськогосподарських тварин один з найнижчих у світі</a:t>
            </a:r>
          </a:p>
          <a:p>
            <a:pPr algn="just">
              <a:lnSpc>
                <a:spcPct val="110000"/>
              </a:lnSpc>
            </a:pPr>
            <a:endParaRPr lang="en-US" sz="1400" kern="0" dirty="0" smtClean="0">
              <a:solidFill>
                <a:srgbClr val="000000"/>
              </a:solidFill>
            </a:endParaRPr>
          </a:p>
          <a:p>
            <a:pPr marL="342900" lvl="0" indent="-34290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1400" kern="0" dirty="0" smtClean="0">
                <a:solidFill>
                  <a:srgbClr val="000000"/>
                </a:solidFill>
              </a:rPr>
              <a:t>Хвороби харчового походження, особливо сальмонельоз, менш поширені </a:t>
            </a:r>
          </a:p>
          <a:p>
            <a:pPr lvl="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defRPr/>
            </a:pPr>
            <a:endParaRPr lang="uk-UA" sz="1400" kern="0" dirty="0" smtClean="0">
              <a:solidFill>
                <a:srgbClr val="000000"/>
              </a:solidFill>
            </a:endParaRPr>
          </a:p>
          <a:p>
            <a:pPr marL="342900" indent="-34290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1400" dirty="0" smtClean="0"/>
              <a:t>Органи контролю за харчовими продуктами надають підтримку та консультації</a:t>
            </a:r>
            <a:endParaRPr lang="uk-UA" sz="1400" kern="0" dirty="0" smtClean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</a:pPr>
            <a:endParaRPr lang="fi-FI" sz="1400" dirty="0"/>
          </a:p>
        </p:txBody>
      </p:sp>
      <p:pic>
        <p:nvPicPr>
          <p:cNvPr id="8" name="Kuvan paikkamerkki 7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" b="2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8990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atin typeface="Montserrat Medium" panose="00000600000000000000" pitchFamily="50" charset="0"/>
              </a:rPr>
              <a:t>Майбутнє: міцна, стійка, стала система виробництва продуктів харчування</a:t>
            </a:r>
            <a:endParaRPr lang="uk-UA" sz="3200" dirty="0">
              <a:latin typeface="Montserrat Medium" panose="00000600000000000000" pitchFamily="50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1400" dirty="0" smtClean="0"/>
              <a:t>Системний підхід до виробництва продовольчих продуктів необхідний для досягнення екологічної, соціальної та економічної стабільності</a:t>
            </a:r>
          </a:p>
          <a:p>
            <a:pPr marL="0" indent="0" algn="just">
              <a:buNone/>
            </a:pPr>
            <a:endParaRPr lang="uk-UA" sz="1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400" dirty="0" smtClean="0"/>
              <a:t>Державно-приватне співробітництво, дослідження та інновації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uk-UA" sz="1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400" dirty="0" smtClean="0"/>
              <a:t>Залучення всіх суб’єктів продовольчої системи, включно з неурядовими структурами</a:t>
            </a:r>
          </a:p>
          <a:p>
            <a:pPr marL="0" indent="0" algn="just">
              <a:buNone/>
            </a:pPr>
            <a:endParaRPr lang="uk-UA" sz="14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400" dirty="0" smtClean="0"/>
              <a:t>Тенденції: Скорочення кількості харчових відходів – Сезонні раціони – Ефективне використання інших категорій продуктів (зменшення залежності від імпортованих товарів) – збільшення вживання риби, грибів, рослинних продуктів та зменшення кількості м’ясних і молочних продуктів у раціоні (покращення здоров’я, добробуту, зниження вуглецевих викидів)</a:t>
            </a:r>
          </a:p>
          <a:p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87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MM_varipaletti">
      <a:dk1>
        <a:srgbClr val="000000"/>
      </a:dk1>
      <a:lt1>
        <a:srgbClr val="FFFFFF"/>
      </a:lt1>
      <a:dk2>
        <a:srgbClr val="002F5B"/>
      </a:dk2>
      <a:lt2>
        <a:srgbClr val="13A538"/>
      </a:lt2>
      <a:accent1>
        <a:srgbClr val="004982"/>
      </a:accent1>
      <a:accent2>
        <a:srgbClr val="89BD24"/>
      </a:accent2>
      <a:accent3>
        <a:srgbClr val="0061A7"/>
      </a:accent3>
      <a:accent4>
        <a:srgbClr val="13A538"/>
      </a:accent4>
      <a:accent5>
        <a:srgbClr val="D3D800"/>
      </a:accent5>
      <a:accent6>
        <a:srgbClr val="008F8B"/>
      </a:accent6>
      <a:hlink>
        <a:srgbClr val="0074BD"/>
      </a:hlink>
      <a:folHlink>
        <a:srgbClr val="0074B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4970</TotalTime>
  <Words>787</Words>
  <Application>Microsoft Office PowerPoint</Application>
  <PresentationFormat>Широкоэкранный</PresentationFormat>
  <Paragraphs>148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Arial Regular</vt:lpstr>
      <vt:lpstr>Calibri</vt:lpstr>
      <vt:lpstr>Montserrat Medium</vt:lpstr>
      <vt:lpstr>Times New Roman</vt:lpstr>
      <vt:lpstr>Wingdings</vt:lpstr>
      <vt:lpstr>Office Theme</vt:lpstr>
      <vt:lpstr>‘Фінляндія – країна номер один у Глобальному індексі продовольчої безпеки – програми та робота за межами показників’ </vt:lpstr>
      <vt:lpstr>Продовольча безпека: приклад Фінляндії</vt:lpstr>
      <vt:lpstr>Презентация PowerPoint</vt:lpstr>
      <vt:lpstr>Презентация PowerPoint</vt:lpstr>
      <vt:lpstr>Конкретні дії по досягненню високого рівня безпеки харчових продуктів</vt:lpstr>
      <vt:lpstr>Майбутнє: міцна, стійка, стала система виробництва продуктів харчування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Пользователь Windows</cp:lastModifiedBy>
  <cp:revision>270</cp:revision>
  <cp:lastPrinted>2018-10-01T09:29:27Z</cp:lastPrinted>
  <dcterms:created xsi:type="dcterms:W3CDTF">2018-09-25T15:50:35Z</dcterms:created>
  <dcterms:modified xsi:type="dcterms:W3CDTF">2023-02-21T08:09:31Z</dcterms:modified>
</cp:coreProperties>
</file>