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49" r:id="rId2"/>
  </p:sldMasterIdLst>
  <p:notesMasterIdLst>
    <p:notesMasterId r:id="rId23"/>
  </p:notesMasterIdLst>
  <p:sldIdLst>
    <p:sldId id="258" r:id="rId3"/>
    <p:sldId id="329" r:id="rId4"/>
    <p:sldId id="288" r:id="rId5"/>
    <p:sldId id="289" r:id="rId6"/>
    <p:sldId id="340" r:id="rId7"/>
    <p:sldId id="338" r:id="rId8"/>
    <p:sldId id="339" r:id="rId9"/>
    <p:sldId id="332" r:id="rId10"/>
    <p:sldId id="342" r:id="rId11"/>
    <p:sldId id="333" r:id="rId12"/>
    <p:sldId id="334" r:id="rId13"/>
    <p:sldId id="341" r:id="rId14"/>
    <p:sldId id="327" r:id="rId15"/>
    <p:sldId id="320" r:id="rId16"/>
    <p:sldId id="318" r:id="rId17"/>
    <p:sldId id="321" r:id="rId18"/>
    <p:sldId id="325" r:id="rId19"/>
    <p:sldId id="330" r:id="rId20"/>
    <p:sldId id="331" r:id="rId21"/>
    <p:sldId id="33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00CC00"/>
    <a:srgbClr val="FF0000"/>
    <a:srgbClr val="FF0066"/>
    <a:srgbClr val="FF3399"/>
    <a:srgbClr val="FFFFCC"/>
    <a:srgbClr val="99CCFF"/>
    <a:srgbClr val="FFFF00"/>
  </p:clrMru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97FC7A9-C428-440B-92F6-38D6831767BC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5F43F81-C5A3-4B00-9AC2-41EF012212B1}" type="slidenum">
              <a:rPr lang="ru-RU" altLang="uk-UA" smtClean="0">
                <a:latin typeface="Arial" charset="0"/>
                <a:cs typeface="Arial" charset="0"/>
              </a:rPr>
              <a:pPr/>
              <a:t>1</a:t>
            </a:fld>
            <a:endParaRPr lang="ru-RU" altLang="uk-UA" smtClean="0">
              <a:latin typeface="Arial" charset="0"/>
              <a:cs typeface="Arial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uk-UA" alt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uk-UA" altLang="uk-UA" b="1" smtClean="0">
                <a:solidFill>
                  <a:srgbClr val="333333"/>
                </a:solidFill>
                <a:ea typeface="Calibri" pitchFamily="34" charset="0"/>
                <a:cs typeface="Times New Roman" pitchFamily="18" charset="0"/>
              </a:rPr>
              <a:t>В Україні торф вважається альтернативним місцевим паливом, до категорії відновлюваних не відноситься, а відповідно його використання не датується.</a:t>
            </a:r>
          </a:p>
          <a:p>
            <a:pPr algn="just" eaLnBrk="1" hangingPunct="1">
              <a:spcBef>
                <a:spcPct val="0"/>
              </a:spcBef>
            </a:pPr>
            <a:endParaRPr lang="uk-UA" altLang="uk-UA" b="1" smtClean="0">
              <a:solidFill>
                <a:srgbClr val="333333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altLang="uk-UA" smtClean="0">
                <a:ea typeface="Calibri" pitchFamily="34" charset="0"/>
                <a:cs typeface="Times New Roman" pitchFamily="18" charset="0"/>
              </a:rPr>
              <a:t>Торф - це природний біоресурс, який утворюється в результаті природного відмирання і неповного розкладання болотних рослин під впливом біохімічних процесів в умовах підвищеної вологості і нестачі кисню</a:t>
            </a:r>
            <a:endParaRPr lang="uk-UA" altLang="uk-UA" b="1" smtClean="0">
              <a:solidFill>
                <a:srgbClr val="333333"/>
              </a:solidFill>
              <a:ea typeface="Calibri" pitchFamily="34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altLang="uk-UA" b="1" smtClean="0">
                <a:solidFill>
                  <a:srgbClr val="333333"/>
                </a:solidFill>
                <a:ea typeface="Calibri" pitchFamily="34" charset="0"/>
                <a:cs typeface="Times New Roman" pitchFamily="18" charset="0"/>
              </a:rPr>
              <a:t>Торф'яні родовища - це природні біологічні системи, що знаходяться в стадії безперервного зростання.</a:t>
            </a:r>
          </a:p>
          <a:p>
            <a:pPr algn="just" eaLnBrk="1" hangingPunct="1">
              <a:spcBef>
                <a:spcPct val="0"/>
              </a:spcBef>
            </a:pPr>
            <a:endParaRPr lang="ru-RU" altLang="uk-UA" sz="900" b="1" smtClean="0">
              <a:ea typeface="Calibri" pitchFamily="34" charset="0"/>
              <a:cs typeface="Arial" charset="0"/>
            </a:endParaRPr>
          </a:p>
          <a:p>
            <a:pPr algn="just">
              <a:spcBef>
                <a:spcPct val="0"/>
              </a:spcBef>
            </a:pPr>
            <a:r>
              <a:rPr lang="uk-UA" altLang="uk-UA" b="1" u="sng" smtClean="0">
                <a:solidFill>
                  <a:srgbClr val="333333"/>
                </a:solidFill>
                <a:ea typeface="Calibri" pitchFamily="34" charset="0"/>
                <a:cs typeface="Arial" charset="0"/>
              </a:rPr>
              <a:t>Відновлювані природні ресурси</a:t>
            </a:r>
            <a:r>
              <a:rPr lang="uk-UA" altLang="uk-UA" b="1" smtClean="0">
                <a:solidFill>
                  <a:srgbClr val="333333"/>
                </a:solidFill>
                <a:ea typeface="Calibri" pitchFamily="34" charset="0"/>
                <a:cs typeface="Arial" charset="0"/>
              </a:rPr>
              <a:t>  за визначенням це природні ресурси, швидкість відновлення яких порівнянна зі швидкістю їх споживання.</a:t>
            </a:r>
          </a:p>
          <a:p>
            <a:pPr algn="just"/>
            <a:r>
              <a:rPr lang="uk-UA" altLang="uk-UA" b="1" smtClean="0">
                <a:solidFill>
                  <a:srgbClr val="333333"/>
                </a:solidFill>
                <a:ea typeface="Calibri" pitchFamily="34" charset="0"/>
                <a:cs typeface="Arial" charset="0"/>
              </a:rPr>
              <a:t>Щорічно в світі утворюється майже 3 млрд. тонн торфу, що приблизно в 120 разів більше видобутку.</a:t>
            </a:r>
          </a:p>
          <a:p>
            <a:pPr algn="just"/>
            <a:r>
              <a:rPr lang="uk-UA" altLang="uk-UA" sz="900" b="1" smtClean="0">
                <a:solidFill>
                  <a:srgbClr val="333333"/>
                </a:solidFill>
                <a:ea typeface="Calibri" pitchFamily="34" charset="0"/>
                <a:cs typeface="Times New Roman" pitchFamily="18" charset="0"/>
              </a:rPr>
              <a:t>Якщо проаналізувати  світовий баланс біомаси і торфу…</a:t>
            </a:r>
          </a:p>
          <a:p>
            <a:pPr algn="just"/>
            <a:r>
              <a:rPr lang="uk-UA" altLang="uk-UA" sz="900" b="1" smtClean="0">
                <a:solidFill>
                  <a:srgbClr val="333333"/>
                </a:solidFill>
                <a:ea typeface="Calibri" pitchFamily="34" charset="0"/>
                <a:cs typeface="Times New Roman" pitchFamily="18" charset="0"/>
              </a:rPr>
              <a:t>Відповідно швидкість відновлення торфу всього  в 5 разів повільніше відновлення деревинної біомаси</a:t>
            </a:r>
          </a:p>
          <a:p>
            <a:pPr algn="just"/>
            <a:r>
              <a:rPr lang="uk-UA" altLang="uk-UA" sz="900" b="1" smtClean="0">
                <a:solidFill>
                  <a:srgbClr val="333333"/>
                </a:solidFill>
                <a:ea typeface="Calibri" pitchFamily="34" charset="0"/>
                <a:cs typeface="Times New Roman" pitchFamily="18" charset="0"/>
              </a:rPr>
              <a:t> В ряді нормативних актів  </a:t>
            </a:r>
            <a:r>
              <a:rPr lang="uk-UA" altLang="uk-UA" sz="900" smtClean="0">
                <a:ea typeface="Calibri" pitchFamily="34" charset="0"/>
                <a:cs typeface="Times New Roman" pitchFamily="18" charset="0"/>
              </a:rPr>
              <a:t>Генеральної асамблеї ООН , сесії Міжнародної Групи з питань зміни клімату, резолюцій Європейського Парламенту торф фігурує як повільно відновлюваний ресурс  вмежах річного приросту запасів</a:t>
            </a:r>
          </a:p>
          <a:p>
            <a:pPr algn="just"/>
            <a:r>
              <a:rPr lang="uk-UA" altLang="uk-UA" sz="900" b="1" smtClean="0">
                <a:ea typeface="Calibri" pitchFamily="34" charset="0"/>
                <a:cs typeface="Times New Roman" pitchFamily="18" charset="0"/>
              </a:rPr>
              <a:t>В канаді та фінляндіїї відноситься до відновлюваних.</a:t>
            </a:r>
          </a:p>
          <a:p>
            <a:pPr algn="just"/>
            <a:r>
              <a:rPr lang="uk-UA" altLang="uk-UA" sz="900" b="1" smtClean="0">
                <a:ea typeface="Calibri" pitchFamily="34" charset="0"/>
                <a:cs typeface="Times New Roman" pitchFamily="18" charset="0"/>
              </a:rPr>
              <a:t>Питання його відновлюваності досі дискусійне а потенціал вище деревинної біомаси.</a:t>
            </a:r>
            <a:endParaRPr lang="ru-RU" altLang="uk-UA" sz="900" b="1" smtClean="0">
              <a:ea typeface="Calibri" pitchFamily="34" charset="0"/>
              <a:cs typeface="Arial" charset="0"/>
            </a:endParaRPr>
          </a:p>
          <a:p>
            <a:endParaRPr lang="ru-RU" altLang="uk-UA" smtClean="0">
              <a:ea typeface="Calibri" pitchFamily="34" charset="0"/>
              <a:cs typeface="Arial" charset="0"/>
            </a:endParaRPr>
          </a:p>
        </p:txBody>
      </p:sp>
      <p:sp>
        <p:nvSpPr>
          <p:cNvPr id="4301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F94D90D-6E13-4A14-9311-CD8BC52AB75D}" type="slidenum">
              <a:rPr lang="ru-RU" altLang="uk-UA" sz="1200">
                <a:latin typeface="Calibri" pitchFamily="34" charset="0"/>
              </a:rPr>
              <a:pPr algn="r"/>
              <a:t>14</a:t>
            </a:fld>
            <a:endParaRPr lang="ru-RU" altLang="uk-U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8EE5A-5677-42A5-B04A-E5631F74B16C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E8E12-B4FD-4942-805C-156F1E8803A0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08D58-D109-4798-B6DB-4C63C1999A2C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F2F31-A45F-4027-8B7E-B5E9A96174C3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F2B43-F4CE-4871-89F7-B131D877B4C9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05484-A23D-4089-B2BA-989E71EB6EC9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915E9-C73F-42AC-8AD9-524FFCE7A46A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55EC7-DD2A-47A1-B228-AB4F8AE038A9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895CC-280E-40A4-8D4F-2C29BEBA4631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9EF32-DB92-45B0-BC6F-82FE713B5E8A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460AC-7CB5-4F81-8BCC-43DE2D8A70BA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89F05-96E6-46C1-8B18-7DA6CB264603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6DA77-D797-41C7-B3B6-A93CA76FE7B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A6FCD-1326-40C3-A505-D789841EC64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36747-8742-450D-8059-7AF11BAFFA2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310B9-6C09-467C-8172-85E94356DDB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7126C-4379-4914-AC05-3563623417B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C3E17-3B06-424D-BABD-85E3268CC0D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F5594-CDA4-4C1B-84CA-E81D144D384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6E75D-384C-4F01-B8FC-7B07491D788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3E152-24DE-47AA-B350-2FDDC8122E8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3A5E9-B86F-40E8-BD2B-AD5DE8C6C5E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588DB-8585-4A2F-9729-1493320CC88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 smtClean="0"/>
              <a:t>Образец текста</a:t>
            </a:r>
          </a:p>
          <a:p>
            <a:pPr lvl="1"/>
            <a:r>
              <a:rPr lang="ru-RU" altLang="uk-UA" smtClean="0"/>
              <a:t>Второй уровень</a:t>
            </a:r>
          </a:p>
          <a:p>
            <a:pPr lvl="2"/>
            <a:r>
              <a:rPr lang="ru-RU" altLang="uk-UA" smtClean="0"/>
              <a:t>Третий уровень</a:t>
            </a:r>
          </a:p>
          <a:p>
            <a:pPr lvl="3"/>
            <a:r>
              <a:rPr lang="ru-RU" altLang="uk-UA" smtClean="0"/>
              <a:t>Четвертый уровень</a:t>
            </a:r>
          </a:p>
          <a:p>
            <a:pPr lvl="4"/>
            <a:r>
              <a:rPr lang="ru-RU" alt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31088856-01F4-4FD5-88A8-3E16E14ED9A4}" type="slidenum">
              <a:rPr lang="ru-RU" altLang="uk-UA"/>
              <a:pPr>
                <a:defRPr/>
              </a:pPr>
              <a:t>‹#›</a:t>
            </a:fld>
            <a:endParaRPr lang="ru-RU" alt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C53E548D-F76F-4F05-ACC7-9CB40566D9C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4344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711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4711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4711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2062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uk-UA">
                  <a:latin typeface="Arial" panose="020B0604020202020204" pitchFamily="34" charset="0"/>
                  <a:cs typeface="+mn-cs"/>
                </a:endParaRPr>
              </a:p>
            </p:txBody>
          </p:sp>
          <p:sp>
            <p:nvSpPr>
              <p:cNvPr id="4711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4711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ru-RU" dirty="0">
                <a:cs typeface="+mn-cs"/>
              </a:endParaRPr>
            </a:p>
          </p:txBody>
        </p:sp>
        <p:sp>
          <p:nvSpPr>
            <p:cNvPr id="205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163 h 1906"/>
                <a:gd name="T4" fmla="*/ 5866 w 5740"/>
                <a:gd name="T5" fmla="*/ 1163 h 1906"/>
                <a:gd name="T6" fmla="*/ 5866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uk-UA">
                <a:latin typeface="Arial" panose="020B0604020202020204" pitchFamily="34" charset="0"/>
                <a:cs typeface="+mn-cs"/>
              </a:endParaRPr>
            </a:p>
          </p:txBody>
        </p:sp>
      </p:grpSp>
      <p:sp>
        <p:nvSpPr>
          <p:cNvPr id="1434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711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434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Номер слайда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58B0711-7AE6-49C3-A177-A63E85B7A7FE}" type="slidenum">
              <a:rPr lang="ru-RU" altLang="ru-RU" smtClean="0">
                <a:latin typeface="Arial" charset="0"/>
                <a:cs typeface="Arial" charset="0"/>
              </a:rPr>
              <a:pPr/>
              <a:t>1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2276475"/>
            <a:ext cx="8172450" cy="647700"/>
          </a:xfrm>
        </p:spPr>
        <p:txBody>
          <a:bodyPr/>
          <a:lstStyle/>
          <a:p>
            <a:pPr algn="ctr" eaLnBrk="1" hangingPunct="1"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ru-RU" altLang="ru-RU" sz="2000" b="1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ЕНЕРГОЕФЕКТИВНІ  ТЕХНОЛОГІЇ  ТА ОБЛАДНАННЯ ДЛЯ  ВИРОБНИЦТВА ТЕПЛОТИ ТА ЕЛЕКТРОЕНЕРГІЇ  З  ВІДНОВЛЮВАНИХ  ДЖЕРЕЛ  ЕНЕРГІЇ </a:t>
            </a:r>
            <a:endParaRPr lang="ru-RU" altLang="ru-RU" sz="2000" b="1" i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7651" name="Picture 3" descr="itt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04813"/>
            <a:ext cx="1295400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276600" y="404813"/>
            <a:ext cx="54721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uk-UA" altLang="ru-RU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Інститут технічної теплофізики НАН України</a:t>
            </a:r>
            <a:endParaRPr lang="ru-RU" altLang="ru-RU" b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563938" y="5589588"/>
            <a:ext cx="52927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defRPr>
            </a:lvl9pPr>
          </a:lstStyle>
          <a:p>
            <a:pPr algn="r">
              <a:lnSpc>
                <a:spcPct val="80000"/>
              </a:lnSpc>
              <a:defRPr/>
            </a:pPr>
            <a:endParaRPr lang="ru-RU" altLang="ru-RU" sz="2200" b="1" i="1" dirty="0">
              <a:solidFill>
                <a:srgbClr val="FF9900"/>
              </a:solidFill>
              <a:cs typeface="+mn-cs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1403350" y="4508500"/>
            <a:ext cx="7164388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385" tIns="45695" rIns="91385" bIns="45695"/>
          <a:lstStyle/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alt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Директор </a:t>
            </a:r>
            <a:r>
              <a:rPr lang="ru-RU" alt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Інституту</a:t>
            </a:r>
            <a:r>
              <a:rPr lang="ru-RU" alt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, </a:t>
            </a:r>
          </a:p>
          <a:p>
            <a:pPr algn="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alt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академік</a:t>
            </a:r>
            <a:r>
              <a:rPr lang="uk-UA" altLang="ru-RU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 НАН України   </a:t>
            </a:r>
            <a:r>
              <a:rPr lang="ru-RU" altLang="ru-RU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Ю. </a:t>
            </a:r>
            <a:r>
              <a:rPr lang="ru-RU" alt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Ф. </a:t>
            </a:r>
            <a:r>
              <a:rPr lang="ru-RU" altLang="ru-RU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+mn-cs"/>
              </a:rPr>
              <a:t>Снєжкін</a:t>
            </a:r>
            <a:endParaRPr lang="ru-RU" alt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sp>
        <p:nvSpPr>
          <p:cNvPr id="27655" name="Text Box 9"/>
          <p:cNvSpPr txBox="1">
            <a:spLocks noChangeArrowheads="1"/>
          </p:cNvSpPr>
          <p:nvPr/>
        </p:nvSpPr>
        <p:spPr bwMode="auto">
          <a:xfrm>
            <a:off x="3924300" y="6094413"/>
            <a:ext cx="1362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uk-UA" altLang="uk-UA" sz="1400" b="1">
                <a:solidFill>
                  <a:srgbClr val="FFFF00"/>
                </a:solidFill>
              </a:rPr>
              <a:t>Київ 2022 р.</a:t>
            </a:r>
            <a:endParaRPr lang="ru-RU" altLang="uk-UA" sz="1400" b="1">
              <a:solidFill>
                <a:srgbClr val="FFFF00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484438" y="404813"/>
            <a:ext cx="536257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altLang="ru-RU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ДИНАМІКА ЗМІНИ ВВП І ВАЛОВОГО ЕНЕРГОСПОЖИВАННЯ</a:t>
            </a:r>
            <a:endParaRPr lang="ru-RU" altLang="ru-RU" b="1" dirty="0">
              <a:solidFill>
                <a:schemeClr val="accent6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29698" name="Місце для номера слайда 12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0D6D085C-9D95-4828-9361-D264AB16D606}" type="slidenum">
              <a:rPr lang="ru-RU" altLang="ru-RU" smtClean="0">
                <a:latin typeface="Arial" charset="0"/>
                <a:cs typeface="Arial" charset="0"/>
              </a:rPr>
              <a:pPr algn="ctr"/>
              <a:t>2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  <p:sp>
        <p:nvSpPr>
          <p:cNvPr id="14" name="Rectangle 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285750" y="4378325"/>
            <a:ext cx="3995738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Рис.1. Динаміка індексів валового внутрішнього продукту 1, валового внутрішнього енергоспоживання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2 та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енергоємності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3 ЄС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впродовж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28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років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у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період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b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</a:b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1990 – 2017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рр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.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Показники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1990р.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Взяті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за базу </a:t>
            </a:r>
            <a:r>
              <a:rPr lang="ru-RU" altLang="ru-RU" sz="105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порівняння</a:t>
            </a:r>
            <a:r>
              <a:rPr lang="ru-RU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(100%). </a:t>
            </a:r>
            <a:endParaRPr lang="en-US" altLang="ru-RU" sz="1050" b="1" dirty="0"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 algn="just">
              <a:defRPr/>
            </a:pPr>
            <a:r>
              <a:rPr lang="ru-RU" altLang="ru-RU" sz="9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Джерело</a:t>
            </a:r>
            <a:r>
              <a:rPr lang="ru-RU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:</a:t>
            </a:r>
            <a:r>
              <a:rPr lang="en-US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</a:t>
            </a:r>
            <a:r>
              <a:rPr lang="en-US" altLang="ru-RU" sz="900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Energy intensity in Europe</a:t>
            </a:r>
            <a:r>
              <a:rPr lang="en-US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. </a:t>
            </a:r>
            <a:endParaRPr lang="uk-UA" altLang="ru-RU" sz="900" b="1" dirty="0"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5" name="Rectangle 4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4344988" y="4384675"/>
            <a:ext cx="4545012" cy="113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altLang="ru-RU" sz="105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Рис.2. Динаміка зміни ВВП (1), валового енергоспоживання (2), споживання первинної енергії (3) і викидів парникових газів (4) в Німеччині.</a:t>
            </a:r>
          </a:p>
          <a:p>
            <a:pPr>
              <a:defRPr/>
            </a:pPr>
            <a:endParaRPr lang="en-US" altLang="ru-RU" sz="900" b="1" dirty="0"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>
              <a:defRPr/>
            </a:pPr>
            <a:endParaRPr lang="en-US" altLang="ru-RU" sz="900" b="1" dirty="0"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  <a:p>
            <a:pPr>
              <a:defRPr/>
            </a:pPr>
            <a:r>
              <a:rPr lang="uk-UA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Джерело: </a:t>
            </a:r>
            <a:r>
              <a:rPr lang="en-US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K. </a:t>
            </a:r>
            <a:r>
              <a:rPr lang="en-US" altLang="ru-RU" sz="9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Appunn</a:t>
            </a:r>
            <a:r>
              <a:rPr lang="en-US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, Y. Haas, J. </a:t>
            </a:r>
            <a:r>
              <a:rPr lang="en-US" altLang="ru-RU" sz="900" b="1" dirty="0" err="1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Wettengel</a:t>
            </a:r>
            <a:r>
              <a:rPr lang="en-US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. </a:t>
            </a:r>
            <a:r>
              <a:rPr lang="en-US" altLang="ru-RU" sz="900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Germany’s energy consumption and power mix in charts. </a:t>
            </a:r>
            <a:r>
              <a:rPr lang="en-US" altLang="ru-RU" sz="900" b="1" dirty="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Clean Energy Wire, 2020. </a:t>
            </a:r>
          </a:p>
        </p:txBody>
      </p:sp>
      <p:pic>
        <p:nvPicPr>
          <p:cNvPr id="29701" name="Рисунок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8" y="1454150"/>
            <a:ext cx="3681412" cy="2722563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29702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4988" y="1454150"/>
            <a:ext cx="4545012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CCAF965-D5BA-4D10-B182-6C2EC8E76D13}" type="slidenum">
              <a:rPr lang="ru-RU" altLang="uk-UA" smtClean="0">
                <a:latin typeface="Arial" charset="0"/>
                <a:cs typeface="Arial" charset="0"/>
              </a:rPr>
              <a:pPr/>
              <a:t>3</a:t>
            </a:fld>
            <a:endParaRPr lang="ru-RU" altLang="uk-UA" smtClean="0">
              <a:latin typeface="Arial" charset="0"/>
              <a:cs typeface="Arial" charset="0"/>
            </a:endParaRPr>
          </a:p>
        </p:txBody>
      </p:sp>
      <p:sp>
        <p:nvSpPr>
          <p:cNvPr id="30722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5" tIns="45695" rIns="91385" bIns="45695"/>
          <a:lstStyle/>
          <a:p>
            <a:pPr algn="r"/>
            <a:fld id="{888DB598-D1A4-49BA-B95C-5A638AFE9B8C}" type="slidenum">
              <a:rPr lang="uk-UA" altLang="ru-RU" sz="1400"/>
              <a:pPr algn="r"/>
              <a:t>3</a:t>
            </a:fld>
            <a:endParaRPr lang="uk-UA" altLang="ru-RU" sz="1400"/>
          </a:p>
        </p:txBody>
      </p:sp>
      <p:pic>
        <p:nvPicPr>
          <p:cNvPr id="30723" name="Picture 2" descr="Energy us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8964613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6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9251950" cy="561975"/>
          </a:xfrm>
        </p:spPr>
        <p:txBody>
          <a:bodyPr lIns="91385" tIns="45695" rIns="91385" bIns="45695"/>
          <a:lstStyle/>
          <a:p>
            <a:pPr eaLnBrk="1" hangingPunct="1">
              <a:defRPr/>
            </a:pP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ЕФЕКТИВНІСТЬ ВИКОРИСТАННЯ ТЕПЛОВИХ НАСОСІВ</a:t>
            </a:r>
            <a:r>
              <a:rPr lang="en-US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ТЕПЛОХОЛОДОПОСТАЧАННІ</a:t>
            </a:r>
            <a:endParaRPr lang="ru-RU" altLang="ru-RU" sz="18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189FC74-300A-4BE6-A12D-E3EA851783E1}" type="slidenum">
              <a:rPr lang="ru-RU" altLang="uk-UA" smtClean="0">
                <a:latin typeface="Arial" charset="0"/>
                <a:cs typeface="Arial" charset="0"/>
              </a:rPr>
              <a:pPr/>
              <a:t>4</a:t>
            </a:fld>
            <a:endParaRPr lang="ru-RU" altLang="uk-UA" smtClean="0">
              <a:latin typeface="Arial" charset="0"/>
              <a:cs typeface="Arial" charset="0"/>
            </a:endParaRPr>
          </a:p>
        </p:txBody>
      </p:sp>
      <p:sp>
        <p:nvSpPr>
          <p:cNvPr id="31746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5" tIns="45695" rIns="91385" bIns="45695"/>
          <a:lstStyle/>
          <a:p>
            <a:pPr algn="r"/>
            <a:fld id="{02F5A53F-E328-49CF-A861-369E5F2058FC}" type="slidenum">
              <a:rPr lang="uk-UA" altLang="ru-RU" sz="1400"/>
              <a:pPr algn="r"/>
              <a:t>4</a:t>
            </a:fld>
            <a:endParaRPr lang="uk-UA" altLang="ru-RU" sz="1400"/>
          </a:p>
        </p:txBody>
      </p:sp>
      <p:sp>
        <p:nvSpPr>
          <p:cNvPr id="246786" name="Text Box 2"/>
          <p:cNvSpPr txBox="1">
            <a:spLocks noChangeArrowheads="1"/>
          </p:cNvSpPr>
          <p:nvPr/>
        </p:nvSpPr>
        <p:spPr bwMode="auto">
          <a:xfrm rot="16200000">
            <a:off x="4341813" y="-1741487"/>
            <a:ext cx="458787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eaVert" anchor="b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uk-UA" altLang="ru-RU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ПОТЕНЦІАЛ ЕНЕРГОЗБЕРЕЖЕННЯ</a:t>
            </a:r>
            <a:endParaRPr lang="ru-RU" altLang="ru-RU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48" name="Text Box 3"/>
          <p:cNvSpPr txBox="1">
            <a:spLocks noChangeArrowheads="1"/>
          </p:cNvSpPr>
          <p:nvPr/>
        </p:nvSpPr>
        <p:spPr bwMode="auto">
          <a:xfrm>
            <a:off x="611188" y="4941888"/>
            <a:ext cx="5905500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1 – Водообігові  цикли в енергетиці і промисловості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2 </a:t>
            </a:r>
            <a:r>
              <a:rPr lang="uk-UA" altLang="ru-RU" sz="1600" b="1">
                <a:solidFill>
                  <a:schemeClr val="accent2"/>
                </a:solidFill>
              </a:rPr>
              <a:t>–</a:t>
            </a:r>
            <a:r>
              <a:rPr lang="uk-UA" altLang="ru-RU" sz="1600" b="1" i="1">
                <a:solidFill>
                  <a:schemeClr val="accent2"/>
                </a:solidFill>
              </a:rPr>
              <a:t>Тепло видкритих водоймищ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3 –  Геотермальна енергія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4 –  Верхній шар грунту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5 – Стічні води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6 – Шахтні води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uk-UA" altLang="ru-RU" sz="1600" b="1" i="1">
                <a:solidFill>
                  <a:schemeClr val="accent2"/>
                </a:solidFill>
              </a:rPr>
              <a:t>7 – Вентиляційні викиди</a:t>
            </a:r>
            <a:endParaRPr lang="ru-RU" altLang="ru-RU" sz="1600" b="1" i="1">
              <a:solidFill>
                <a:schemeClr val="accent2"/>
              </a:solidFill>
            </a:endParaRPr>
          </a:p>
        </p:txBody>
      </p:sp>
      <p:grpSp>
        <p:nvGrpSpPr>
          <p:cNvPr id="31749" name="Group 4"/>
          <p:cNvGrpSpPr>
            <a:grpSpLocks/>
          </p:cNvGrpSpPr>
          <p:nvPr/>
        </p:nvGrpSpPr>
        <p:grpSpPr bwMode="auto">
          <a:xfrm>
            <a:off x="611188" y="836613"/>
            <a:ext cx="8280400" cy="3924300"/>
            <a:chOff x="295" y="572"/>
            <a:chExt cx="5216" cy="2472"/>
          </a:xfrm>
        </p:grpSpPr>
        <p:grpSp>
          <p:nvGrpSpPr>
            <p:cNvPr id="31751" name="Group 5"/>
            <p:cNvGrpSpPr>
              <a:grpSpLocks/>
            </p:cNvGrpSpPr>
            <p:nvPr/>
          </p:nvGrpSpPr>
          <p:grpSpPr bwMode="auto">
            <a:xfrm>
              <a:off x="295" y="572"/>
              <a:ext cx="3189" cy="2472"/>
              <a:chOff x="249" y="572"/>
              <a:chExt cx="3189" cy="2472"/>
            </a:xfrm>
          </p:grpSpPr>
          <p:sp>
            <p:nvSpPr>
              <p:cNvPr id="31757" name="Text Box 7"/>
              <p:cNvSpPr txBox="1">
                <a:spLocks noChangeArrowheads="1"/>
              </p:cNvSpPr>
              <p:nvPr/>
            </p:nvSpPr>
            <p:spPr bwMode="auto">
              <a:xfrm>
                <a:off x="249" y="572"/>
                <a:ext cx="90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altLang="ru-RU" sz="1400"/>
                  <a:t>млн.т.у.п на рік</a:t>
                </a:r>
                <a:endParaRPr lang="ru-RU" altLang="ru-RU" sz="1400"/>
              </a:p>
            </p:txBody>
          </p:sp>
        </p:grpSp>
        <p:grpSp>
          <p:nvGrpSpPr>
            <p:cNvPr id="31752" name="Group 8"/>
            <p:cNvGrpSpPr>
              <a:grpSpLocks/>
            </p:cNvGrpSpPr>
            <p:nvPr/>
          </p:nvGrpSpPr>
          <p:grpSpPr bwMode="auto">
            <a:xfrm>
              <a:off x="3787" y="1253"/>
              <a:ext cx="1724" cy="734"/>
              <a:chOff x="3787" y="1253"/>
              <a:chExt cx="1724" cy="734"/>
            </a:xfrm>
          </p:grpSpPr>
          <p:sp>
            <p:nvSpPr>
              <p:cNvPr id="246793" name="Rectangle 9"/>
              <p:cNvSpPr>
                <a:spLocks noChangeArrowheads="1"/>
              </p:cNvSpPr>
              <p:nvPr/>
            </p:nvSpPr>
            <p:spPr bwMode="auto">
              <a:xfrm>
                <a:off x="3787" y="1298"/>
                <a:ext cx="91" cy="91"/>
              </a:xfrm>
              <a:prstGeom prst="rect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246794" name="Rectangle 10"/>
              <p:cNvSpPr>
                <a:spLocks noChangeArrowheads="1"/>
              </p:cNvSpPr>
              <p:nvPr/>
            </p:nvSpPr>
            <p:spPr bwMode="auto">
              <a:xfrm>
                <a:off x="3787" y="1752"/>
                <a:ext cx="91" cy="91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itchFamily="34" charset="0"/>
                </a:endParaRPr>
              </a:p>
            </p:txBody>
          </p:sp>
          <p:sp>
            <p:nvSpPr>
              <p:cNvPr id="31755" name="Text Box 11"/>
              <p:cNvSpPr txBox="1">
                <a:spLocks noChangeArrowheads="1"/>
              </p:cNvSpPr>
              <p:nvPr/>
            </p:nvSpPr>
            <p:spPr bwMode="auto">
              <a:xfrm>
                <a:off x="3969" y="1253"/>
                <a:ext cx="154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altLang="ru-RU" sz="1400"/>
                  <a:t>Загальний потенціал</a:t>
                </a:r>
                <a:endParaRPr lang="ru-RU" altLang="ru-RU" sz="1400"/>
              </a:p>
            </p:txBody>
          </p:sp>
          <p:sp>
            <p:nvSpPr>
              <p:cNvPr id="31756" name="Text Box 12"/>
              <p:cNvSpPr txBox="1">
                <a:spLocks noChangeArrowheads="1"/>
              </p:cNvSpPr>
              <p:nvPr/>
            </p:nvSpPr>
            <p:spPr bwMode="auto">
              <a:xfrm>
                <a:off x="3969" y="1661"/>
                <a:ext cx="1406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uk-UA" altLang="ru-RU" sz="1400"/>
                  <a:t>Економічно-досяжний потенціал до 2020 р.</a:t>
                </a:r>
                <a:endParaRPr lang="ru-RU" altLang="ru-RU" sz="1400"/>
              </a:p>
            </p:txBody>
          </p:sp>
        </p:grpSp>
      </p:grpSp>
      <p:sp>
        <p:nvSpPr>
          <p:cNvPr id="31750" name="Text Box 13"/>
          <p:cNvSpPr txBox="1">
            <a:spLocks noChangeArrowheads="1"/>
          </p:cNvSpPr>
          <p:nvPr/>
        </p:nvSpPr>
        <p:spPr bwMode="auto">
          <a:xfrm>
            <a:off x="5219700" y="5373688"/>
            <a:ext cx="36004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 i="1">
                <a:solidFill>
                  <a:srgbClr val="0000AC"/>
                </a:solidFill>
              </a:rPr>
              <a:t>Потенціал </a:t>
            </a:r>
            <a:r>
              <a:rPr lang="ru-RU" altLang="ru-RU" b="1" i="1">
                <a:solidFill>
                  <a:srgbClr val="FF0000"/>
                </a:solidFill>
              </a:rPr>
              <a:t>ВДЕ </a:t>
            </a:r>
            <a:r>
              <a:rPr lang="ru-RU" altLang="ru-RU" b="1" i="1">
                <a:solidFill>
                  <a:srgbClr val="0000AC"/>
                </a:solidFill>
              </a:rPr>
              <a:t>перевищує енергію розвіданих традиційних енергоресурсів у </a:t>
            </a:r>
            <a:r>
              <a:rPr lang="ru-RU" altLang="ru-RU" b="1" i="1">
                <a:solidFill>
                  <a:srgbClr val="FF0000"/>
                </a:solidFill>
              </a:rPr>
              <a:t>80</a:t>
            </a:r>
            <a:r>
              <a:rPr lang="ru-RU" altLang="ru-RU" b="1" i="1">
                <a:solidFill>
                  <a:srgbClr val="0000AC"/>
                </a:solidFill>
              </a:rPr>
              <a:t> разів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5859463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66363E3-EFF8-452F-967D-60AD877C8618}" type="slidenum">
              <a:rPr lang="uk-UA" altLang="ru-RU" smtClean="0">
                <a:latin typeface="Arial" charset="0"/>
                <a:cs typeface="Arial" charset="0"/>
              </a:rPr>
              <a:pPr/>
              <a:t>5</a:t>
            </a:fld>
            <a:endParaRPr lang="uk-UA" altLang="ru-RU" smtClean="0">
              <a:latin typeface="Arial" charset="0"/>
              <a:cs typeface="Arial" charset="0"/>
            </a:endParaRPr>
          </a:p>
        </p:txBody>
      </p:sp>
      <p:sp>
        <p:nvSpPr>
          <p:cNvPr id="32770" name="AutoShape 146"/>
          <p:cNvSpPr>
            <a:spLocks noChangeArrowheads="1"/>
          </p:cNvSpPr>
          <p:nvPr/>
        </p:nvSpPr>
        <p:spPr bwMode="auto">
          <a:xfrm>
            <a:off x="1055688" y="5032375"/>
            <a:ext cx="1871662" cy="5191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4763" y="10800"/>
                </a:moveTo>
                <a:cubicBezTo>
                  <a:pt x="4763" y="14134"/>
                  <a:pt x="7466" y="16837"/>
                  <a:pt x="10800" y="16837"/>
                </a:cubicBezTo>
                <a:cubicBezTo>
                  <a:pt x="14134" y="16837"/>
                  <a:pt x="16837" y="14134"/>
                  <a:pt x="16837" y="10800"/>
                </a:cubicBezTo>
                <a:cubicBezTo>
                  <a:pt x="16837" y="7466"/>
                  <a:pt x="14134" y="4763"/>
                  <a:pt x="10800" y="4763"/>
                </a:cubicBezTo>
                <a:cubicBezTo>
                  <a:pt x="7466" y="4763"/>
                  <a:pt x="4763" y="7466"/>
                  <a:pt x="4763" y="10800"/>
                </a:cubicBezTo>
                <a:close/>
              </a:path>
            </a:pathLst>
          </a:custGeom>
          <a:solidFill>
            <a:schemeClr val="accent1">
              <a:alpha val="32941"/>
            </a:schemeClr>
          </a:solidFill>
          <a:ln w="3175" algn="ctr">
            <a:solidFill>
              <a:schemeClr val="accent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uk-UA"/>
          </a:p>
        </p:txBody>
      </p:sp>
      <p:pic>
        <p:nvPicPr>
          <p:cNvPr id="32771" name="Picture 2" descr="W:\Asu\Презентации\Презентация насоса в Киев 0309\Foto disk\300120094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470525"/>
            <a:ext cx="1533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2" descr="W:\Asu\Презентации\Презентация насоса в Киев 0309\Foto disk\DSC013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188" y="5470525"/>
            <a:ext cx="15335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4"/>
          <p:cNvSpPr txBox="1">
            <a:spLocks noChangeArrowheads="1"/>
          </p:cNvSpPr>
          <p:nvPr/>
        </p:nvSpPr>
        <p:spPr>
          <a:xfrm>
            <a:off x="611188" y="889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uk-UA" altLang="ru-RU" sz="2400" kern="0" dirty="0" err="1">
                <a:solidFill>
                  <a:schemeClr val="accent6">
                    <a:lumMod val="50000"/>
                  </a:schemeClr>
                </a:solidFill>
              </a:rPr>
              <a:t>Теплонасосна</a:t>
            </a:r>
            <a:r>
              <a:rPr lang="uk-UA" altLang="ru-RU" sz="2400" kern="0" dirty="0">
                <a:solidFill>
                  <a:schemeClr val="accent6">
                    <a:lumMod val="50000"/>
                  </a:schemeClr>
                </a:solidFill>
              </a:rPr>
              <a:t> система гарячого водопостачання потужністю 1,5 </a:t>
            </a:r>
            <a:r>
              <a:rPr lang="uk-UA" altLang="ru-RU" sz="2400" kern="0" dirty="0" err="1">
                <a:solidFill>
                  <a:schemeClr val="accent6">
                    <a:lumMod val="50000"/>
                  </a:schemeClr>
                </a:solidFill>
              </a:rPr>
              <a:t>МВт</a:t>
            </a:r>
            <a:r>
              <a:rPr lang="uk-UA" altLang="ru-RU" sz="2400" kern="0" dirty="0">
                <a:solidFill>
                  <a:schemeClr val="accent6">
                    <a:lumMod val="50000"/>
                  </a:schemeClr>
                </a:solidFill>
              </a:rPr>
              <a:t> в м. Краматорську</a:t>
            </a:r>
          </a:p>
        </p:txBody>
      </p:sp>
      <p:sp>
        <p:nvSpPr>
          <p:cNvPr id="32774" name="TextBox 2"/>
          <p:cNvSpPr txBox="1">
            <a:spLocks noChangeArrowheads="1"/>
          </p:cNvSpPr>
          <p:nvPr/>
        </p:nvSpPr>
        <p:spPr bwMode="auto">
          <a:xfrm>
            <a:off x="4084638" y="2713038"/>
            <a:ext cx="4968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1600">
                <a:solidFill>
                  <a:srgbClr val="2929FF"/>
                </a:solidFill>
              </a:rPr>
              <a:t>Економічність теплонасосного опалення</a:t>
            </a:r>
          </a:p>
        </p:txBody>
      </p:sp>
      <p:pic>
        <p:nvPicPr>
          <p:cNvPr id="32775" name="Picture 3" descr="W:\Asu\Презентации\Презентация насоса в Киев 0309\Foto disk\DSC013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3959225"/>
            <a:ext cx="153987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144"/>
          <p:cNvGraphicFramePr>
            <a:graphicFrameLocks/>
          </p:cNvGraphicFramePr>
          <p:nvPr/>
        </p:nvGraphicFramePr>
        <p:xfrm>
          <a:off x="3795713" y="1174750"/>
          <a:ext cx="5329237" cy="1538288"/>
        </p:xfrm>
        <a:graphic>
          <a:graphicData uri="http://schemas.openxmlformats.org/drawingml/2006/table">
            <a:tbl>
              <a:tblPr/>
              <a:tblGrid>
                <a:gridCol w="877888">
                  <a:extLst>
                    <a:ext uri="{9D8B030D-6E8A-4147-A177-3AD203B41FA5}"/>
                  </a:extLst>
                </a:gridCol>
                <a:gridCol w="1123950">
                  <a:extLst>
                    <a:ext uri="{9D8B030D-6E8A-4147-A177-3AD203B41FA5}"/>
                  </a:extLst>
                </a:gridCol>
                <a:gridCol w="950912">
                  <a:extLst>
                    <a:ext uri="{9D8B030D-6E8A-4147-A177-3AD203B41FA5}"/>
                  </a:extLst>
                </a:gridCol>
                <a:gridCol w="863600">
                  <a:extLst>
                    <a:ext uri="{9D8B030D-6E8A-4147-A177-3AD203B41FA5}"/>
                  </a:extLst>
                </a:gridCol>
                <a:gridCol w="720725">
                  <a:extLst>
                    <a:ext uri="{9D8B030D-6E8A-4147-A177-3AD203B41FA5}"/>
                  </a:extLst>
                </a:gridCol>
                <a:gridCol w="792163">
                  <a:extLst>
                    <a:ext uri="{9D8B030D-6E8A-4147-A177-3AD203B41FA5}"/>
                  </a:extLst>
                </a:gridCol>
              </a:tblGrid>
              <a:tr h="8250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Теплова потужність, МВт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marR="36000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Джерело </a:t>
                      </a:r>
                      <a:r>
                        <a:rPr kumimoji="0" lang="uk-UA" sz="1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низькопотенцій</a:t>
                      </a:r>
                      <a:r>
                        <a:rPr kumimoji="0" lang="uk-UA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-ного тепла та його витрати </a:t>
                      </a: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marR="36000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Вартість 1 Гкал тепла, грн./Гкал </a:t>
                      </a:r>
                      <a:r>
                        <a:rPr kumimoji="0" lang="uk-UA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фактична/ розрахункова</a:t>
                      </a:r>
                      <a:endParaRPr kumimoji="0" lang="ru-RU" sz="9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marR="36000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Економія природного газу, млн.нм</a:t>
                      </a:r>
                      <a:r>
                        <a:rPr kumimoji="0" lang="uk-UA" sz="1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1000" b="1" i="0" u="none" strike="noStrike" cap="none" normalizeH="0" baseline="3000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marR="36000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Термін окупності, рік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L="36000" marR="36000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Капітальні витрати, млн.грн.</a:t>
                      </a:r>
                    </a:p>
                  </a:txBody>
                  <a:tcPr marL="36000" marR="36000" marT="46788" marB="467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  <a:tr h="713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1,4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неочищені стічні води -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G</a:t>
                      </a: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 = 120</a:t>
                      </a: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 м</a:t>
                      </a:r>
                      <a:r>
                        <a:rPr kumimoji="0" lang="uk-UA" sz="10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uk-UA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/год 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194,14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186,9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1,470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2,47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2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19,5</a:t>
                      </a:r>
                      <a:endParaRPr kumimoji="0" 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2,061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marT="45708" marB="4570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>
                        <a:alpha val="50000"/>
                      </a:srgbClr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32801" name="Picture 2" descr="W:\Asu\Презентации\Презентация насоса в Киев 0309\Foto disk\DSC0132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5188" y="3959225"/>
            <a:ext cx="15398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0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67150" y="2997200"/>
            <a:ext cx="5257800" cy="329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03" name="Прямоугольник 60"/>
          <p:cNvSpPr>
            <a:spLocks noChangeArrowheads="1"/>
          </p:cNvSpPr>
          <p:nvPr/>
        </p:nvSpPr>
        <p:spPr bwMode="auto">
          <a:xfrm>
            <a:off x="4084638" y="6289675"/>
            <a:ext cx="4879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Технічно досяжний потенціал від впровадження ТНУ в Україні становить 31,3 млрд. кВт·год/рік, що еквівалентно заміщенню понад 4,2 млрд м³ газу.</a:t>
            </a:r>
          </a:p>
        </p:txBody>
      </p:sp>
      <p:sp>
        <p:nvSpPr>
          <p:cNvPr id="32804" name="Номер слайда 1"/>
          <p:cNvSpPr txBox="1">
            <a:spLocks/>
          </p:cNvSpPr>
          <p:nvPr/>
        </p:nvSpPr>
        <p:spPr bwMode="auto">
          <a:xfrm>
            <a:off x="6732588" y="6473825"/>
            <a:ext cx="1985962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5" tIns="45695" rIns="91385" bIns="45695"/>
          <a:lstStyle/>
          <a:p>
            <a:pPr algn="r"/>
            <a:fld id="{E0E79E01-64D3-46FC-B437-6AFFBE0EC427}" type="slidenum">
              <a:rPr lang="uk-UA" altLang="ru-RU" sz="1400"/>
              <a:pPr algn="r"/>
              <a:t>5</a:t>
            </a:fld>
            <a:endParaRPr lang="uk-UA" altLang="ru-RU" sz="1400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06400" y="981075"/>
            <a:ext cx="3268663" cy="1444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uk-UA" sz="9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Основні характеристики проекту</a:t>
            </a:r>
            <a:endParaRPr lang="ru-RU" sz="9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2806" name="Прямая соединительная линия 18"/>
          <p:cNvCxnSpPr>
            <a:cxnSpLocks noChangeShapeType="1"/>
          </p:cNvCxnSpPr>
          <p:nvPr/>
        </p:nvCxnSpPr>
        <p:spPr bwMode="auto">
          <a:xfrm flipH="1">
            <a:off x="395288" y="981075"/>
            <a:ext cx="331311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CC168F8-0833-40BF-86A8-2FF43C3F4A5B}" type="slidenum">
              <a:rPr lang="ru-RU" altLang="en-US" smtClean="0">
                <a:latin typeface="Arial" charset="0"/>
                <a:cs typeface="Arial" charset="0"/>
              </a:rPr>
              <a:pPr/>
              <a:t>6</a:t>
            </a:fld>
            <a:endParaRPr lang="ru-RU" altLang="en-US" smtClean="0">
              <a:latin typeface="Arial" charset="0"/>
              <a:cs typeface="Arial" charset="0"/>
            </a:endParaRPr>
          </a:p>
        </p:txBody>
      </p:sp>
      <p:sp>
        <p:nvSpPr>
          <p:cNvPr id="33794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5" tIns="45695" rIns="91385" bIns="45695"/>
          <a:lstStyle/>
          <a:p>
            <a:pPr algn="r"/>
            <a:fld id="{17F65BB6-CA5C-4CD6-8964-4C2426BB05E3}" type="slidenum">
              <a:rPr lang="uk-UA" altLang="ru-RU" sz="1400"/>
              <a:pPr algn="r"/>
              <a:t>6</a:t>
            </a:fld>
            <a:endParaRPr lang="uk-UA" altLang="ru-RU" sz="1400"/>
          </a:p>
        </p:txBody>
      </p:sp>
      <p:pic>
        <p:nvPicPr>
          <p:cNvPr id="33795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1052513"/>
            <a:ext cx="5040312" cy="4297362"/>
          </a:xfrm>
        </p:spPr>
      </p:pic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6227763" y="2708275"/>
            <a:ext cx="26638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2" tIns="45672" rIns="91342" bIns="4567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1600" b="1">
                <a:solidFill>
                  <a:schemeClr val="accent2"/>
                </a:solidFill>
              </a:rPr>
              <a:t>1 – </a:t>
            </a:r>
            <a:r>
              <a:rPr lang="ru-RU" altLang="ru-RU" sz="1600" b="1">
                <a:solidFill>
                  <a:schemeClr val="accent2"/>
                </a:solidFill>
              </a:rPr>
              <a:t>конденсатор</a:t>
            </a:r>
          </a:p>
          <a:p>
            <a:pPr>
              <a:spcBef>
                <a:spcPct val="50000"/>
              </a:spcBef>
            </a:pPr>
            <a:r>
              <a:rPr lang="ru-RU" altLang="ru-RU" sz="1600" b="1">
                <a:solidFill>
                  <a:schemeClr val="accent2"/>
                </a:solidFill>
              </a:rPr>
              <a:t>2 – компресор</a:t>
            </a:r>
          </a:p>
          <a:p>
            <a:pPr>
              <a:spcBef>
                <a:spcPct val="50000"/>
              </a:spcBef>
            </a:pPr>
            <a:r>
              <a:rPr lang="ru-RU" altLang="ru-RU" sz="1600" b="1">
                <a:solidFill>
                  <a:schemeClr val="accent2"/>
                </a:solidFill>
              </a:rPr>
              <a:t>3 – випарник</a:t>
            </a:r>
          </a:p>
          <a:p>
            <a:pPr>
              <a:spcBef>
                <a:spcPct val="50000"/>
              </a:spcBef>
            </a:pPr>
            <a:r>
              <a:rPr lang="ru-RU" altLang="ru-RU" sz="1600" b="1">
                <a:solidFill>
                  <a:schemeClr val="accent2"/>
                </a:solidFill>
              </a:rPr>
              <a:t>4 – збірник конденсату</a:t>
            </a:r>
          </a:p>
          <a:p>
            <a:pPr>
              <a:spcBef>
                <a:spcPct val="50000"/>
              </a:spcBef>
            </a:pPr>
            <a:r>
              <a:rPr lang="ru-RU" altLang="ru-RU" sz="1600" b="1">
                <a:solidFill>
                  <a:schemeClr val="accent2"/>
                </a:solidFill>
              </a:rPr>
              <a:t>5 – дросель</a:t>
            </a: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22338"/>
          </a:xfrm>
          <a:extLst>
            <a:ext uri="{909E8E84-426E-40DD-AFC4-6F175D3DCCD1}"/>
            <a:ext uri="{91240B29-F687-4F45-9708-019B960494DF}"/>
          </a:extLst>
        </p:spPr>
        <p:txBody>
          <a:bodyPr lIns="91342" tIns="45672" rIns="91342" bIns="45672"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ПРОЦЕС ТЕПЛОНАСОСНОГО СУШІННЯ </a:t>
            </a:r>
            <a:r>
              <a:rPr lang="en-US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 </a:t>
            </a:r>
            <a:r>
              <a:rPr lang="en-US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-D ДІАГРАМІ</a:t>
            </a:r>
            <a:r>
              <a:rPr lang="ru-RU" altLang="ru-RU" sz="2800" b="1">
                <a:solidFill>
                  <a:schemeClr val="accent2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131077" name="AutoShape 5"/>
          <p:cNvSpPr>
            <a:spLocks noChangeArrowheads="1"/>
          </p:cNvSpPr>
          <p:nvPr/>
        </p:nvSpPr>
        <p:spPr bwMode="auto">
          <a:xfrm>
            <a:off x="4141788" y="2565400"/>
            <a:ext cx="539750" cy="1106488"/>
          </a:xfrm>
          <a:prstGeom prst="curvedLeftArrow">
            <a:avLst>
              <a:gd name="adj1" fmla="val 27703"/>
              <a:gd name="adj2" fmla="val 71797"/>
              <a:gd name="adj3" fmla="val 59116"/>
            </a:avLst>
          </a:prstGeom>
          <a:solidFill>
            <a:srgbClr val="99CC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1078" name="AutoShape 6"/>
          <p:cNvSpPr>
            <a:spLocks noChangeArrowheads="1"/>
          </p:cNvSpPr>
          <p:nvPr/>
        </p:nvSpPr>
        <p:spPr bwMode="auto">
          <a:xfrm rot="11007199">
            <a:off x="1547813" y="2492375"/>
            <a:ext cx="541337" cy="1108075"/>
          </a:xfrm>
          <a:prstGeom prst="curvedLeftArrow">
            <a:avLst>
              <a:gd name="adj1" fmla="val 27662"/>
              <a:gd name="adj2" fmla="val 71690"/>
              <a:gd name="adj3" fmla="val 59116"/>
            </a:avLst>
          </a:prstGeom>
          <a:solidFill>
            <a:srgbClr val="FF00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4716463" y="2708275"/>
            <a:ext cx="1138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42" tIns="45672" rIns="91342" bIns="45672">
            <a:spAutoFit/>
          </a:bodyPr>
          <a:lstStyle/>
          <a:p>
            <a:r>
              <a:rPr lang="en-US" altLang="ru-RU" b="1" i="1">
                <a:solidFill>
                  <a:schemeClr val="accent2"/>
                </a:solidFill>
              </a:rPr>
              <a:t>q</a:t>
            </a:r>
            <a:r>
              <a:rPr lang="en-US" altLang="ru-RU" b="1" i="1" baseline="-25000">
                <a:solidFill>
                  <a:schemeClr val="accent2"/>
                </a:solidFill>
              </a:rPr>
              <a:t>b</a:t>
            </a:r>
            <a:r>
              <a:rPr lang="en-US" altLang="ru-RU" b="1" i="1">
                <a:solidFill>
                  <a:schemeClr val="accent2"/>
                </a:solidFill>
              </a:rPr>
              <a:t>, T</a:t>
            </a:r>
            <a:r>
              <a:rPr lang="en-US" altLang="ru-RU" b="1" i="1" baseline="-25000">
                <a:solidFill>
                  <a:schemeClr val="accent2"/>
                </a:solidFill>
              </a:rPr>
              <a:t>b</a:t>
            </a:r>
            <a:r>
              <a:rPr lang="en-US" altLang="ru-RU" b="1" i="1">
                <a:solidFill>
                  <a:schemeClr val="accent2"/>
                </a:solidFill>
              </a:rPr>
              <a:t>, d</a:t>
            </a:r>
            <a:r>
              <a:rPr lang="en-US" altLang="ru-RU" b="1" i="1" baseline="-25000">
                <a:solidFill>
                  <a:schemeClr val="accent2"/>
                </a:solidFill>
              </a:rPr>
              <a:t>b</a:t>
            </a:r>
            <a:endParaRPr lang="ru-RU" altLang="ru-RU" b="1" i="1" baseline="-25000">
              <a:solidFill>
                <a:schemeClr val="accent2"/>
              </a:solidFill>
            </a:endParaRPr>
          </a:p>
        </p:txBody>
      </p:sp>
      <p:sp>
        <p:nvSpPr>
          <p:cNvPr id="33801" name="Text Box 8"/>
          <p:cNvSpPr txBox="1">
            <a:spLocks noChangeArrowheads="1"/>
          </p:cNvSpPr>
          <p:nvPr/>
        </p:nvSpPr>
        <p:spPr bwMode="auto">
          <a:xfrm>
            <a:off x="395288" y="2781300"/>
            <a:ext cx="11096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42" tIns="45672" rIns="91342" bIns="45672">
            <a:spAutoFit/>
          </a:bodyPr>
          <a:lstStyle/>
          <a:p>
            <a:r>
              <a:rPr lang="en-US" altLang="ru-RU" b="1" i="1">
                <a:solidFill>
                  <a:schemeClr val="accent2"/>
                </a:solidFill>
              </a:rPr>
              <a:t>q</a:t>
            </a:r>
            <a:r>
              <a:rPr lang="en-US" altLang="ru-RU" b="1" i="1" baseline="-25000">
                <a:solidFill>
                  <a:schemeClr val="accent2"/>
                </a:solidFill>
              </a:rPr>
              <a:t>a</a:t>
            </a:r>
            <a:r>
              <a:rPr lang="en-US" altLang="ru-RU" b="1" i="1">
                <a:solidFill>
                  <a:schemeClr val="accent2"/>
                </a:solidFill>
              </a:rPr>
              <a:t>, T</a:t>
            </a:r>
            <a:r>
              <a:rPr lang="en-US" altLang="ru-RU" b="1" i="1" baseline="-25000">
                <a:solidFill>
                  <a:schemeClr val="accent2"/>
                </a:solidFill>
              </a:rPr>
              <a:t>a</a:t>
            </a:r>
            <a:r>
              <a:rPr lang="en-US" altLang="ru-RU" b="1" i="1">
                <a:solidFill>
                  <a:schemeClr val="accent2"/>
                </a:solidFill>
              </a:rPr>
              <a:t>, d</a:t>
            </a:r>
            <a:r>
              <a:rPr lang="en-US" altLang="ru-RU" b="1" i="1" baseline="-25000">
                <a:solidFill>
                  <a:schemeClr val="accent2"/>
                </a:solidFill>
              </a:rPr>
              <a:t>a</a:t>
            </a:r>
            <a:endParaRPr lang="ru-RU" altLang="ru-RU" b="1" i="1" baseline="-25000">
              <a:solidFill>
                <a:schemeClr val="accent2"/>
              </a:solidFill>
            </a:endParaRPr>
          </a:p>
        </p:txBody>
      </p:sp>
      <p:sp>
        <p:nvSpPr>
          <p:cNvPr id="131081" name="Rectangle 9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1082" name="AutoShape 10"/>
          <p:cNvSpPr>
            <a:spLocks noChangeArrowheads="1"/>
          </p:cNvSpPr>
          <p:nvPr/>
        </p:nvSpPr>
        <p:spPr bwMode="auto">
          <a:xfrm rot="6854149">
            <a:off x="4140994" y="5085557"/>
            <a:ext cx="433387" cy="431800"/>
          </a:xfrm>
          <a:prstGeom prst="rightArrow">
            <a:avLst>
              <a:gd name="adj1" fmla="val 50000"/>
              <a:gd name="adj2" fmla="val 25092"/>
            </a:avLst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3804" name="Text Box 11"/>
          <p:cNvSpPr txBox="1">
            <a:spLocks noChangeArrowheads="1"/>
          </p:cNvSpPr>
          <p:nvPr/>
        </p:nvSpPr>
        <p:spPr bwMode="auto">
          <a:xfrm>
            <a:off x="1476375" y="5518150"/>
            <a:ext cx="60483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2" tIns="45672" rIns="91342" bIns="45672">
            <a:spAutoFit/>
          </a:bodyPr>
          <a:lstStyle/>
          <a:p>
            <a:pPr marL="177800" indent="-177800">
              <a:buFontTx/>
              <a:buChar char="•"/>
            </a:pPr>
            <a:r>
              <a:rPr lang="ru-RU" altLang="ru-RU" sz="1600" b="1">
                <a:solidFill>
                  <a:schemeClr val="accent2"/>
                </a:solidFill>
              </a:rPr>
              <a:t>Зниження вологовмісту сушильного агенту</a:t>
            </a:r>
          </a:p>
          <a:p>
            <a:pPr marL="177800" indent="-177800">
              <a:buFontTx/>
              <a:buChar char="•"/>
            </a:pPr>
            <a:r>
              <a:rPr lang="ru-RU" altLang="ru-RU" sz="1600" b="1">
                <a:solidFill>
                  <a:schemeClr val="accent2"/>
                </a:solidFill>
              </a:rPr>
              <a:t>утилізація теплоти відпрацьованого сушильного агенту</a:t>
            </a:r>
          </a:p>
          <a:p>
            <a:pPr marL="177800" indent="-177800">
              <a:buFontTx/>
              <a:buChar char="•"/>
            </a:pPr>
            <a:r>
              <a:rPr lang="ru-RU" altLang="ru-RU" sz="1600" b="1">
                <a:solidFill>
                  <a:schemeClr val="accent2"/>
                </a:solidFill>
              </a:rPr>
              <a:t>нагрівання сушильного агенту</a:t>
            </a:r>
          </a:p>
          <a:p>
            <a:pPr marL="177800" indent="-177800">
              <a:buFontTx/>
              <a:buChar char="•"/>
            </a:pPr>
            <a:r>
              <a:rPr lang="ru-RU" altLang="ru-RU" sz="1600" b="1">
                <a:solidFill>
                  <a:schemeClr val="accent2"/>
                </a:solidFill>
              </a:rPr>
              <a:t>Керування вологовмістом сушильного агенту</a:t>
            </a:r>
          </a:p>
        </p:txBody>
      </p:sp>
      <p:sp>
        <p:nvSpPr>
          <p:cNvPr id="131084" name="Rectangle 12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1085" name="Rectangle 13"/>
          <p:cNvSpPr>
            <a:spLocks noChangeArrowheads="1"/>
          </p:cNvSpPr>
          <p:nvPr/>
        </p:nvSpPr>
        <p:spPr bwMode="auto">
          <a:xfrm>
            <a:off x="0" y="31813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1087" name="AutoShape 15"/>
          <p:cNvSpPr>
            <a:spLocks noChangeArrowheads="1"/>
          </p:cNvSpPr>
          <p:nvPr/>
        </p:nvSpPr>
        <p:spPr bwMode="auto">
          <a:xfrm>
            <a:off x="2916238" y="3429000"/>
            <a:ext cx="468312" cy="180975"/>
          </a:xfrm>
          <a:prstGeom prst="downArrow">
            <a:avLst>
              <a:gd name="adj1" fmla="val 50111"/>
              <a:gd name="adj2" fmla="val 39704"/>
            </a:avLst>
          </a:prstGeom>
          <a:solidFill>
            <a:srgbClr val="C0C0C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3808" name="Text Box 16"/>
          <p:cNvSpPr txBox="1">
            <a:spLocks noChangeArrowheads="1"/>
          </p:cNvSpPr>
          <p:nvPr/>
        </p:nvSpPr>
        <p:spPr bwMode="auto">
          <a:xfrm>
            <a:off x="2843213" y="2998788"/>
            <a:ext cx="560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42" tIns="45672" rIns="91342" bIns="45672">
            <a:spAutoFit/>
          </a:bodyPr>
          <a:lstStyle/>
          <a:p>
            <a:r>
              <a:rPr lang="en-US" altLang="ru-RU" b="1" i="1">
                <a:solidFill>
                  <a:schemeClr val="accent2"/>
                </a:solidFill>
              </a:rPr>
              <a:t>q</a:t>
            </a:r>
            <a:r>
              <a:rPr lang="en-US" altLang="ru-RU" b="1" i="1" baseline="-25000">
                <a:solidFill>
                  <a:schemeClr val="accent2"/>
                </a:solidFill>
              </a:rPr>
              <a:t>KM</a:t>
            </a:r>
            <a:endParaRPr lang="ru-RU" altLang="ru-RU" b="1" i="1" baseline="-250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0A63145-32F9-4D5D-B486-A8A60EF642C9}" type="slidenum">
              <a:rPr lang="ru-RU" altLang="en-US" smtClean="0">
                <a:latin typeface="Arial" charset="0"/>
                <a:cs typeface="Arial" charset="0"/>
              </a:rPr>
              <a:pPr/>
              <a:t>7</a:t>
            </a:fld>
            <a:endParaRPr lang="ru-RU" altLang="en-US" smtClean="0">
              <a:latin typeface="Arial" charset="0"/>
              <a:cs typeface="Arial" charset="0"/>
            </a:endParaRPr>
          </a:p>
        </p:txBody>
      </p:sp>
      <p:sp>
        <p:nvSpPr>
          <p:cNvPr id="34818" name="Номер слайда 8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5" tIns="45695" rIns="91385" bIns="45695"/>
          <a:lstStyle/>
          <a:p>
            <a:pPr algn="r"/>
            <a:fld id="{9CF2E5C2-F8DF-4791-9CF2-ABE997F5663E}" type="slidenum">
              <a:rPr lang="uk-UA" altLang="ru-RU" sz="1400"/>
              <a:pPr algn="r"/>
              <a:t>7</a:t>
            </a:fld>
            <a:endParaRPr lang="uk-UA" altLang="ru-RU" sz="1400"/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0" y="188913"/>
            <a:ext cx="9144000" cy="633412"/>
          </a:xfrm>
          <a:extLst>
            <a:ext uri="{909E8E84-426E-40DD-AFC4-6F175D3DCCD1}"/>
            <a:ext uri="{91240B29-F687-4F45-9708-019B960494DF}"/>
          </a:extLst>
        </p:spPr>
        <p:txBody>
          <a:bodyPr lIns="91342" tIns="45672" rIns="91342" bIns="45672"/>
          <a:lstStyle/>
          <a:p>
            <a:pPr eaLnBrk="1" hangingPunct="1">
              <a:lnSpc>
                <a:spcPct val="80000"/>
              </a:lnSpc>
              <a:defRPr/>
            </a:pP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ВИЗНАЧЕННЯ ПИТОМИХ ЕНЕРГОВИТРАТ </a:t>
            </a:r>
            <a:b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 ЦИКЛІ ТЕПЛОНАСОСНОГО СУШІННЯ</a:t>
            </a:r>
          </a:p>
        </p:txBody>
      </p:sp>
      <p:pic>
        <p:nvPicPr>
          <p:cNvPr id="34820" name="Picture 6" descr="I-d 312"/>
          <p:cNvPicPr>
            <a:picLocks noChangeAspect="1" noChangeArrowheads="1"/>
          </p:cNvPicPr>
          <p:nvPr/>
        </p:nvPicPr>
        <p:blipFill>
          <a:blip r:embed="rId2">
            <a:lum bright="24000"/>
          </a:blip>
          <a:srcRect t="12393" r="38614" b="34059"/>
          <a:stretch>
            <a:fillRect/>
          </a:stretch>
        </p:blipFill>
        <p:spPr bwMode="auto">
          <a:xfrm>
            <a:off x="611188" y="1125538"/>
            <a:ext cx="3024187" cy="2087562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34821" name="Text Box 10"/>
          <p:cNvSpPr txBox="1">
            <a:spLocks noChangeArrowheads="1"/>
          </p:cNvSpPr>
          <p:nvPr/>
        </p:nvSpPr>
        <p:spPr bwMode="auto">
          <a:xfrm>
            <a:off x="4067175" y="981075"/>
            <a:ext cx="490061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2" tIns="45672" rIns="91342" bIns="45672">
            <a:spAutoFit/>
          </a:bodyPr>
          <a:lstStyle/>
          <a:p>
            <a:pPr algn="ctr"/>
            <a:r>
              <a:rPr lang="uk-UA" altLang="ru-RU" sz="1400" b="1">
                <a:solidFill>
                  <a:srgbClr val="0000AC"/>
                </a:solidFill>
              </a:rPr>
              <a:t>Залежність питомих енерговитрат на видалення вологи від температури охолодження повітря у випарнику теплового насоса (ТН)</a:t>
            </a:r>
          </a:p>
        </p:txBody>
      </p:sp>
      <p:sp>
        <p:nvSpPr>
          <p:cNvPr id="133131" name="AutoShape 11"/>
          <p:cNvSpPr>
            <a:spLocks noChangeArrowheads="1"/>
          </p:cNvSpPr>
          <p:nvPr/>
        </p:nvSpPr>
        <p:spPr bwMode="auto">
          <a:xfrm rot="-1278203">
            <a:off x="4930775" y="5518150"/>
            <a:ext cx="433388" cy="430213"/>
          </a:xfrm>
          <a:prstGeom prst="rightArrow">
            <a:avLst>
              <a:gd name="adj1" fmla="val 50000"/>
              <a:gd name="adj2" fmla="val 25185"/>
            </a:avLst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endParaRPr lang="ru-RU" sz="2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180975" y="5013325"/>
            <a:ext cx="4826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2" tIns="45672" rIns="91342" bIns="45672">
            <a:spAutoFit/>
          </a:bodyPr>
          <a:lstStyle/>
          <a:p>
            <a:pPr algn="ctr"/>
            <a:r>
              <a:rPr lang="uk-UA" altLang="ru-RU" sz="1600" b="1">
                <a:solidFill>
                  <a:srgbClr val="0000AC"/>
                </a:solidFill>
              </a:rPr>
              <a:t>Питомі енерговитрати на видалення вологи для ідеальної сушарки </a:t>
            </a:r>
            <a:r>
              <a:rPr lang="uk-UA" altLang="ru-RU" b="1"/>
              <a:t> </a:t>
            </a:r>
            <a:r>
              <a:rPr lang="uk-UA" altLang="ru-RU" sz="1600" b="1">
                <a:solidFill>
                  <a:schemeClr val="accent2"/>
                </a:solidFill>
              </a:rPr>
              <a:t>(</a:t>
            </a:r>
            <a:r>
              <a:rPr lang="ru-RU" altLang="ru-RU" sz="1600" b="1" i="1">
                <a:solidFill>
                  <a:schemeClr val="accent2"/>
                </a:solidFill>
              </a:rPr>
              <a:t>Н</a:t>
            </a:r>
            <a:r>
              <a:rPr lang="ru-RU" altLang="ru-RU" sz="1600" b="1" baseline="-25000">
                <a:solidFill>
                  <a:schemeClr val="accent2"/>
                </a:solidFill>
              </a:rPr>
              <a:t>A</a:t>
            </a:r>
            <a:r>
              <a:rPr lang="ru-RU" altLang="ru-RU" sz="1600" b="1">
                <a:solidFill>
                  <a:schemeClr val="accent2"/>
                </a:solidFill>
              </a:rPr>
              <a:t> = </a:t>
            </a:r>
            <a:r>
              <a:rPr lang="ru-RU" altLang="ru-RU" sz="1600" b="1" i="1">
                <a:solidFill>
                  <a:schemeClr val="accent2"/>
                </a:solidFill>
              </a:rPr>
              <a:t>H</a:t>
            </a:r>
            <a:r>
              <a:rPr lang="ru-RU" altLang="ru-RU" sz="1600" b="1" baseline="-25000">
                <a:solidFill>
                  <a:schemeClr val="accent2"/>
                </a:solidFill>
              </a:rPr>
              <a:t>B</a:t>
            </a:r>
            <a:r>
              <a:rPr lang="ru-RU" altLang="ru-RU" sz="1600" b="1">
                <a:solidFill>
                  <a:schemeClr val="accent2"/>
                </a:solidFill>
              </a:rPr>
              <a:t>) </a:t>
            </a:r>
          </a:p>
        </p:txBody>
      </p:sp>
      <p:sp>
        <p:nvSpPr>
          <p:cNvPr id="34824" name="Text Box 13"/>
          <p:cNvSpPr txBox="1">
            <a:spLocks noChangeArrowheads="1"/>
          </p:cNvSpPr>
          <p:nvPr/>
        </p:nvSpPr>
        <p:spPr bwMode="auto">
          <a:xfrm>
            <a:off x="180975" y="4365625"/>
            <a:ext cx="5111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2" tIns="45672" rIns="91342" bIns="45672">
            <a:spAutoFit/>
          </a:bodyPr>
          <a:lstStyle/>
          <a:p>
            <a:r>
              <a:rPr lang="uk-UA" altLang="ru-RU" sz="1600" b="1">
                <a:solidFill>
                  <a:schemeClr val="accent2"/>
                </a:solidFill>
              </a:rPr>
              <a:t>   де  питома холодопродуктивність ТН</a:t>
            </a:r>
          </a:p>
        </p:txBody>
      </p:sp>
      <p:sp>
        <p:nvSpPr>
          <p:cNvPr id="34825" name="Text Box 14"/>
          <p:cNvSpPr txBox="1">
            <a:spLocks noChangeArrowheads="1"/>
          </p:cNvSpPr>
          <p:nvPr/>
        </p:nvSpPr>
        <p:spPr bwMode="auto">
          <a:xfrm>
            <a:off x="179388" y="3284538"/>
            <a:ext cx="51831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2" tIns="45672" rIns="91342" bIns="45672">
            <a:spAutoFit/>
          </a:bodyPr>
          <a:lstStyle/>
          <a:p>
            <a:pPr algn="ctr"/>
            <a:r>
              <a:rPr lang="uk-UA" altLang="ru-RU" sz="1600" b="1">
                <a:solidFill>
                  <a:srgbClr val="0000AC"/>
                </a:solidFill>
              </a:rPr>
              <a:t>Кількість енергії, що витрачається на привід компресора ТН</a:t>
            </a:r>
          </a:p>
        </p:txBody>
      </p:sp>
      <p:grpSp>
        <p:nvGrpSpPr>
          <p:cNvPr id="34826" name="Group 19"/>
          <p:cNvGrpSpPr>
            <a:grpSpLocks/>
          </p:cNvGrpSpPr>
          <p:nvPr/>
        </p:nvGrpSpPr>
        <p:grpSpPr bwMode="auto">
          <a:xfrm>
            <a:off x="5295900" y="3365500"/>
            <a:ext cx="3568700" cy="2870200"/>
            <a:chOff x="3336" y="2120"/>
            <a:chExt cx="2248" cy="1808"/>
          </a:xfrm>
        </p:grpSpPr>
        <p:sp>
          <p:nvSpPr>
            <p:cNvPr id="133138" name="Line 18"/>
            <p:cNvSpPr>
              <a:spLocks noChangeShapeType="1"/>
            </p:cNvSpPr>
            <p:nvPr/>
          </p:nvSpPr>
          <p:spPr bwMode="auto">
            <a:xfrm>
              <a:off x="3969" y="2886"/>
              <a:ext cx="140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algn="ctr">
                <a:defRPr/>
              </a:pPr>
              <a:endParaRPr lang="ru-RU" sz="2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A74365A-2BA2-44D8-A18E-D015AC519595}" type="slidenum">
              <a:rPr lang="ru-RU" altLang="uk-UA" smtClean="0">
                <a:latin typeface="Arial" charset="0"/>
                <a:cs typeface="Arial" charset="0"/>
              </a:rPr>
              <a:pPr/>
              <a:t>8</a:t>
            </a:fld>
            <a:endParaRPr lang="ru-RU" altLang="uk-UA" smtClean="0">
              <a:latin typeface="Arial" charset="0"/>
              <a:cs typeface="Arial" charset="0"/>
            </a:endParaRPr>
          </a:p>
        </p:txBody>
      </p:sp>
      <p:sp>
        <p:nvSpPr>
          <p:cNvPr id="35842" name="Номер слайда 7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5" tIns="45695" rIns="91385" bIns="45695"/>
          <a:lstStyle/>
          <a:p>
            <a:pPr algn="r"/>
            <a:fld id="{199CA2D4-6B9A-4483-8A2F-6A3E5A569014}" type="slidenum">
              <a:rPr lang="uk-UA" altLang="ru-RU" sz="1400"/>
              <a:pPr algn="r"/>
              <a:t>8</a:t>
            </a:fld>
            <a:endParaRPr lang="uk-UA" altLang="ru-RU" sz="1400"/>
          </a:p>
        </p:txBody>
      </p:sp>
      <p:sp>
        <p:nvSpPr>
          <p:cNvPr id="211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2988" y="0"/>
            <a:ext cx="7772400" cy="874713"/>
          </a:xfrm>
        </p:spPr>
        <p:txBody>
          <a:bodyPr lIns="91385" tIns="45695" rIns="91385" bIns="45695"/>
          <a:lstStyle/>
          <a:p>
            <a:pPr eaLnBrk="1" hangingPunct="1">
              <a:defRPr/>
            </a:pP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ТЕПЛОНАСОСН</a:t>
            </a:r>
            <a:r>
              <a:rPr lang="en-US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СУШИЛЬН</a:t>
            </a:r>
            <a:r>
              <a:rPr lang="en-US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УСТАНОВК</a:t>
            </a:r>
            <a:r>
              <a:rPr lang="uk-UA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</a:t>
            </a: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ІЗ ЗАМКНУТОЮ  РЕЦИРКУЛЯЦІЄЮ ПОВІТРЯ</a:t>
            </a:r>
            <a:endParaRPr lang="ru-RU" altLang="ru-RU" sz="18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5844" name="Picture 5" descr="Shkaf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l="15376" t="4475" b="7469"/>
          <a:stretch>
            <a:fillRect/>
          </a:stretch>
        </p:blipFill>
        <p:spPr>
          <a:xfrm>
            <a:off x="684213" y="908050"/>
            <a:ext cx="2055812" cy="3673475"/>
          </a:xfrm>
        </p:spPr>
      </p:pic>
      <p:pic>
        <p:nvPicPr>
          <p:cNvPr id="35845" name="Picture 4" descr="ই৬"/>
          <p:cNvPicPr>
            <a:picLocks noChangeAspect="1" noChangeArrowheads="1"/>
          </p:cNvPicPr>
          <p:nvPr/>
        </p:nvPicPr>
        <p:blipFill>
          <a:blip r:embed="rId3">
            <a:lum bright="12000" contrast="12000"/>
          </a:blip>
          <a:srcRect/>
          <a:stretch>
            <a:fillRect/>
          </a:stretch>
        </p:blipFill>
        <p:spPr bwMode="auto">
          <a:xfrm>
            <a:off x="3995738" y="2924175"/>
            <a:ext cx="2341562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5" descr="Untitled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5738" y="981075"/>
            <a:ext cx="2160587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7" name="Group 20"/>
          <p:cNvGrpSpPr>
            <a:grpSpLocks/>
          </p:cNvGrpSpPr>
          <p:nvPr/>
        </p:nvGrpSpPr>
        <p:grpSpPr bwMode="auto">
          <a:xfrm>
            <a:off x="5940425" y="4941888"/>
            <a:ext cx="3203575" cy="1295400"/>
            <a:chOff x="3742" y="3385"/>
            <a:chExt cx="2018" cy="816"/>
          </a:xfrm>
        </p:grpSpPr>
        <p:pic>
          <p:nvPicPr>
            <p:cNvPr id="35853" name="Picture 13"/>
            <p:cNvPicPr>
              <a:picLocks noChangeAspect="1" noChangeArrowheads="1"/>
            </p:cNvPicPr>
            <p:nvPr/>
          </p:nvPicPr>
          <p:blipFill>
            <a:blip r:embed="rId5">
              <a:lum bright="6000" contrast="18000"/>
            </a:blip>
            <a:srcRect t="748" b="51335"/>
            <a:stretch>
              <a:fillRect/>
            </a:stretch>
          </p:blipFill>
          <p:spPr bwMode="auto">
            <a:xfrm>
              <a:off x="3742" y="3657"/>
              <a:ext cx="1087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854" name="Picture 14"/>
            <p:cNvPicPr>
              <a:picLocks noChangeAspect="1" noChangeArrowheads="1"/>
            </p:cNvPicPr>
            <p:nvPr/>
          </p:nvPicPr>
          <p:blipFill>
            <a:blip r:embed="rId6">
              <a:lum bright="6000" contrast="12000"/>
            </a:blip>
            <a:srcRect t="48665" b="2313"/>
            <a:stretch>
              <a:fillRect/>
            </a:stretch>
          </p:blipFill>
          <p:spPr bwMode="auto">
            <a:xfrm>
              <a:off x="4762" y="3385"/>
              <a:ext cx="998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5848" name="Group 18"/>
          <p:cNvGrpSpPr>
            <a:grpSpLocks/>
          </p:cNvGrpSpPr>
          <p:nvPr/>
        </p:nvGrpSpPr>
        <p:grpSpPr bwMode="auto">
          <a:xfrm>
            <a:off x="0" y="4724400"/>
            <a:ext cx="5761038" cy="1871663"/>
            <a:chOff x="113" y="2976"/>
            <a:chExt cx="3629" cy="1179"/>
          </a:xfrm>
        </p:grpSpPr>
        <p:sp>
          <p:nvSpPr>
            <p:cNvPr id="35851" name="Rectangle 3"/>
            <p:cNvSpPr>
              <a:spLocks noChangeArrowheads="1"/>
            </p:cNvSpPr>
            <p:nvPr/>
          </p:nvSpPr>
          <p:spPr bwMode="auto">
            <a:xfrm>
              <a:off x="113" y="2976"/>
              <a:ext cx="1996" cy="1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385" tIns="45695" rIns="91385" bIns="45695"/>
            <a:lstStyle/>
            <a:p>
              <a:pPr marL="177800" indent="-177800" algn="ctr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ru-RU" altLang="ru-RU" sz="1000" b="1">
                  <a:solidFill>
                    <a:srgbClr val="FF3399"/>
                  </a:solidFill>
                </a:rPr>
                <a:t>Технічні    характеристики</a:t>
              </a:r>
              <a:r>
                <a:rPr lang="ru-RU" altLang="ru-RU" sz="1400" i="1">
                  <a:latin typeface="Times New Roman" pitchFamily="18" charset="0"/>
                </a:rPr>
                <a:t> </a:t>
              </a: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</a:pPr>
              <a:endParaRPr lang="ru-RU" altLang="ru-RU" sz="1000" i="1">
                <a:solidFill>
                  <a:schemeClr val="accent2"/>
                </a:solidFill>
              </a:endParaRP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ru-RU" altLang="ru-RU" sz="1000" i="1">
                  <a:solidFill>
                    <a:schemeClr val="accent2"/>
                  </a:solidFill>
                </a:rPr>
                <a:t>Температура сушіння</a:t>
              </a:r>
              <a:r>
                <a:rPr lang="ru-RU" altLang="ru-RU" sz="1000">
                  <a:solidFill>
                    <a:schemeClr val="accent2"/>
                  </a:solidFill>
                </a:rPr>
                <a:t>      40-55 °С</a:t>
              </a: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FontTx/>
                <a:buChar char="•"/>
              </a:pPr>
              <a:r>
                <a:rPr lang="ru-RU" altLang="ru-RU" sz="1000" i="1">
                  <a:solidFill>
                    <a:schemeClr val="accent2"/>
                  </a:solidFill>
                </a:rPr>
                <a:t>Кількість продукту, що висушується</a:t>
              </a: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FontTx/>
                <a:buChar char="•"/>
              </a:pPr>
              <a:r>
                <a:rPr lang="ru-RU" altLang="ru-RU" sz="1000">
                  <a:solidFill>
                    <a:schemeClr val="accent2"/>
                  </a:solidFill>
                </a:rPr>
                <a:t> – лікарські та ін.      трави</a:t>
              </a: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ru-RU" altLang="ru-RU" sz="1000">
                  <a:solidFill>
                    <a:schemeClr val="accent2"/>
                  </a:solidFill>
                </a:rPr>
                <a:t>         до 200 кг/добу</a:t>
              </a: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ru-RU" altLang="ru-RU" sz="1000">
                  <a:solidFill>
                    <a:schemeClr val="accent2"/>
                  </a:solidFill>
                </a:rPr>
                <a:t>       –  фрукти, гриби, овочі та т.п.</a:t>
              </a:r>
            </a:p>
            <a:p>
              <a:pPr marL="177800" indent="-177800">
                <a:lnSpc>
                  <a:spcPct val="80000"/>
                </a:lnSpc>
                <a:spcBef>
                  <a:spcPct val="20000"/>
                </a:spcBef>
                <a:buClr>
                  <a:schemeClr val="tx1"/>
                </a:buClr>
              </a:pPr>
              <a:r>
                <a:rPr lang="ru-RU" altLang="ru-RU" sz="1000">
                  <a:solidFill>
                    <a:schemeClr val="accent2"/>
                  </a:solidFill>
                </a:rPr>
                <a:t>         до 100 кг/добу</a:t>
              </a:r>
            </a:p>
          </p:txBody>
        </p:sp>
        <p:sp>
          <p:nvSpPr>
            <p:cNvPr id="35852" name="Text Box 17"/>
            <p:cNvSpPr txBox="1">
              <a:spLocks noChangeArrowheads="1"/>
            </p:cNvSpPr>
            <p:nvPr/>
          </p:nvSpPr>
          <p:spPr bwMode="auto">
            <a:xfrm>
              <a:off x="1837" y="3203"/>
              <a:ext cx="1905" cy="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altLang="ru-RU" sz="1000" i="1">
                  <a:solidFill>
                    <a:schemeClr val="accent2"/>
                  </a:solidFill>
                </a:rPr>
                <a:t>Встановлена  потужність</a:t>
              </a:r>
              <a:r>
                <a:rPr lang="ru-RU" altLang="ru-RU" sz="1000">
                  <a:solidFill>
                    <a:schemeClr val="accent2"/>
                  </a:solidFill>
                </a:rPr>
                <a:t>    1,6 кВт</a:t>
              </a:r>
            </a:p>
            <a:p>
              <a:r>
                <a:rPr lang="ru-RU" altLang="ru-RU" sz="1000" i="1">
                  <a:solidFill>
                    <a:schemeClr val="accent2"/>
                  </a:solidFill>
                </a:rPr>
                <a:t>Питомі витрати ел.енергії</a:t>
              </a:r>
            </a:p>
            <a:p>
              <a:r>
                <a:rPr lang="ru-RU" altLang="ru-RU" sz="1000" i="1">
                  <a:solidFill>
                    <a:schemeClr val="accent2"/>
                  </a:solidFill>
                </a:rPr>
                <a:t>        на выпаровування вологи</a:t>
              </a:r>
              <a:r>
                <a:rPr lang="ru-RU" altLang="ru-RU" sz="1000">
                  <a:solidFill>
                    <a:schemeClr val="accent2"/>
                  </a:solidFill>
                </a:rPr>
                <a:t> </a:t>
              </a:r>
            </a:p>
            <a:p>
              <a:r>
                <a:rPr lang="ru-RU" altLang="ru-RU" sz="1000">
                  <a:solidFill>
                    <a:schemeClr val="accent2"/>
                  </a:solidFill>
                </a:rPr>
                <a:t>        0,3…0,7 кВт </a:t>
              </a:r>
              <a:r>
                <a:rPr lang="ru-RU" altLang="ru-RU" sz="1000" b="1">
                  <a:solidFill>
                    <a:schemeClr val="accent2"/>
                  </a:solidFill>
                </a:rPr>
                <a:t>·</a:t>
              </a:r>
              <a:r>
                <a:rPr lang="ru-RU" altLang="ru-RU" sz="1000">
                  <a:solidFill>
                    <a:schemeClr val="accent2"/>
                  </a:solidFill>
                </a:rPr>
                <a:t>год/литр</a:t>
              </a:r>
            </a:p>
            <a:p>
              <a:r>
                <a:rPr lang="ru-RU" altLang="ru-RU" sz="1000" i="1">
                  <a:solidFill>
                    <a:schemeClr val="accent2"/>
                  </a:solidFill>
                </a:rPr>
                <a:t>Габарити теплонасосного агрегату </a:t>
              </a:r>
            </a:p>
            <a:p>
              <a:r>
                <a:rPr lang="ru-RU" altLang="ru-RU" sz="1000">
                  <a:solidFill>
                    <a:schemeClr val="accent2"/>
                  </a:solidFill>
                </a:rPr>
                <a:t>        600х700х600(</a:t>
              </a:r>
              <a:r>
                <a:rPr lang="en-US" altLang="ru-RU" sz="1000">
                  <a:solidFill>
                    <a:schemeClr val="accent2"/>
                  </a:solidFill>
                </a:rPr>
                <a:t>h)</a:t>
              </a:r>
              <a:r>
                <a:rPr lang="ru-RU" altLang="ru-RU" sz="1000">
                  <a:solidFill>
                    <a:schemeClr val="accent2"/>
                  </a:solidFill>
                </a:rPr>
                <a:t> мм</a:t>
              </a:r>
            </a:p>
            <a:p>
              <a:r>
                <a:rPr lang="ru-RU" altLang="ru-RU" sz="1000" i="1">
                  <a:solidFill>
                    <a:schemeClr val="accent2"/>
                  </a:solidFill>
                </a:rPr>
                <a:t>Масса </a:t>
              </a:r>
              <a:r>
                <a:rPr lang="ru-RU" altLang="ru-RU" sz="1000">
                  <a:solidFill>
                    <a:schemeClr val="accent2"/>
                  </a:solidFill>
                </a:rPr>
                <a:t>	50 кг</a:t>
              </a:r>
              <a:endParaRPr lang="ru-RU" altLang="uk-UA" sz="1000">
                <a:solidFill>
                  <a:schemeClr val="accent2"/>
                </a:solidFill>
              </a:endParaRPr>
            </a:p>
          </p:txBody>
        </p:sp>
      </p:grpSp>
      <p:sp>
        <p:nvSpPr>
          <p:cNvPr id="35849" name="Text Box 19"/>
          <p:cNvSpPr txBox="1">
            <a:spLocks noChangeArrowheads="1"/>
          </p:cNvSpPr>
          <p:nvPr/>
        </p:nvSpPr>
        <p:spPr bwMode="auto">
          <a:xfrm>
            <a:off x="6335713" y="4221163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 b="1">
                <a:solidFill>
                  <a:schemeClr val="accent2"/>
                </a:solidFill>
              </a:rPr>
              <a:t>1 </a:t>
            </a:r>
            <a:r>
              <a:rPr lang="ru-RU" altLang="ru-RU" sz="1000">
                <a:solidFill>
                  <a:schemeClr val="accent2"/>
                </a:solidFill>
              </a:rPr>
              <a:t>– компресор; </a:t>
            </a:r>
            <a:r>
              <a:rPr lang="uk-UA" altLang="ru-RU" sz="1000">
                <a:solidFill>
                  <a:schemeClr val="accent2"/>
                </a:solidFill>
              </a:rPr>
              <a:t> </a:t>
            </a:r>
            <a:r>
              <a:rPr lang="ru-RU" altLang="ru-RU" sz="1000">
                <a:solidFill>
                  <a:schemeClr val="accent2"/>
                </a:solidFill>
              </a:rPr>
              <a:t>2 – </a:t>
            </a:r>
            <a:r>
              <a:rPr lang="uk-UA" altLang="ru-RU" sz="1000">
                <a:solidFill>
                  <a:schemeClr val="accent2"/>
                </a:solidFill>
              </a:rPr>
              <a:t>повітряний</a:t>
            </a:r>
            <a:r>
              <a:rPr lang="ru-RU" altLang="ru-RU" sz="1000">
                <a:solidFill>
                  <a:schemeClr val="accent2"/>
                </a:solidFill>
              </a:rPr>
              <a:t> конденсатор; 3 – рекуператор;   4 – </a:t>
            </a:r>
            <a:r>
              <a:rPr lang="uk-UA" altLang="ru-RU" sz="1000">
                <a:solidFill>
                  <a:schemeClr val="accent2"/>
                </a:solidFill>
              </a:rPr>
              <a:t>випарник</a:t>
            </a:r>
            <a:endParaRPr lang="ru-RU" altLang="uk-UA" sz="1000"/>
          </a:p>
        </p:txBody>
      </p:sp>
      <p:sp>
        <p:nvSpPr>
          <p:cNvPr id="35850" name="Rectangle 21"/>
          <p:cNvSpPr>
            <a:spLocks noChangeArrowheads="1"/>
          </p:cNvSpPr>
          <p:nvPr/>
        </p:nvSpPr>
        <p:spPr bwMode="auto">
          <a:xfrm>
            <a:off x="6227763" y="981075"/>
            <a:ext cx="2700337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2563" indent="-182563" algn="ctr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 b="1">
                <a:solidFill>
                  <a:srgbClr val="FF33CC"/>
                </a:solidFill>
              </a:rPr>
              <a:t>Технічні характеристики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rgbClr val="003399"/>
                </a:solidFill>
              </a:rPr>
              <a:t>1. </a:t>
            </a:r>
            <a:r>
              <a:rPr lang="ru-RU" altLang="uk-UA" sz="1000">
                <a:solidFill>
                  <a:schemeClr val="accent2"/>
                </a:solidFill>
              </a:rPr>
              <a:t>Температура сушіння	40-55 °С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2. Кількість випареної вологи  до 8 л/год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3. Кількість висушеного продукту:</a:t>
            </a:r>
          </a:p>
          <a:p>
            <a:pPr marL="182563" indent="-182563">
              <a:lnSpc>
                <a:spcPct val="90000"/>
              </a:lnSpc>
              <a:spcBef>
                <a:spcPct val="2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       – пшениця	   до 120 кг/год</a:t>
            </a:r>
          </a:p>
          <a:p>
            <a:pPr marL="182563" indent="-182563">
              <a:lnSpc>
                <a:spcPct val="90000"/>
              </a:lnSpc>
              <a:spcBef>
                <a:spcPct val="2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       – кукурудза   до 100 кг/год</a:t>
            </a:r>
          </a:p>
          <a:p>
            <a:pPr marL="182563" indent="-182563">
              <a:lnSpc>
                <a:spcPct val="90000"/>
              </a:lnSpc>
              <a:spcBef>
                <a:spcPct val="2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       – мак              до 70 кг/год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4. Встановлена  потужність	4,5 кВт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5. Питом</a:t>
            </a:r>
            <a:r>
              <a:rPr lang="uk-UA" altLang="uk-UA" sz="1000">
                <a:solidFill>
                  <a:schemeClr val="accent2"/>
                </a:solidFill>
              </a:rPr>
              <a:t>і</a:t>
            </a:r>
            <a:r>
              <a:rPr lang="ru-RU" altLang="uk-UA" sz="1000">
                <a:solidFill>
                  <a:schemeClr val="accent2"/>
                </a:solidFill>
              </a:rPr>
              <a:t> витрати ел.енерг</a:t>
            </a:r>
            <a:r>
              <a:rPr lang="uk-UA" altLang="uk-UA" sz="1000">
                <a:solidFill>
                  <a:schemeClr val="accent2"/>
                </a:solidFill>
              </a:rPr>
              <a:t>ії</a:t>
            </a:r>
            <a:r>
              <a:rPr lang="ru-RU" altLang="uk-UA" sz="1000">
                <a:solidFill>
                  <a:schemeClr val="accent2"/>
                </a:solidFill>
              </a:rPr>
              <a:t> на випаровування вологи 		       0,4…0,8 кВт ·год/літр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6. Габарити агрегату    900х650х1300 мм                                   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7. Маса агрегату            90 кг</a:t>
            </a:r>
          </a:p>
          <a:p>
            <a:pPr marL="182563" indent="-182563">
              <a:lnSpc>
                <a:spcPct val="90000"/>
              </a:lnSpc>
              <a:spcBef>
                <a:spcPct val="30000"/>
              </a:spcBef>
            </a:pPr>
            <a:r>
              <a:rPr lang="ru-RU" altLang="uk-UA" sz="1000">
                <a:solidFill>
                  <a:schemeClr val="accent2"/>
                </a:solidFill>
              </a:rPr>
              <a:t>8. Габарити сушильної камери 800х800х1700мм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7E32E34-DC57-4654-8FC3-70B279CD10E6}" type="slidenum">
              <a:rPr lang="uk-UA" altLang="ru-RU" smtClean="0">
                <a:latin typeface="Arial" charset="0"/>
                <a:cs typeface="Arial" charset="0"/>
              </a:rPr>
              <a:pPr/>
              <a:t>9</a:t>
            </a:fld>
            <a:endParaRPr lang="uk-UA" altLang="ru-RU" smtClean="0">
              <a:latin typeface="Arial" charset="0"/>
              <a:cs typeface="Arial" charset="0"/>
            </a:endParaRP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827088" y="404813"/>
            <a:ext cx="69135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395288" y="6021388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5219700" y="1341438"/>
            <a:ext cx="3600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5632450" y="1073150"/>
            <a:ext cx="2684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36870" name="Text Box 16"/>
          <p:cNvSpPr txBox="1">
            <a:spLocks noChangeArrowheads="1"/>
          </p:cNvSpPr>
          <p:nvPr/>
        </p:nvSpPr>
        <p:spPr bwMode="auto">
          <a:xfrm>
            <a:off x="0" y="5276850"/>
            <a:ext cx="46434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1400" b="1">
                <a:solidFill>
                  <a:schemeClr val="accent2"/>
                </a:solidFill>
              </a:rPr>
              <a:t>1 – газовий двигун-генератор; </a:t>
            </a:r>
            <a:br>
              <a:rPr lang="uk-UA" altLang="ru-RU" sz="1400" b="1">
                <a:solidFill>
                  <a:schemeClr val="accent2"/>
                </a:solidFill>
              </a:rPr>
            </a:br>
            <a:r>
              <a:rPr lang="uk-UA" altLang="ru-RU" sz="1400" b="1">
                <a:solidFill>
                  <a:schemeClr val="accent2"/>
                </a:solidFill>
              </a:rPr>
              <a:t>2 – теплообмінник утилізаційний; 3 – компресор теплового насосу; 4 – повітряні калорифери; </a:t>
            </a:r>
            <a:br>
              <a:rPr lang="uk-UA" altLang="ru-RU" sz="1400" b="1">
                <a:solidFill>
                  <a:schemeClr val="accent2"/>
                </a:solidFill>
              </a:rPr>
            </a:br>
            <a:r>
              <a:rPr lang="uk-UA" altLang="ru-RU" sz="1400" b="1">
                <a:solidFill>
                  <a:schemeClr val="accent2"/>
                </a:solidFill>
              </a:rPr>
              <a:t>5 – конвективна 3-зонна зерносушарка; </a:t>
            </a:r>
            <a:br>
              <a:rPr lang="uk-UA" altLang="ru-RU" sz="1400" b="1">
                <a:solidFill>
                  <a:schemeClr val="accent2"/>
                </a:solidFill>
              </a:rPr>
            </a:br>
            <a:r>
              <a:rPr lang="uk-UA" altLang="ru-RU" sz="1400" b="1">
                <a:solidFill>
                  <a:schemeClr val="accent2"/>
                </a:solidFill>
              </a:rPr>
              <a:t>6 – циркуляційний вентилятор; 7 – конденсатор теплового насосу; </a:t>
            </a:r>
            <a:br>
              <a:rPr lang="uk-UA" altLang="ru-RU" sz="1400" b="1">
                <a:solidFill>
                  <a:schemeClr val="accent2"/>
                </a:solidFill>
              </a:rPr>
            </a:br>
            <a:r>
              <a:rPr lang="uk-UA" altLang="ru-RU" sz="1400" b="1">
                <a:solidFill>
                  <a:schemeClr val="accent2"/>
                </a:solidFill>
              </a:rPr>
              <a:t>8 – випарник теплового насосу.</a:t>
            </a:r>
            <a:endParaRPr lang="ru-RU" altLang="ru-RU" sz="1400" b="1">
              <a:solidFill>
                <a:schemeClr val="accent2"/>
              </a:solidFill>
            </a:endParaRPr>
          </a:p>
        </p:txBody>
      </p:sp>
      <p:sp>
        <p:nvSpPr>
          <p:cNvPr id="7" name="Text Box 1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4967288" y="1341438"/>
            <a:ext cx="4176712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uk-UA" altLang="ru-RU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Технічні характеристики сушильної установки</a:t>
            </a: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1. Продуктивність по висушеному </a:t>
            </a: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зерну (при зниженні вологості </a:t>
            </a: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від 20 до 14 %)                                         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37,5 т/год</a:t>
            </a:r>
          </a:p>
          <a:p>
            <a:pPr>
              <a:defRPr/>
            </a:pPr>
            <a:endParaRPr lang="uk-UA" altLang="ru-RU" sz="1200" i="1" dirty="0">
              <a:solidFill>
                <a:schemeClr val="accent2"/>
              </a:solidFill>
              <a:latin typeface="Arial" panose="020B0604020202020204" pitchFamily="34" charset="0"/>
              <a:cs typeface="+mn-cs"/>
            </a:endParaRP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2. Продуктивність по випареній</a:t>
            </a: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 </a:t>
            </a:r>
            <a:r>
              <a:rPr lang="uk-UA" altLang="ru-RU" sz="1200" dirty="0" err="1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волозі</a:t>
            </a: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                                                      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2630 кг/год</a:t>
            </a:r>
          </a:p>
          <a:p>
            <a:pPr>
              <a:defRPr/>
            </a:pPr>
            <a:endParaRPr lang="uk-UA" altLang="ru-RU" sz="1200" i="1" dirty="0">
              <a:solidFill>
                <a:schemeClr val="accent2"/>
              </a:solidFill>
              <a:latin typeface="Arial" panose="020B0604020202020204" pitchFamily="34" charset="0"/>
              <a:cs typeface="+mn-cs"/>
            </a:endParaRP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3. Температура процесу	                        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55 °С</a:t>
            </a:r>
          </a:p>
          <a:p>
            <a:pPr>
              <a:defRPr/>
            </a:pPr>
            <a:endParaRPr lang="uk-UA" altLang="ru-RU" sz="1200" i="1" dirty="0">
              <a:solidFill>
                <a:schemeClr val="accent2"/>
              </a:solidFill>
              <a:latin typeface="Arial" panose="020B0604020202020204" pitchFamily="34" charset="0"/>
              <a:cs typeface="+mn-cs"/>
            </a:endParaRP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4. Питома витрата газу	                         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5,2÷ 5,9 нм</a:t>
            </a:r>
            <a:r>
              <a:rPr lang="uk-UA" altLang="ru-RU" sz="1200" i="1" baseline="300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3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/т</a:t>
            </a:r>
          </a:p>
          <a:p>
            <a:pPr>
              <a:defRPr/>
            </a:pPr>
            <a:endParaRPr lang="uk-UA" altLang="ru-RU" sz="1200" i="1" dirty="0">
              <a:solidFill>
                <a:schemeClr val="accent2"/>
              </a:solidFill>
              <a:latin typeface="Arial" panose="020B0604020202020204" pitchFamily="34" charset="0"/>
              <a:cs typeface="+mn-cs"/>
            </a:endParaRP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5. Енерговитрати на видалення </a:t>
            </a: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1 кг вологи 	  		 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594÷650 ккал/кг</a:t>
            </a:r>
          </a:p>
          <a:p>
            <a:pPr>
              <a:defRPr/>
            </a:pPr>
            <a:endParaRPr lang="uk-UA" altLang="ru-RU" sz="1200" i="1" dirty="0">
              <a:solidFill>
                <a:schemeClr val="accent2"/>
              </a:solidFill>
              <a:latin typeface="Arial" panose="020B0604020202020204" pitchFamily="34" charset="0"/>
              <a:cs typeface="+mn-cs"/>
            </a:endParaRP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6. Сумарна теплопродуктивність </a:t>
            </a:r>
          </a:p>
          <a:p>
            <a:pPr>
              <a:defRPr/>
            </a:pPr>
            <a:r>
              <a:rPr lang="uk-UA" altLang="ru-RU" sz="1200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агрегату                                                  </a:t>
            </a:r>
            <a:r>
              <a:rPr lang="uk-UA" altLang="ru-RU" sz="1200" i="1" dirty="0">
                <a:solidFill>
                  <a:schemeClr val="accent2"/>
                </a:solidFill>
                <a:latin typeface="Arial" panose="020B0604020202020204" pitchFamily="34" charset="0"/>
                <a:cs typeface="+mn-cs"/>
              </a:rPr>
              <a:t>3150 кВт</a:t>
            </a:r>
            <a:endParaRPr lang="ru-RU" altLang="ru-RU" sz="14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pic>
        <p:nvPicPr>
          <p:cNvPr id="36872" name="Picture 18" descr="рр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88" y="404813"/>
            <a:ext cx="4897437" cy="471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3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1254125" y="58738"/>
            <a:ext cx="81375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uk-UA" altLang="ru-RU" sz="2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Принципова схема </a:t>
            </a:r>
            <a:r>
              <a:rPr lang="uk-UA" altLang="ru-RU" sz="22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теплонасосної</a:t>
            </a:r>
            <a:r>
              <a:rPr lang="uk-UA" altLang="ru-RU" sz="2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 зерносушарки</a:t>
            </a:r>
            <a:br>
              <a:rPr lang="uk-UA" altLang="ru-RU" sz="2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</a:br>
            <a:endParaRPr lang="ru-RU" altLang="ru-RU" sz="2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13550" y="6354763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04B5A6D1-8C53-429B-AD27-184A86F6794D}" type="slidenum">
              <a:rPr lang="ru-RU" altLang="uk-UA" smtClean="0">
                <a:latin typeface="Arial" charset="0"/>
                <a:cs typeface="Arial" charset="0"/>
              </a:rPr>
              <a:pPr/>
              <a:t>10</a:t>
            </a:fld>
            <a:endParaRPr lang="ru-RU" altLang="uk-UA" smtClean="0">
              <a:latin typeface="Arial" charset="0"/>
              <a:cs typeface="Arial" charset="0"/>
            </a:endParaRPr>
          </a:p>
        </p:txBody>
      </p:sp>
      <p:pic>
        <p:nvPicPr>
          <p:cNvPr id="37890" name="Picture 2" descr="5"/>
          <p:cNvPicPr>
            <a:picLocks noChangeAspect="1" noChangeArrowheads="1"/>
          </p:cNvPicPr>
          <p:nvPr/>
        </p:nvPicPr>
        <p:blipFill>
          <a:blip r:embed="rId2"/>
          <a:srcRect l="3859" r="3279" b="3311"/>
          <a:stretch>
            <a:fillRect/>
          </a:stretch>
        </p:blipFill>
        <p:spPr bwMode="auto">
          <a:xfrm>
            <a:off x="2192338" y="549275"/>
            <a:ext cx="6951662" cy="4287838"/>
          </a:xfrm>
          <a:prstGeom prst="rect">
            <a:avLst/>
          </a:prstGeom>
          <a:solidFill>
            <a:srgbClr val="FFCC99">
              <a:alpha val="32156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597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88913"/>
            <a:ext cx="9144000" cy="792162"/>
          </a:xfrm>
          <a:extLst>
            <a:ext uri="{91240B29-F687-4F45-9708-019B960494DF}"/>
          </a:extLst>
        </p:spPr>
        <p:txBody>
          <a:bodyPr lIns="91364" tIns="45682" rIns="91364" bIns="45682"/>
          <a:lstStyle/>
          <a:p>
            <a:pPr eaLnBrk="1" hangingPunct="1">
              <a:defRPr/>
            </a:pP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ТЕХНОЛОГІЧНА ЛІНІЯ ВИРОБНИЦТВА ХАРЧОВИХ  ПОРОШКІВ</a:t>
            </a:r>
            <a:b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altLang="ru-RU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З ТРОПІЧНИХ ФРУКТІВ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203575" y="4797425"/>
            <a:ext cx="5545138" cy="1654175"/>
          </a:xfrm>
        </p:spPr>
        <p:txBody>
          <a:bodyPr lIns="91364" tIns="45682" rIns="91364" bIns="45682"/>
          <a:lstStyle/>
          <a:p>
            <a:pPr marL="0" indent="0" algn="ctr" defTabSz="1279525" eaLnBrk="1" hangingPunct="1">
              <a:lnSpc>
                <a:spcPct val="80000"/>
              </a:lnSpc>
              <a:buFontTx/>
              <a:buNone/>
            </a:pPr>
            <a:r>
              <a:rPr lang="ru-RU" altLang="ru-RU" sz="1300" b="1" smtClean="0">
                <a:solidFill>
                  <a:schemeClr val="accent2"/>
                </a:solidFill>
              </a:rPr>
              <a:t>1 – змішувач; 2 – мийний комплекс; </a:t>
            </a:r>
            <a:br>
              <a:rPr lang="ru-RU" altLang="ru-RU" sz="1300" b="1" smtClean="0">
                <a:solidFill>
                  <a:schemeClr val="accent2"/>
                </a:solidFill>
              </a:rPr>
            </a:br>
            <a:r>
              <a:rPr lang="ru-RU" altLang="ru-RU" sz="1300" b="1" smtClean="0">
                <a:solidFill>
                  <a:schemeClr val="accent2"/>
                </a:solidFill>
              </a:rPr>
              <a:t>3 – машина для нарізання А9-КР2В; </a:t>
            </a:r>
            <a:br>
              <a:rPr lang="ru-RU" altLang="ru-RU" sz="1300" b="1" smtClean="0">
                <a:solidFill>
                  <a:schemeClr val="accent2"/>
                </a:solidFill>
              </a:rPr>
            </a:br>
            <a:r>
              <a:rPr lang="ru-RU" altLang="ru-RU" sz="1300" b="1" smtClean="0">
                <a:solidFill>
                  <a:schemeClr val="accent2"/>
                </a:solidFill>
              </a:rPr>
              <a:t>4 – гранулятор; 5 – стрічковий транспортер; </a:t>
            </a:r>
          </a:p>
          <a:p>
            <a:pPr marL="0" indent="0" algn="ctr" defTabSz="1279525" eaLnBrk="1" hangingPunct="1">
              <a:lnSpc>
                <a:spcPct val="80000"/>
              </a:lnSpc>
              <a:buFontTx/>
              <a:buNone/>
            </a:pPr>
            <a:r>
              <a:rPr lang="ru-RU" altLang="ru-RU" sz="1300" b="1" smtClean="0">
                <a:solidFill>
                  <a:schemeClr val="accent2"/>
                </a:solidFill>
              </a:rPr>
              <a:t>6 – пульт керування; 7 – візок; </a:t>
            </a:r>
            <a:br>
              <a:rPr lang="ru-RU" altLang="ru-RU" sz="1300" b="1" smtClean="0">
                <a:solidFill>
                  <a:schemeClr val="accent2"/>
                </a:solidFill>
              </a:rPr>
            </a:br>
            <a:r>
              <a:rPr lang="ru-RU" altLang="ru-RU" sz="1300" b="1" smtClean="0">
                <a:solidFill>
                  <a:schemeClr val="accent2"/>
                </a:solidFill>
              </a:rPr>
              <a:t>8 – сушильна установка універсальна модульная; </a:t>
            </a:r>
            <a:br>
              <a:rPr lang="ru-RU" altLang="ru-RU" sz="1300" b="1" smtClean="0">
                <a:solidFill>
                  <a:schemeClr val="accent2"/>
                </a:solidFill>
              </a:rPr>
            </a:br>
            <a:r>
              <a:rPr lang="ru-RU" altLang="ru-RU" sz="1300" b="1" smtClean="0">
                <a:solidFill>
                  <a:schemeClr val="accent2"/>
                </a:solidFill>
              </a:rPr>
              <a:t>9 – зона охолодження; </a:t>
            </a:r>
            <a:br>
              <a:rPr lang="ru-RU" altLang="ru-RU" sz="1300" b="1" smtClean="0">
                <a:solidFill>
                  <a:schemeClr val="accent2"/>
                </a:solidFill>
              </a:rPr>
            </a:br>
            <a:r>
              <a:rPr lang="ru-RU" altLang="ru-RU" sz="1300" b="1" smtClean="0">
                <a:solidFill>
                  <a:schemeClr val="accent2"/>
                </a:solidFill>
              </a:rPr>
              <a:t>10 – теплогенератор з вентилятором; </a:t>
            </a:r>
            <a:br>
              <a:rPr lang="ru-RU" altLang="ru-RU" sz="1300" b="1" smtClean="0">
                <a:solidFill>
                  <a:schemeClr val="accent2"/>
                </a:solidFill>
              </a:rPr>
            </a:br>
            <a:r>
              <a:rPr lang="ru-RU" altLang="ru-RU" sz="1300" b="1" smtClean="0">
                <a:solidFill>
                  <a:srgbClr val="CC00CC"/>
                </a:solidFill>
              </a:rPr>
              <a:t>11– теплонасосна установка</a:t>
            </a:r>
            <a:r>
              <a:rPr lang="ru-RU" altLang="ru-RU" sz="1300" b="1" smtClean="0">
                <a:solidFill>
                  <a:schemeClr val="accent2"/>
                </a:solidFill>
              </a:rPr>
              <a:t>; 12 – установка охолодження повітря; 13 – установка диспергування, сепарації й пакування.</a:t>
            </a:r>
          </a:p>
        </p:txBody>
      </p:sp>
      <p:pic>
        <p:nvPicPr>
          <p:cNvPr id="37893" name="Picture 5" descr="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2205038"/>
            <a:ext cx="1654175" cy="1074737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</p:spPr>
      </p:pic>
      <p:pic>
        <p:nvPicPr>
          <p:cNvPr id="37894" name="Picture 6" descr="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357563"/>
            <a:ext cx="1654175" cy="1081087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</p:spPr>
      </p:pic>
      <p:pic>
        <p:nvPicPr>
          <p:cNvPr id="37895" name="Picture 7" descr="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981075"/>
            <a:ext cx="1654175" cy="1131888"/>
          </a:xfrm>
          <a:prstGeom prst="rect">
            <a:avLst/>
          </a:prstGeom>
          <a:noFill/>
          <a:ln w="9525">
            <a:solidFill>
              <a:srgbClr val="969696"/>
            </a:solidFill>
            <a:miter lim="800000"/>
            <a:headEnd/>
            <a:tailEnd/>
          </a:ln>
        </p:spPr>
      </p:pic>
      <p:pic>
        <p:nvPicPr>
          <p:cNvPr id="37896" name="Picture 3" descr="2"/>
          <p:cNvPicPr>
            <a:picLocks noChangeAspect="1" noChangeArrowheads="1"/>
          </p:cNvPicPr>
          <p:nvPr/>
        </p:nvPicPr>
        <p:blipFill>
          <a:blip r:embed="rId6"/>
          <a:srcRect t="61" b="3178"/>
          <a:stretch>
            <a:fillRect/>
          </a:stretch>
        </p:blipFill>
        <p:spPr bwMode="auto">
          <a:xfrm>
            <a:off x="179388" y="4941888"/>
            <a:ext cx="119221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2" descr="1"/>
          <p:cNvPicPr>
            <a:picLocks noChangeAspect="1" noChangeArrowheads="1"/>
          </p:cNvPicPr>
          <p:nvPr/>
        </p:nvPicPr>
        <p:blipFill>
          <a:blip r:embed="rId7"/>
          <a:srcRect l="3984" t="14180" r="4060"/>
          <a:stretch>
            <a:fillRect/>
          </a:stretch>
        </p:blipFill>
        <p:spPr bwMode="auto">
          <a:xfrm>
            <a:off x="1511300" y="5229225"/>
            <a:ext cx="1171575" cy="1512888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179388" y="4581525"/>
            <a:ext cx="2089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uk-UA" sz="1400" b="1">
                <a:solidFill>
                  <a:schemeClr val="accent2"/>
                </a:solidFill>
              </a:rPr>
              <a:t>Система осушення</a:t>
            </a:r>
            <a:endParaRPr lang="ru-RU" altLang="uk-UA" sz="14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950" y="146050"/>
            <a:ext cx="8886825" cy="403225"/>
          </a:xfrm>
        </p:spPr>
        <p:txBody>
          <a:bodyPr/>
          <a:lstStyle/>
          <a:p>
            <a:pPr eaLnBrk="1" hangingPunct="1"/>
            <a:r>
              <a:rPr lang="ru-RU" altLang="ru-RU" sz="1600" b="1" smtClean="0">
                <a:solidFill>
                  <a:schemeClr val="accent2"/>
                </a:solidFill>
                <a:latin typeface="Calibri" pitchFamily="34" charset="0"/>
              </a:rPr>
              <a:t>ОСНОВНІ ПЕРЕВАГИ ГЕОТЕРМАЛЬНИХ СТАНЦІЙ ЕКОНОМІЧНІ ПОКАЗНИКИ</a:t>
            </a:r>
            <a:endParaRPr lang="uk-UA" altLang="ru-RU" sz="1600" b="1" smtClean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38914" name="TextBox 4"/>
          <p:cNvSpPr txBox="1">
            <a:spLocks noChangeArrowheads="1"/>
          </p:cNvSpPr>
          <p:nvPr/>
        </p:nvSpPr>
        <p:spPr bwMode="auto">
          <a:xfrm>
            <a:off x="323850" y="463550"/>
            <a:ext cx="410368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300" b="1">
                <a:latin typeface="Calibri" pitchFamily="34" charset="0"/>
              </a:rPr>
              <a:t>Питомі капіталовкладення, Дол. США/кВт</a:t>
            </a:r>
            <a:endParaRPr lang="uk-UA" altLang="ru-RU" sz="1300" b="1">
              <a:latin typeface="Calibri" pitchFamily="34" charset="0"/>
            </a:endParaRPr>
          </a:p>
        </p:txBody>
      </p:sp>
      <p:sp>
        <p:nvSpPr>
          <p:cNvPr id="38915" name="TextBox 5"/>
          <p:cNvSpPr txBox="1">
            <a:spLocks noChangeArrowheads="1"/>
          </p:cNvSpPr>
          <p:nvPr/>
        </p:nvSpPr>
        <p:spPr bwMode="auto">
          <a:xfrm>
            <a:off x="4514850" y="442913"/>
            <a:ext cx="44799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300" b="1">
                <a:latin typeface="Calibri" pitchFamily="34" charset="0"/>
              </a:rPr>
              <a:t>Собівартість виробленої теплоти, цент США/кВт-год</a:t>
            </a:r>
            <a:endParaRPr lang="uk-UA" altLang="ru-RU" sz="1300" b="1">
              <a:latin typeface="Calibri" pitchFamily="34" charset="0"/>
            </a:endParaRPr>
          </a:p>
        </p:txBody>
      </p:sp>
      <p:sp>
        <p:nvSpPr>
          <p:cNvPr id="38916" name="Заголовок 1"/>
          <p:cNvSpPr>
            <a:spLocks/>
          </p:cNvSpPr>
          <p:nvPr/>
        </p:nvSpPr>
        <p:spPr bwMode="auto">
          <a:xfrm>
            <a:off x="169863" y="2586038"/>
            <a:ext cx="8072437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uk-UA" sz="1400">
                <a:solidFill>
                  <a:schemeClr val="tx2"/>
                </a:solidFill>
                <a:latin typeface="Calibri" pitchFamily="34" charset="0"/>
              </a:rPr>
              <a:t>Порівняння величини капітальних витрат та вартості електроенергії, виробленої різними електростанціями</a:t>
            </a:r>
            <a:endParaRPr lang="uk-UA" altLang="uk-UA" sz="14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8917" name="Прямоугольник 2"/>
          <p:cNvSpPr>
            <a:spLocks noChangeArrowheads="1"/>
          </p:cNvSpPr>
          <p:nvPr/>
        </p:nvSpPr>
        <p:spPr bwMode="auto">
          <a:xfrm>
            <a:off x="314325" y="5368925"/>
            <a:ext cx="8472488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uk-UA" sz="1200" b="1"/>
              <a:t>Незважаючи на найвищі капіталовкладення використання геотермальних енергоносіїв, собівартість виробленої теплоти є найнижчою в порівнянні з іншими відновлюваними джерелами енергії (до 2,5 – 3,0 центів США за </a:t>
            </a:r>
            <a:r>
              <a:rPr lang="uk-UA" altLang="uk-UA" sz="1200" b="1"/>
              <a:t>1 кВт</a:t>
            </a:r>
            <a:r>
              <a:rPr lang="uk-UA" altLang="uk-UA" sz="1200" b="1">
                <a:sym typeface="Symbol" pitchFamily="18" charset="2"/>
              </a:rPr>
              <a:t>год</a:t>
            </a:r>
            <a:r>
              <a:rPr lang="uk-UA" altLang="uk-UA" sz="1200" b="1"/>
              <a:t>).</a:t>
            </a:r>
          </a:p>
          <a:p>
            <a:pPr algn="just">
              <a:lnSpc>
                <a:spcPct val="125000"/>
              </a:lnSpc>
              <a:buFont typeface="Wingdings" pitchFamily="2" charset="2"/>
              <a:buChar char="ü"/>
            </a:pPr>
            <a:r>
              <a:rPr lang="ru-RU" altLang="uk-UA" sz="1200" b="1"/>
              <a:t>В порівнянні з традиційними електростанціями, будівництво геотер-мальних станцій вимагає менших капітальних витрат, і собівартість одержуваної електроенергії нижче, ніж на традиційних станціях.</a:t>
            </a:r>
          </a:p>
        </p:txBody>
      </p:sp>
      <p:pic>
        <p:nvPicPr>
          <p:cNvPr id="38918" name="Picture 53" descr="D:\Слободянюк\акадНАНУкраїниЮФСнєжкін\Доповіді ЮФ Снєжкіна 2022\Презентації 2022\ТПП 14липня2022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2813" y="787400"/>
            <a:ext cx="3170237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54" descr="D:\Слободянюк\акадНАНУкраїниЮФСнєжкін\Доповіді ЮФ Снєжкіна 2022\Презентації 2022\ТПП 14липня2022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6050" y="665163"/>
            <a:ext cx="3057525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5BAD3E8-2EE7-4137-98BF-0DB25C2FF171}" type="slidenum">
              <a:rPr lang="ru-RU" altLang="uk-UA" smtClean="0">
                <a:latin typeface="Arial" charset="0"/>
                <a:cs typeface="Arial" charset="0"/>
              </a:rPr>
              <a:pPr/>
              <a:t>11</a:t>
            </a:fld>
            <a:endParaRPr lang="ru-RU" altLang="uk-UA" smtClean="0">
              <a:latin typeface="Arial" charset="0"/>
              <a:cs typeface="Arial" charset="0"/>
            </a:endParaRPr>
          </a:p>
        </p:txBody>
      </p:sp>
      <p:sp>
        <p:nvSpPr>
          <p:cNvPr id="38921" name="Прямоугольник 2"/>
          <p:cNvSpPr>
            <a:spLocks noChangeArrowheads="1"/>
          </p:cNvSpPr>
          <p:nvPr/>
        </p:nvSpPr>
        <p:spPr bwMode="auto">
          <a:xfrm>
            <a:off x="314325" y="4927600"/>
            <a:ext cx="44323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altLang="uk-UA" sz="1300" b="1">
                <a:latin typeface="Calibri" pitchFamily="34" charset="0"/>
              </a:rPr>
              <a:t>Питомі капітальні вкладення на 1 кВт встановленої потужності</a:t>
            </a:r>
            <a:endParaRPr lang="uk-UA" altLang="uk-UA" sz="1300" b="1">
              <a:latin typeface="Calibri" pitchFamily="34" charset="0"/>
            </a:endParaRPr>
          </a:p>
        </p:txBody>
      </p:sp>
      <p:pic>
        <p:nvPicPr>
          <p:cNvPr id="38922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988" y="3116263"/>
            <a:ext cx="3403600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8250" y="2965450"/>
            <a:ext cx="3098800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Прямоугольник 5"/>
          <p:cNvSpPr>
            <a:spLocks noChangeArrowheads="1"/>
          </p:cNvSpPr>
          <p:nvPr/>
        </p:nvSpPr>
        <p:spPr bwMode="auto">
          <a:xfrm>
            <a:off x="4468813" y="4892675"/>
            <a:ext cx="45720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altLang="uk-UA" sz="1300" b="1">
                <a:latin typeface="Calibri" pitchFamily="34" charset="0"/>
              </a:rPr>
              <a:t>Вартість 1 кВт-год виробленої електроенергії</a:t>
            </a:r>
            <a:endParaRPr lang="uk-UA" altLang="uk-UA" sz="1300" b="1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Box 16"/>
          <p:cNvSpPr txBox="1">
            <a:spLocks noChangeArrowheads="1"/>
          </p:cNvSpPr>
          <p:nvPr/>
        </p:nvSpPr>
        <p:spPr bwMode="auto">
          <a:xfrm>
            <a:off x="1258888" y="4005263"/>
            <a:ext cx="24336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latin typeface="Calibri" pitchFamily="34" charset="0"/>
              </a:rPr>
              <a:t>Геотермальний тепловий насос</a:t>
            </a:r>
            <a:endParaRPr lang="uk-UA" altLang="ru-RU" sz="1200">
              <a:latin typeface="Calibri" pitchFamily="34" charset="0"/>
            </a:endParaRPr>
          </a:p>
        </p:txBody>
      </p:sp>
      <p:sp>
        <p:nvSpPr>
          <p:cNvPr id="39938" name="TextBox 15"/>
          <p:cNvSpPr txBox="1">
            <a:spLocks noChangeArrowheads="1"/>
          </p:cNvSpPr>
          <p:nvPr/>
        </p:nvSpPr>
        <p:spPr bwMode="auto">
          <a:xfrm>
            <a:off x="6156325" y="404813"/>
            <a:ext cx="24336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>
                <a:solidFill>
                  <a:schemeClr val="accent2"/>
                </a:solidFill>
                <a:latin typeface="Calibri" pitchFamily="34" charset="0"/>
              </a:rPr>
              <a:t>Геотермальна електростанція</a:t>
            </a:r>
            <a:endParaRPr lang="uk-UA" altLang="ru-RU" sz="120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39939" name="TextBox 17"/>
          <p:cNvSpPr txBox="1">
            <a:spLocks noChangeArrowheads="1"/>
          </p:cNvSpPr>
          <p:nvPr/>
        </p:nvSpPr>
        <p:spPr bwMode="auto">
          <a:xfrm>
            <a:off x="4530725" y="3313113"/>
            <a:ext cx="4714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200">
                <a:latin typeface="Calibri" pitchFamily="34" charset="0"/>
              </a:rPr>
              <a:t>Когенераційна геотермальна станція для використання газонасичених термальних вод с газопоршневим двигуном з тепловою потужністю 0,76 </a:t>
            </a:r>
            <a:r>
              <a:rPr lang="uk-UA" altLang="ru-RU" sz="1200">
                <a:latin typeface="Calibri" pitchFamily="34" charset="0"/>
              </a:rPr>
              <a:t>МВт, з електричною потужністю 60 кВт</a:t>
            </a:r>
          </a:p>
        </p:txBody>
      </p:sp>
      <p:sp>
        <p:nvSpPr>
          <p:cNvPr id="14341" name="Заголовок 1"/>
          <p:cNvSpPr>
            <a:spLocks/>
          </p:cNvSpPr>
          <p:nvPr/>
        </p:nvSpPr>
        <p:spPr bwMode="auto">
          <a:xfrm>
            <a:off x="457200" y="44450"/>
            <a:ext cx="822960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000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СХЕМИ ВИКОРИСТАННЯ ГЕОТЕРМАЛЬНОГО ТЕПЛОНОСІЯ </a:t>
            </a:r>
            <a:endParaRPr lang="uk-UA" altLang="ru-RU" sz="2000" dirty="0">
              <a:solidFill>
                <a:srgbClr val="0000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9941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73688" y="3959225"/>
            <a:ext cx="336232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34188" y="63817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D180A4E3-A6CD-4FE3-88A4-CEEA1B0C384A}" type="slidenum">
              <a:rPr lang="ru-RU" altLang="uk-UA" sz="1200" smtClean="0">
                <a:latin typeface="Calibri" pitchFamily="34" charset="0"/>
                <a:cs typeface="Arial" charset="0"/>
              </a:rPr>
              <a:pPr/>
              <a:t>12</a:t>
            </a:fld>
            <a:endParaRPr lang="ru-RU" altLang="uk-UA" sz="1200" smtClean="0">
              <a:latin typeface="Calibri" pitchFamily="34" charset="0"/>
              <a:cs typeface="Arial" charset="0"/>
            </a:endParaRPr>
          </a:p>
        </p:txBody>
      </p:sp>
      <p:pic>
        <p:nvPicPr>
          <p:cNvPr id="39943" name="Picture 12" descr="D:\Слободянюк\акадНАНУкраїниЮФСнєжкін\Доповіді ЮФ Снєжкіна 2022\Презентації 2022\ТПП 14липня2022\слайд11рис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542925"/>
            <a:ext cx="35433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Box 7"/>
          <p:cNvSpPr txBox="1">
            <a:spLocks noChangeArrowheads="1"/>
          </p:cNvSpPr>
          <p:nvPr/>
        </p:nvSpPr>
        <p:spPr bwMode="auto">
          <a:xfrm>
            <a:off x="612775" y="404813"/>
            <a:ext cx="28797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100">
                <a:solidFill>
                  <a:srgbClr val="FF0000"/>
                </a:solidFill>
              </a:rPr>
              <a:t>Тепловая геотермальна станція</a:t>
            </a:r>
            <a:endParaRPr lang="uk-UA" altLang="ru-RU" sz="1100">
              <a:solidFill>
                <a:srgbClr val="FF0000"/>
              </a:solidFill>
            </a:endParaRPr>
          </a:p>
        </p:txBody>
      </p:sp>
      <p:pic>
        <p:nvPicPr>
          <p:cNvPr id="39945" name="Picture 13" descr="D:\Слободянюк\акадНАНУкраїниЮФСнєжкін\Доповіді ЮФ Снєжкіна 2022\Презентації 2022\ТПП 14липня2022\слайд11рис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83150" y="719138"/>
            <a:ext cx="401002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6" name="Picture 14" descr="D:\Слободянюк\акадНАНУкраїниЮФСнєжкін\Доповіді ЮФ Снєжкіна 2022\Презентації 2022\ТПП 14липня2022\слайд11рис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313238"/>
            <a:ext cx="460057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6D369D4-572F-4409-AB7D-C53B6F87EB32}" type="slidenum">
              <a:rPr lang="uk-UA" altLang="ru-RU" smtClean="0">
                <a:latin typeface="Arial" charset="0"/>
                <a:cs typeface="Arial" charset="0"/>
              </a:rPr>
              <a:pPr/>
              <a:t>13</a:t>
            </a:fld>
            <a:endParaRPr lang="uk-UA" altLang="ru-RU" smtClean="0">
              <a:latin typeface="Arial" charset="0"/>
              <a:cs typeface="Arial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684213" y="250825"/>
            <a:ext cx="868680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385" tIns="45695" rIns="91385" bIns="45695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uk-UA" altLang="uk-UA" sz="1600" kern="0" dirty="0">
                <a:solidFill>
                  <a:schemeClr val="accent6">
                    <a:lumMod val="50000"/>
                  </a:schemeClr>
                </a:solidFill>
              </a:rPr>
              <a:t>ПРОГНОЗНИЙ ТЕПЛОЕНЕРГЕТИЧНИЙ ПОТЕНЦІАЛ  ГЕОТЕРМАЛЬНОЇ ЕНЕРГІЇ</a:t>
            </a:r>
            <a:br>
              <a:rPr lang="uk-UA" altLang="uk-UA" sz="1600" kern="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uk-UA" altLang="uk-UA" sz="1600" kern="0" dirty="0">
                <a:solidFill>
                  <a:schemeClr val="accent6">
                    <a:lumMod val="50000"/>
                  </a:schemeClr>
                </a:solidFill>
              </a:rPr>
              <a:t> В ПЕРСПЕКТИВНИХ ОБЛАСТЯХ</a:t>
            </a:r>
            <a:endParaRPr lang="ru-RU" altLang="uk-UA" sz="1600" kern="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Group 57"/>
          <p:cNvGraphicFramePr>
            <a:graphicFrameLocks noGrp="1"/>
          </p:cNvGraphicFramePr>
          <p:nvPr/>
        </p:nvGraphicFramePr>
        <p:xfrm>
          <a:off x="334963" y="957263"/>
          <a:ext cx="6192837" cy="5251450"/>
        </p:xfrm>
        <a:graphic>
          <a:graphicData uri="http://schemas.openxmlformats.org/drawingml/2006/table">
            <a:tbl>
              <a:tblPr/>
              <a:tblGrid>
                <a:gridCol w="2160588">
                  <a:extLst>
                    <a:ext uri="{9D8B030D-6E8A-4147-A177-3AD203B41FA5}"/>
                  </a:extLst>
                </a:gridCol>
                <a:gridCol w="1727200">
                  <a:extLst>
                    <a:ext uri="{9D8B030D-6E8A-4147-A177-3AD203B41FA5}"/>
                  </a:extLst>
                </a:gridCol>
                <a:gridCol w="2305050">
                  <a:extLst>
                    <a:ext uri="{9D8B030D-6E8A-4147-A177-3AD203B41FA5}"/>
                  </a:extLst>
                </a:gridCol>
              </a:tblGrid>
              <a:tr h="153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Область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83D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Очікувана  температура теплоносія на виході, °С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83D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Технічно доступна  еквівалента економія природного газу,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млрд. м</a:t>
                      </a:r>
                      <a:r>
                        <a:rPr kumimoji="0" lang="uk-UA" altLang="uk-UA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ru-RU" altLang="uk-UA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83D2"/>
                    </a:solidFill>
                  </a:tcPr>
                </a:tc>
                <a:extLst>
                  <a:ext uri="{0D108BD9-81ED-4DB2-BD59-A6C34878D82A}"/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Закарпатська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85-90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 Івано-Франківська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65-90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Львівська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90-130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</a:t>
                      </a: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Полтавська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120-130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</a:t>
                      </a: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Сумська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80-100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</a:t>
                      </a: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03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 Харківська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409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 Чернівецька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Чернігівська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70-100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711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ВСЬОГО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uk-UA" sz="16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uk-UA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53881" marR="53881" marT="0" marB="0" anchor="ctr" horzOverflow="overflow">
                    <a:lnL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A7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41009" name="Rectangle 4"/>
          <p:cNvSpPr>
            <a:spLocks noChangeArrowheads="1"/>
          </p:cNvSpPr>
          <p:nvPr/>
        </p:nvSpPr>
        <p:spPr bwMode="auto">
          <a:xfrm>
            <a:off x="6743700" y="1101725"/>
            <a:ext cx="24479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1463" indent="-271463" algn="ctr">
              <a:spcBef>
                <a:spcPct val="20000"/>
              </a:spcBef>
              <a:buFont typeface="Wingdings" pitchFamily="2" charset="2"/>
              <a:buChar char="Ø"/>
            </a:pPr>
            <a:r>
              <a:rPr lang="uk-UA" altLang="uk-UA" sz="1400"/>
              <a:t>За прогнозною оцінкою ІТТФ НАН України технічно доступний потенціал енергії геотермальних вод у 8-ми найбільш перспективних для впровадження областях України, становить майже 15,8 тис. ГВт</a:t>
            </a:r>
            <a:r>
              <a:rPr lang="uk-UA" altLang="uk-UA" sz="1400">
                <a:sym typeface="Symbol" pitchFamily="18" charset="2"/>
              </a:rPr>
              <a:t></a:t>
            </a:r>
            <a:r>
              <a:rPr lang="uk-UA" altLang="uk-UA" sz="1400"/>
              <a:t>год. на рік.</a:t>
            </a:r>
            <a:endParaRPr lang="en-US" altLang="uk-UA" sz="1400"/>
          </a:p>
          <a:p>
            <a:pPr marL="271463" indent="-271463" algn="ctr">
              <a:spcBef>
                <a:spcPct val="20000"/>
              </a:spcBef>
              <a:buFont typeface="Wingdings" pitchFamily="2" charset="2"/>
              <a:buChar char="Ø"/>
            </a:pPr>
            <a:endParaRPr lang="en-US" altLang="uk-UA" sz="1400"/>
          </a:p>
          <a:p>
            <a:pPr marL="271463" indent="-271463" algn="ctr">
              <a:spcBef>
                <a:spcPct val="20000"/>
              </a:spcBef>
              <a:buFont typeface="Wingdings" pitchFamily="2" charset="2"/>
              <a:buChar char="Ø"/>
            </a:pPr>
            <a:r>
              <a:rPr lang="uk-UA" altLang="uk-UA" sz="1400"/>
              <a:t>Це дасть можливість виробляти близько 13,5 тис. ГВт</a:t>
            </a:r>
            <a:r>
              <a:rPr lang="uk-UA" altLang="uk-UA" sz="1400">
                <a:sym typeface="Symbol" pitchFamily="18" charset="2"/>
              </a:rPr>
              <a:t></a:t>
            </a:r>
            <a:r>
              <a:rPr lang="uk-UA" altLang="uk-UA" sz="1400"/>
              <a:t>год. на рік теплової та 2,3 тис. ГВт</a:t>
            </a:r>
            <a:r>
              <a:rPr lang="uk-UA" altLang="uk-UA" sz="1400">
                <a:sym typeface="Symbol" pitchFamily="18" charset="2"/>
              </a:rPr>
              <a:t>год.</a:t>
            </a:r>
            <a:r>
              <a:rPr lang="uk-UA" altLang="uk-UA" sz="1400"/>
              <a:t> на рік електроенергії, що еквівалентно </a:t>
            </a:r>
            <a:r>
              <a:rPr lang="uk-UA" altLang="uk-UA" sz="1400">
                <a:solidFill>
                  <a:srgbClr val="F33136"/>
                </a:solidFill>
              </a:rPr>
              <a:t>зменшенню споживання природного газу на 2,2 млрд. м</a:t>
            </a:r>
            <a:r>
              <a:rPr lang="uk-UA" altLang="uk-UA" sz="1400" baseline="30000">
                <a:solidFill>
                  <a:srgbClr val="F33136"/>
                </a:solidFill>
              </a:rPr>
              <a:t>3  </a:t>
            </a:r>
            <a:r>
              <a:rPr lang="uk-UA" altLang="uk-UA" sz="1400">
                <a:solidFill>
                  <a:srgbClr val="F33136"/>
                </a:solidFill>
              </a:rPr>
              <a:t>на рік.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188" y="1916113"/>
          <a:ext cx="7848600" cy="178765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962150">
                  <a:extLst>
                    <a:ext uri="{9D8B030D-6E8A-4147-A177-3AD203B41FA5}"/>
                  </a:extLst>
                </a:gridCol>
                <a:gridCol w="1962150">
                  <a:extLst>
                    <a:ext uri="{9D8B030D-6E8A-4147-A177-3AD203B41FA5}"/>
                  </a:extLst>
                </a:gridCol>
                <a:gridCol w="1962150">
                  <a:extLst>
                    <a:ext uri="{9D8B030D-6E8A-4147-A177-3AD203B41FA5}"/>
                  </a:extLst>
                </a:gridCol>
                <a:gridCol w="1962150">
                  <a:extLst>
                    <a:ext uri="{9D8B030D-6E8A-4147-A177-3AD203B41FA5}"/>
                  </a:extLst>
                </a:gridCol>
              </a:tblGrid>
              <a:tr h="893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Енергетичний ресурс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Світовий ресурс,</a:t>
                      </a:r>
                      <a:endParaRPr kumimoji="0" lang="ru-RU" sz="17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млрд.т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Річний приріст,</a:t>
                      </a:r>
                      <a:endParaRPr kumimoji="0" lang="ru-RU" sz="17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Млрд. т/рік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 Частка з світового ресурсу, %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/>
                </a:extLst>
              </a:tr>
              <a:tr h="2979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Деревина лісів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210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6,0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2,8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/>
                </a:extLst>
              </a:tr>
              <a:tr h="2979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Торф 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600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3,0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0,5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/>
                </a:extLst>
              </a:tr>
              <a:tr h="2979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Біомаса рослин</a:t>
                      </a:r>
                      <a:endParaRPr kumimoji="0" lang="ru-RU" sz="17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160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120,0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7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70</a:t>
                      </a:r>
                      <a:endParaRPr kumimoji="0" lang="ru-RU" sz="1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52488" y="0"/>
            <a:ext cx="7705725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uk-UA" b="1" dirty="0">
                <a:solidFill>
                  <a:schemeClr val="accent6"/>
                </a:solidFill>
                <a:latin typeface="+mn-lt"/>
                <a:ea typeface="Calibri" pitchFamily="34" charset="0"/>
                <a:cs typeface="Times New Roman" pitchFamily="18" charset="0"/>
              </a:rPr>
              <a:t>Торф'яні родовища - це природні біологічні системи, що знаходяться в стадії безперервного зростання.</a:t>
            </a:r>
            <a:endParaRPr lang="ru-RU" sz="1100" b="1" dirty="0">
              <a:solidFill>
                <a:schemeClr val="accent6"/>
              </a:solidFill>
              <a:latin typeface="+mn-lt"/>
              <a:cs typeface="Arial" pitchFamily="34" charset="0"/>
            </a:endParaRPr>
          </a:p>
          <a:p>
            <a:pPr algn="just" eaLnBrk="0" hangingPunct="0">
              <a:defRPr/>
            </a:pPr>
            <a:r>
              <a:rPr lang="uk-UA" b="1" u="sng" dirty="0">
                <a:solidFill>
                  <a:schemeClr val="accent6"/>
                </a:solidFill>
                <a:latin typeface="+mn-lt"/>
                <a:ea typeface="Calibri" pitchFamily="34" charset="0"/>
                <a:cs typeface="Times New Roman" pitchFamily="18" charset="0"/>
              </a:rPr>
              <a:t>Відновлювані природні ресурси</a:t>
            </a:r>
            <a:r>
              <a:rPr lang="uk-UA" b="1" dirty="0">
                <a:solidFill>
                  <a:schemeClr val="accent6"/>
                </a:solidFill>
                <a:latin typeface="+mn-lt"/>
                <a:ea typeface="Calibri" pitchFamily="34" charset="0"/>
                <a:cs typeface="Times New Roman" pitchFamily="18" charset="0"/>
              </a:rPr>
              <a:t> - природні ресурси, швидкість відновлення яких порівнянна зі швидкістю їх споживання.</a:t>
            </a:r>
          </a:p>
          <a:p>
            <a:pPr algn="just" eaLnBrk="0" hangingPunct="0">
              <a:defRPr/>
            </a:pPr>
            <a:r>
              <a:rPr lang="uk-UA" b="1" dirty="0">
                <a:solidFill>
                  <a:schemeClr val="accent6"/>
                </a:solidFill>
                <a:latin typeface="+mn-lt"/>
                <a:ea typeface="Calibri" pitchFamily="34" charset="0"/>
                <a:cs typeface="Times New Roman" pitchFamily="18" charset="0"/>
              </a:rPr>
              <a:t>Щорічно в світі утворюється майже 3 млрд. тонн торфу, що приблизно в 120 разів більше видобутку.</a:t>
            </a:r>
            <a:endParaRPr lang="ru-RU" sz="1100" b="1" dirty="0">
              <a:solidFill>
                <a:schemeClr val="accent6"/>
              </a:solidFill>
              <a:latin typeface="+mn-lt"/>
              <a:cs typeface="Arial" pitchFamily="34" charset="0"/>
            </a:endParaRPr>
          </a:p>
        </p:txBody>
      </p:sp>
      <p:sp>
        <p:nvSpPr>
          <p:cNvPr id="10270" name="Прямоугольник 5"/>
          <p:cNvSpPr>
            <a:spLocks noChangeArrowheads="1"/>
          </p:cNvSpPr>
          <p:nvPr/>
        </p:nvSpPr>
        <p:spPr bwMode="auto">
          <a:xfrm>
            <a:off x="250825" y="3595688"/>
            <a:ext cx="85090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endParaRPr lang="ru-RU" altLang="uk-UA" sz="800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altLang="uk-UA" dirty="0">
                <a:solidFill>
                  <a:schemeClr val="accent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 з резолюцією Генеральної асамблеї ООН №33 / 148 від 1978 р торф віднесений до поновлюваних джерел енергії.</a:t>
            </a:r>
            <a:endParaRPr lang="ru-RU" altLang="uk-UA">
              <a:solidFill>
                <a:schemeClr val="accent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altLang="uk-UA">
                <a:solidFill>
                  <a:schemeClr val="accent6"/>
                </a:solidFill>
                <a:latin typeface="Times New Roman" panose="02020603050405020304" pitchFamily="18" charset="0"/>
                <a:cs typeface="+mn-cs"/>
              </a:rPr>
              <a:t>На 25-ій сесії Міжнародної Групи з питань зміни клімату (IPCC) вирішено не розглядати "торф" в якості викопного палива і помістити в його власну паливну категорію «Торф» перед біопаливом.</a:t>
            </a:r>
            <a:endParaRPr lang="ru-RU" altLang="uk-UA">
              <a:solidFill>
                <a:schemeClr val="accent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altLang="uk-UA">
                <a:solidFill>
                  <a:schemeClr val="accent6"/>
                </a:solidFill>
                <a:latin typeface="Times New Roman" panose="02020603050405020304" pitchFamily="18" charset="0"/>
                <a:cs typeface="+mn-cs"/>
              </a:rPr>
              <a:t>У резолюції 2006 року по стратегії для біомаси та біопалива Європейський Парламент, включає "торф" як повільно поновлюваний енергетичний ресурс для виробництва біоенергії з біомаси. </a:t>
            </a:r>
            <a:r>
              <a:rPr lang="uk-UA" altLang="uk-UA" dirty="0">
                <a:solidFill>
                  <a:schemeClr val="accent6"/>
                </a:solidFill>
                <a:latin typeface="Times New Roman" panose="02020603050405020304" pitchFamily="18" charset="0"/>
                <a:cs typeface="+mn-cs"/>
              </a:rPr>
              <a:t>Згідно з резолюцією OJC 311 E від 31.10.2000 р торф віднесений до поновлюваних джерел енергії в межах річного приросту запасів.</a:t>
            </a:r>
            <a:endParaRPr lang="ru-RU" altLang="uk-UA">
              <a:solidFill>
                <a:schemeClr val="accent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uk-UA" altLang="uk-UA">
                <a:solidFill>
                  <a:schemeClr val="accent6"/>
                </a:solidFill>
                <a:latin typeface="Times New Roman" panose="02020603050405020304" pitchFamily="18" charset="0"/>
                <a:cs typeface="+mn-cs"/>
              </a:rPr>
              <a:t>Уряд Канади та Фінляндії визначає торф як тверде біопаливо поряд з деревиною і деревними відходами, при його використанні можливі дотації.</a:t>
            </a:r>
            <a:endParaRPr lang="uk-UA" altLang="uk-UA">
              <a:solidFill>
                <a:schemeClr val="accent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11413" y="1570038"/>
            <a:ext cx="375126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uk-UA" b="1" dirty="0">
                <a:latin typeface="+mn-lt"/>
                <a:ea typeface="Calibri" pitchFamily="34" charset="0"/>
                <a:cs typeface="Times New Roman" pitchFamily="18" charset="0"/>
              </a:rPr>
              <a:t>Світовий баланс біомаси та торфу</a:t>
            </a:r>
            <a:endParaRPr lang="ru-RU" sz="1000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AF785CC-CD6D-49C1-8BDB-25F2C0C0241C}" type="slidenum">
              <a:rPr lang="ru-RU" altLang="uk-UA" sz="1400"/>
              <a:pPr algn="r"/>
              <a:t>15</a:t>
            </a:fld>
            <a:endParaRPr lang="ru-RU" altLang="uk-UA" sz="1400"/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435975" cy="490537"/>
          </a:xfrm>
          <a:prstGeom prst="rect">
            <a:avLst/>
          </a:prstGeom>
        </p:spPr>
        <p:txBody>
          <a:bodyPr/>
          <a:lstStyle>
            <a:lvl1pPr eaLnBrk="0" hangingPunct="0">
              <a:defRPr sz="1600">
                <a:solidFill>
                  <a:schemeClr val="tx2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2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2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2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uk-UA" sz="1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ВАРТІСТЬ ПАЛИВА У ПЕРЕРАХУНКУ НА ОДИНИЦЮ ЕНЕРГІЇ (ГДж</a:t>
            </a:r>
            <a:r>
              <a:rPr lang="ru-RU" sz="1800" b="1" i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)</a:t>
            </a:r>
          </a:p>
          <a:p>
            <a:pPr algn="ctr">
              <a:defRPr/>
            </a:pPr>
            <a:endParaRPr lang="ru-RU" sz="18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44035" name="Rectangle 2"/>
          <p:cNvSpPr txBox="1">
            <a:spLocks noChangeArrowheads="1"/>
          </p:cNvSpPr>
          <p:nvPr/>
        </p:nvSpPr>
        <p:spPr bwMode="auto">
          <a:xfrm>
            <a:off x="-1066800" y="1125538"/>
            <a:ext cx="819467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uk-UA" altLang="uk-UA" sz="2000" b="1"/>
          </a:p>
        </p:txBody>
      </p:sp>
      <p:sp>
        <p:nvSpPr>
          <p:cNvPr id="2058" name="AutoShape 786"/>
          <p:cNvSpPr>
            <a:spLocks noChangeArrowheads="1"/>
          </p:cNvSpPr>
          <p:nvPr/>
        </p:nvSpPr>
        <p:spPr bwMode="auto">
          <a:xfrm>
            <a:off x="4033838" y="1298575"/>
            <a:ext cx="3094037" cy="2117725"/>
          </a:xfrm>
          <a:prstGeom prst="downArrowCallout">
            <a:avLst>
              <a:gd name="adj1" fmla="val 36525"/>
              <a:gd name="adj2" fmla="val 36525"/>
              <a:gd name="adj3" fmla="val 16667"/>
              <a:gd name="adj4" fmla="val 66667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16078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1000" dirty="0">
              <a:latin typeface="Arial" panose="020B0604020202020204" pitchFamily="34" charset="0"/>
              <a:cs typeface="+mn-cs"/>
            </a:endParaRPr>
          </a:p>
        </p:txBody>
      </p:sp>
      <p:pic>
        <p:nvPicPr>
          <p:cNvPr id="44037" name="Picture 787"/>
          <p:cNvPicPr>
            <a:picLocks noChangeAspect="1" noChangeArrowheads="1"/>
          </p:cNvPicPr>
          <p:nvPr/>
        </p:nvPicPr>
        <p:blipFill>
          <a:blip r:embed="rId2">
            <a:lum bright="-2000"/>
          </a:blip>
          <a:srcRect/>
          <a:stretch>
            <a:fillRect/>
          </a:stretch>
        </p:blipFill>
        <p:spPr bwMode="auto">
          <a:xfrm>
            <a:off x="4160838" y="1304925"/>
            <a:ext cx="2816225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4"/>
          <p:cNvSpPr txBox="1">
            <a:spLocks noChangeArrowheads="1"/>
          </p:cNvSpPr>
          <p:nvPr/>
        </p:nvSpPr>
        <p:spPr bwMode="auto">
          <a:xfrm>
            <a:off x="5929313" y="990600"/>
            <a:ext cx="3214687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2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Фінляндія</a:t>
            </a:r>
          </a:p>
          <a:p>
            <a:r>
              <a:rPr lang="uk-UA" altLang="uk-UA" sz="1200">
                <a:latin typeface="Times New Roman" pitchFamily="18" charset="0"/>
                <a:cs typeface="Times New Roman" pitchFamily="18" charset="0"/>
              </a:rPr>
              <a:t>(виробництво 8 % електроенергії, </a:t>
            </a:r>
            <a:br>
              <a:rPr lang="uk-UA" altLang="uk-UA" sz="1200">
                <a:latin typeface="Times New Roman" pitchFamily="18" charset="0"/>
                <a:cs typeface="Times New Roman" pitchFamily="18" charset="0"/>
              </a:rPr>
            </a:br>
            <a:r>
              <a:rPr lang="uk-UA" altLang="uk-UA" sz="1200">
                <a:latin typeface="Times New Roman" pitchFamily="18" charset="0"/>
                <a:cs typeface="Times New Roman" pitchFamily="18" charset="0"/>
              </a:rPr>
              <a:t>20 % теплоти)</a:t>
            </a:r>
          </a:p>
          <a:p>
            <a:r>
              <a:rPr lang="uk-UA" altLang="uk-UA" sz="1200">
                <a:latin typeface="Times New Roman" pitchFamily="18" charset="0"/>
                <a:cs typeface="Times New Roman" pitchFamily="18" charset="0"/>
              </a:rPr>
              <a:t>Державна компанія Vapo Oy: видобуток торфу та  генерація  електроенергії. Видобуток торфу в Фінляндії, Швеції, Естонії.  Загальний об'єм  видобутку приблизно 8,2 млн.т/рік.</a:t>
            </a:r>
          </a:p>
          <a:p>
            <a:r>
              <a:rPr lang="uk-UA" altLang="uk-UA" sz="1200">
                <a:latin typeface="Times New Roman" pitchFamily="18" charset="0"/>
                <a:cs typeface="Times New Roman" pitchFamily="18" charset="0"/>
              </a:rPr>
              <a:t>Виробництво 20,4 млрд. кВт-год/рік е/е. Виробництво машин для видобутку торфу та підготовки покладів.</a:t>
            </a:r>
          </a:p>
          <a:p>
            <a:endParaRPr lang="uk-UA" altLang="uk-UA" sz="11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Box 5"/>
          <p:cNvSpPr txBox="1">
            <a:spLocks noChangeArrowheads="1"/>
          </p:cNvSpPr>
          <p:nvPr/>
        </p:nvSpPr>
        <p:spPr bwMode="auto">
          <a:xfrm>
            <a:off x="5867400" y="3789363"/>
            <a:ext cx="30003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uk-UA" sz="1100" b="1">
                <a:solidFill>
                  <a:srgbClr val="000099"/>
                </a:solidFill>
                <a:latin typeface="Times New Roman" pitchFamily="18" charset="0"/>
              </a:rPr>
              <a:t>Ірландія</a:t>
            </a:r>
          </a:p>
          <a:p>
            <a:r>
              <a:rPr lang="uk-UA" altLang="uk-UA" sz="1100">
                <a:latin typeface="Times New Roman" pitchFamily="18" charset="0"/>
              </a:rPr>
              <a:t>(виробництво 18 % електроенергії, загальна частка в енергобалансі 15,3 %)</a:t>
            </a:r>
          </a:p>
          <a:p>
            <a:r>
              <a:rPr lang="uk-UA" altLang="uk-UA" sz="1100">
                <a:latin typeface="Times New Roman" pitchFamily="18" charset="0"/>
              </a:rPr>
              <a:t>Державна компанія </a:t>
            </a:r>
            <a:r>
              <a:rPr lang="uk-UA" altLang="uk-UA" sz="1100">
                <a:latin typeface="Book Antiqua" pitchFamily="18" charset="0"/>
              </a:rPr>
              <a:t>Bord-na-Mona</a:t>
            </a:r>
            <a:r>
              <a:rPr lang="uk-UA" altLang="uk-UA" sz="1100">
                <a:latin typeface="Times New Roman" pitchFamily="18" charset="0"/>
              </a:rPr>
              <a:t>: видобуток торфу, генерація електроенергії, виробництво брикетів. Оборот 295,7 млн. євро. </a:t>
            </a:r>
          </a:p>
          <a:p>
            <a:r>
              <a:rPr lang="uk-UA" altLang="uk-UA" sz="1100">
                <a:latin typeface="Times New Roman" pitchFamily="18" charset="0"/>
              </a:rPr>
              <a:t>Персонал: 1781 людей. </a:t>
            </a:r>
          </a:p>
          <a:p>
            <a:r>
              <a:rPr lang="uk-UA" altLang="uk-UA" sz="1100">
                <a:latin typeface="Times New Roman" pitchFamily="18" charset="0"/>
              </a:rPr>
              <a:t>Загальний об'єм  видобутку 5,4 млн.т</a:t>
            </a:r>
            <a:r>
              <a:rPr lang="uk-UA" altLang="uk-UA" sz="1100">
                <a:latin typeface="Book Antiqua" pitchFamily="18" charset="0"/>
              </a:rPr>
              <a:t>/</a:t>
            </a:r>
            <a:r>
              <a:rPr lang="uk-UA" altLang="uk-UA" sz="1100">
                <a:latin typeface="Times New Roman" pitchFamily="18" charset="0"/>
              </a:rPr>
              <a:t>рік, </a:t>
            </a:r>
          </a:p>
          <a:p>
            <a:r>
              <a:rPr lang="uk-UA" altLang="uk-UA" sz="1100">
                <a:latin typeface="Times New Roman" pitchFamily="18" charset="0"/>
              </a:rPr>
              <a:t>                           у тому числі:</a:t>
            </a:r>
          </a:p>
          <a:p>
            <a:r>
              <a:rPr lang="uk-UA" altLang="uk-UA" sz="1100">
                <a:latin typeface="Times New Roman" pitchFamily="18" charset="0"/>
              </a:rPr>
              <a:t>брикетування                             0,5 млн. т</a:t>
            </a:r>
          </a:p>
          <a:p>
            <a:r>
              <a:rPr lang="uk-UA" altLang="uk-UA" sz="1100">
                <a:latin typeface="Times New Roman" pitchFamily="18" charset="0"/>
              </a:rPr>
              <a:t>генерація електроенергії          2,8 млн. т</a:t>
            </a:r>
          </a:p>
          <a:p>
            <a:r>
              <a:rPr lang="uk-UA" altLang="uk-UA" sz="1100">
                <a:latin typeface="Times New Roman" pitchFamily="18" charset="0"/>
              </a:rPr>
              <a:t>сільське  господарство             0,4 млн. т</a:t>
            </a:r>
          </a:p>
          <a:p>
            <a:r>
              <a:rPr lang="uk-UA" altLang="uk-UA" sz="1100">
                <a:latin typeface="Times New Roman" pitchFamily="18" charset="0"/>
              </a:rPr>
              <a:t>власна електростанція              120 МВт</a:t>
            </a:r>
          </a:p>
          <a:p>
            <a:endParaRPr lang="uk-UA" altLang="uk-UA" sz="1100">
              <a:latin typeface="Times New Roman" pitchFamily="18" charset="0"/>
            </a:endParaRPr>
          </a:p>
        </p:txBody>
      </p:sp>
      <p:sp>
        <p:nvSpPr>
          <p:cNvPr id="45059" name="TextBox 9"/>
          <p:cNvSpPr txBox="1">
            <a:spLocks noChangeArrowheads="1"/>
          </p:cNvSpPr>
          <p:nvPr/>
        </p:nvSpPr>
        <p:spPr bwMode="auto">
          <a:xfrm>
            <a:off x="1214438" y="3643313"/>
            <a:ext cx="4027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uk-UA" sz="1400" b="1">
                <a:solidFill>
                  <a:srgbClr val="000099"/>
                </a:solidFill>
              </a:rPr>
              <a:t>Частка торфу в паливному балансі України</a:t>
            </a:r>
            <a:endParaRPr lang="ru-RU" altLang="uk-UA" sz="1400" b="1">
              <a:solidFill>
                <a:srgbClr val="000099"/>
              </a:solidFill>
            </a:endParaRPr>
          </a:p>
        </p:txBody>
      </p:sp>
      <p:sp>
        <p:nvSpPr>
          <p:cNvPr id="45060" name="TextBox 6"/>
          <p:cNvSpPr txBox="1">
            <a:spLocks noChangeArrowheads="1"/>
          </p:cNvSpPr>
          <p:nvPr/>
        </p:nvSpPr>
        <p:spPr bwMode="auto">
          <a:xfrm>
            <a:off x="285750" y="3929063"/>
            <a:ext cx="4079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uk-UA" sz="1100">
                <a:latin typeface="Times New Roman" pitchFamily="18" charset="0"/>
              </a:rPr>
              <a:t>   %</a:t>
            </a:r>
            <a:endParaRPr lang="ru-RU" altLang="uk-UA" sz="1100">
              <a:latin typeface="Times New Roman" pitchFamily="18" charset="0"/>
            </a:endParaRPr>
          </a:p>
        </p:txBody>
      </p:sp>
      <p:sp>
        <p:nvSpPr>
          <p:cNvPr id="45061" name="TextBox 8"/>
          <p:cNvSpPr txBox="1">
            <a:spLocks noChangeArrowheads="1"/>
          </p:cNvSpPr>
          <p:nvPr/>
        </p:nvSpPr>
        <p:spPr bwMode="auto">
          <a:xfrm>
            <a:off x="2857500" y="1357313"/>
            <a:ext cx="242888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uk-UA" sz="900">
                <a:latin typeface="Book Antiqua" pitchFamily="18" charset="0"/>
              </a:rPr>
              <a:t>1</a:t>
            </a:r>
            <a:endParaRPr lang="ru-RU" altLang="uk-UA" sz="900">
              <a:latin typeface="Times New Roman" pitchFamily="18" charset="0"/>
            </a:endParaRP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2195513" y="260350"/>
            <a:ext cx="5688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uk-UA" b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ВИКОРИСТАННЯ ТОРФУ У СВІТІ</a:t>
            </a:r>
            <a:endParaRPr lang="ru-RU" b="1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45063" name="Text Box 12"/>
          <p:cNvSpPr txBox="1">
            <a:spLocks noChangeArrowheads="1"/>
          </p:cNvSpPr>
          <p:nvPr/>
        </p:nvSpPr>
        <p:spPr bwMode="auto">
          <a:xfrm>
            <a:off x="8610600" y="647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uk-UA" sz="1400">
                <a:solidFill>
                  <a:schemeClr val="tx2"/>
                </a:solidFill>
              </a:rPr>
              <a:t>7</a:t>
            </a:r>
            <a:endParaRPr lang="ru-RU" altLang="uk-UA" sz="14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7"/>
          <p:cNvPicPr>
            <a:picLocks noChangeAspect="1" noChangeArrowheads="1"/>
          </p:cNvPicPr>
          <p:nvPr/>
        </p:nvPicPr>
        <p:blipFill>
          <a:blip r:embed="rId2"/>
          <a:srcRect b="2414"/>
          <a:stretch>
            <a:fillRect/>
          </a:stretch>
        </p:blipFill>
        <p:spPr bwMode="auto">
          <a:xfrm>
            <a:off x="4589463" y="1187450"/>
            <a:ext cx="4408487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Скругленный прямоугольник 56"/>
          <p:cNvSpPr/>
          <p:nvPr/>
        </p:nvSpPr>
        <p:spPr>
          <a:xfrm>
            <a:off x="5053013" y="3533775"/>
            <a:ext cx="2625725" cy="1819275"/>
          </a:xfrm>
          <a:prstGeom prst="roundRect">
            <a:avLst/>
          </a:prstGeom>
          <a:solidFill>
            <a:schemeClr val="accent1">
              <a:alpha val="15000"/>
            </a:scheme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4595813" y="831850"/>
            <a:ext cx="1355725" cy="1533525"/>
          </a:xfrm>
          <a:prstGeom prst="roundRect">
            <a:avLst/>
          </a:prstGeom>
          <a:solidFill>
            <a:srgbClr val="FFFF00">
              <a:alpha val="15000"/>
            </a:srgb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6454775" y="920750"/>
            <a:ext cx="1204913" cy="2308225"/>
          </a:xfrm>
          <a:prstGeom prst="roundRect">
            <a:avLst/>
          </a:prstGeom>
          <a:solidFill>
            <a:srgbClr val="92D050">
              <a:alpha val="15000"/>
            </a:srgb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7870825" y="3336925"/>
            <a:ext cx="1068388" cy="900113"/>
          </a:xfrm>
          <a:prstGeom prst="roundRect">
            <a:avLst/>
          </a:prstGeom>
          <a:solidFill>
            <a:schemeClr val="accent2">
              <a:alpha val="15000"/>
            </a:scheme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086" name="TextBox 57"/>
          <p:cNvSpPr txBox="1">
            <a:spLocks noChangeArrowheads="1"/>
          </p:cNvSpPr>
          <p:nvPr/>
        </p:nvSpPr>
        <p:spPr bwMode="auto">
          <a:xfrm>
            <a:off x="120650" y="1106488"/>
            <a:ext cx="3743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1. Бункер біомаси; 2.Бункер фрезерного торфу; 3. Грохот; </a:t>
            </a:r>
            <a:br>
              <a:rPr lang="uk-UA" altLang="ru-RU" sz="90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4. Транспортер; 5. Молоткова дробарка; 6. Бункер фрезерного торфу ділянки екстракції ГР; 7. Кавітаційний екстрактор; </a:t>
            </a:r>
            <a:br>
              <a:rPr lang="uk-UA" altLang="ru-RU" sz="90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8. Збірник пульпи; 9. Трубопровід; 10. Насос; 11.Центрифуга ОГШ; 12. Збірник розчину ГР; 13. Шнековий живильник; </a:t>
            </a:r>
            <a:br>
              <a:rPr lang="uk-UA" altLang="ru-RU" sz="900">
                <a:latin typeface="Times New Roman" pitchFamily="18" charset="0"/>
                <a:cs typeface="Times New Roman" pitchFamily="18" charset="0"/>
              </a:rPr>
            </a:br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14. Теплогенератор; 15. Сушарка аеродинамічна з млином; 16.Циклони; 17. Паропровід; 18. Бункер термовологісної обробки;19. Прес ударний МБ-80, 20. Бункер готової продукції</a:t>
            </a:r>
            <a:endParaRPr lang="ru-RU" altLang="ru-RU" sz="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4730750" y="5643563"/>
            <a:ext cx="401638" cy="106362"/>
          </a:xfrm>
          <a:prstGeom prst="roundRect">
            <a:avLst/>
          </a:prstGeom>
          <a:solidFill>
            <a:srgbClr val="FFFF00">
              <a:alpha val="15000"/>
            </a:srgb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77100" y="5648325"/>
            <a:ext cx="401638" cy="111125"/>
          </a:xfrm>
          <a:prstGeom prst="roundRect">
            <a:avLst/>
          </a:prstGeom>
          <a:solidFill>
            <a:srgbClr val="92D050">
              <a:alpha val="15000"/>
            </a:srgb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740275" y="5780088"/>
            <a:ext cx="401638" cy="117475"/>
          </a:xfrm>
          <a:prstGeom prst="roundRect">
            <a:avLst/>
          </a:prstGeom>
          <a:solidFill>
            <a:schemeClr val="accent2">
              <a:alpha val="15000"/>
            </a:scheme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96150" y="5788025"/>
            <a:ext cx="382588" cy="130175"/>
          </a:xfrm>
          <a:prstGeom prst="roundRect">
            <a:avLst/>
          </a:prstGeom>
          <a:solidFill>
            <a:schemeClr val="accent1">
              <a:alpha val="15000"/>
            </a:schemeClr>
          </a:solidFill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091" name="TextBox 59"/>
          <p:cNvSpPr txBox="1">
            <a:spLocks noChangeArrowheads="1"/>
          </p:cNvSpPr>
          <p:nvPr/>
        </p:nvSpPr>
        <p:spPr bwMode="auto">
          <a:xfrm>
            <a:off x="4787900" y="2608263"/>
            <a:ext cx="1452563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900">
                <a:latin typeface="Calibri" pitchFamily="34" charset="0"/>
              </a:rPr>
              <a:t>На подрібнення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092" name="TextBox 73"/>
          <p:cNvSpPr txBox="1">
            <a:spLocks noChangeArrowheads="1"/>
          </p:cNvSpPr>
          <p:nvPr/>
        </p:nvSpPr>
        <p:spPr bwMode="auto">
          <a:xfrm>
            <a:off x="5019675" y="5153025"/>
            <a:ext cx="1382713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900">
                <a:latin typeface="Calibri" pitchFamily="34" charset="0"/>
              </a:rPr>
              <a:t>Високозольний осад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093" name="TextBox 74"/>
          <p:cNvSpPr txBox="1">
            <a:spLocks noChangeArrowheads="1"/>
          </p:cNvSpPr>
          <p:nvPr/>
        </p:nvSpPr>
        <p:spPr bwMode="auto">
          <a:xfrm>
            <a:off x="5453063" y="1338263"/>
            <a:ext cx="652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900">
                <a:latin typeface="Calibri" pitchFamily="34" charset="0"/>
              </a:rPr>
              <a:t>Біомаса,</a:t>
            </a:r>
          </a:p>
          <a:p>
            <a:pPr algn="ctr"/>
            <a:r>
              <a:rPr lang="uk-UA" altLang="ru-RU" sz="900">
                <a:latin typeface="Calibri" pitchFamily="34" charset="0"/>
              </a:rPr>
              <a:t>ТПВ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094" name="TextBox 75"/>
          <p:cNvSpPr txBox="1">
            <a:spLocks noChangeArrowheads="1"/>
          </p:cNvSpPr>
          <p:nvPr/>
        </p:nvSpPr>
        <p:spPr bwMode="auto">
          <a:xfrm>
            <a:off x="4962525" y="1916113"/>
            <a:ext cx="62230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900">
                <a:latin typeface="Calibri" pitchFamily="34" charset="0"/>
              </a:rPr>
              <a:t>Торф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095" name="TextBox 76"/>
          <p:cNvSpPr txBox="1">
            <a:spLocks noChangeArrowheads="1"/>
          </p:cNvSpPr>
          <p:nvPr/>
        </p:nvSpPr>
        <p:spPr bwMode="auto">
          <a:xfrm>
            <a:off x="6402388" y="4379913"/>
            <a:ext cx="7620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900">
                <a:latin typeface="Calibri" pitchFamily="34" charset="0"/>
              </a:rPr>
              <a:t>Розчин ГР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096" name="TextBox 77"/>
          <p:cNvSpPr txBox="1">
            <a:spLocks noChangeArrowheads="1"/>
          </p:cNvSpPr>
          <p:nvPr/>
        </p:nvSpPr>
        <p:spPr bwMode="auto">
          <a:xfrm>
            <a:off x="5322888" y="2828925"/>
            <a:ext cx="64135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ru-RU" sz="900">
                <a:latin typeface="Calibri" pitchFamily="34" charset="0"/>
              </a:rPr>
              <a:t>Торф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097" name="TextBox 78"/>
          <p:cNvSpPr txBox="1">
            <a:spLocks noChangeArrowheads="1"/>
          </p:cNvSpPr>
          <p:nvPr/>
        </p:nvSpPr>
        <p:spPr bwMode="auto">
          <a:xfrm>
            <a:off x="6454775" y="2759075"/>
            <a:ext cx="600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700">
                <a:latin typeface="Calibri" pitchFamily="34" charset="0"/>
              </a:rPr>
              <a:t>Теплоге-</a:t>
            </a:r>
          </a:p>
          <a:p>
            <a:r>
              <a:rPr lang="uk-UA" altLang="ru-RU" sz="700">
                <a:latin typeface="Calibri" pitchFamily="34" charset="0"/>
              </a:rPr>
              <a:t>нератор</a:t>
            </a:r>
            <a:endParaRPr lang="ru-RU" altLang="ru-RU" sz="700">
              <a:latin typeface="Calibri" pitchFamily="34" charset="0"/>
            </a:endParaRPr>
          </a:p>
        </p:txBody>
      </p:sp>
      <p:pic>
        <p:nvPicPr>
          <p:cNvPr id="46098" name="Picture 2" descr="http://att3.i.ua/attach/INBOX/56a8e067f812/2/2.jpg?I=cVZ8wIR6lYOeb4ZYkXZlrA%3D%3D"/>
          <p:cNvPicPr>
            <a:picLocks noChangeAspect="1" noChangeArrowheads="1"/>
          </p:cNvPicPr>
          <p:nvPr/>
        </p:nvPicPr>
        <p:blipFill>
          <a:blip r:embed="rId3"/>
          <a:srcRect l="11615"/>
          <a:stretch>
            <a:fillRect/>
          </a:stretch>
        </p:blipFill>
        <p:spPr bwMode="auto">
          <a:xfrm>
            <a:off x="2187575" y="2286000"/>
            <a:ext cx="1916113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9" name="Picture 4" descr="http://att3.i.ua/attach/INBOX/56a8e067f812/4/4.jpg?I=cVZ8wIR6lYOeb4ZYkXZlrA%3D%3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" y="2286000"/>
            <a:ext cx="2084388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0" name="Прямоугольник 60"/>
          <p:cNvSpPr>
            <a:spLocks noChangeArrowheads="1"/>
          </p:cNvSpPr>
          <p:nvPr/>
        </p:nvSpPr>
        <p:spPr bwMode="auto">
          <a:xfrm>
            <a:off x="120650" y="5668963"/>
            <a:ext cx="4005263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Собівартість виробництва гуматів за пропонованою технологією  становить  3.7 грн /л що в 4,5 рази менше за собівартість виробництва на окремому підприємстві, а  собівартість виробництва брикетів не змінюєтьсяРічне виробництво при 4-х місячному річному циклі на сухі гумінові речовини становить 1600 т., при ринковій вартості близько 40 грн/л. (максимальній 80 грн/л.) укрупнений річний прибуток становить 182 млн. грн. </a:t>
            </a:r>
          </a:p>
        </p:txBody>
      </p:sp>
      <p:sp>
        <p:nvSpPr>
          <p:cNvPr id="46101" name="TextBox 82"/>
          <p:cNvSpPr txBox="1">
            <a:spLocks noChangeArrowheads="1"/>
          </p:cNvSpPr>
          <p:nvPr/>
        </p:nvSpPr>
        <p:spPr bwMode="auto">
          <a:xfrm>
            <a:off x="4556125" y="3417888"/>
            <a:ext cx="896938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900">
                <a:latin typeface="Calibri" pitchFamily="34" charset="0"/>
              </a:rPr>
              <a:t>Розчин </a:t>
            </a:r>
            <a:r>
              <a:rPr lang="en-US" altLang="ru-RU" sz="900">
                <a:latin typeface="Calibri" pitchFamily="34" charset="0"/>
              </a:rPr>
              <a:t>NaOH</a:t>
            </a:r>
            <a:endParaRPr lang="ru-RU" altLang="ru-RU" sz="900">
              <a:latin typeface="Calibri" pitchFamily="34" charset="0"/>
            </a:endParaRPr>
          </a:p>
        </p:txBody>
      </p:sp>
      <p:sp>
        <p:nvSpPr>
          <p:cNvPr id="46102" name="Прямоугольник 65"/>
          <p:cNvSpPr>
            <a:spLocks noChangeArrowheads="1"/>
          </p:cNvSpPr>
          <p:nvPr/>
        </p:nvSpPr>
        <p:spPr bwMode="auto">
          <a:xfrm>
            <a:off x="468313" y="3997325"/>
            <a:ext cx="19431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>
                <a:latin typeface="Calibri" pitchFamily="34" charset="0"/>
              </a:rPr>
              <a:t>ТУ У 02.2-05417118-051:2015</a:t>
            </a:r>
          </a:p>
          <a:p>
            <a:r>
              <a:rPr lang="ru-RU" altLang="ru-RU" sz="1000">
                <a:latin typeface="Calibri" pitchFamily="34" charset="0"/>
              </a:rPr>
              <a:t>ПАЛИВО ГРАНУЛЬОВАНЕ </a:t>
            </a:r>
          </a:p>
          <a:p>
            <a:r>
              <a:rPr lang="ru-RU" altLang="ru-RU" sz="1000">
                <a:latin typeface="Calibri" pitchFamily="34" charset="0"/>
              </a:rPr>
              <a:t>З ТОРФУ, РОСЛИННОЇ СИРОВИНИ ТА ЇХ СУМІШЕЙ</a:t>
            </a:r>
          </a:p>
        </p:txBody>
      </p:sp>
      <p:pic>
        <p:nvPicPr>
          <p:cNvPr id="46103" name="Picture 11" descr="http://www.in.all.biz/img/in/catalog/small/235394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47988" y="4746625"/>
            <a:ext cx="936625" cy="87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4" name="Прямоугольник 66"/>
          <p:cNvSpPr>
            <a:spLocks noChangeArrowheads="1"/>
          </p:cNvSpPr>
          <p:nvPr/>
        </p:nvSpPr>
        <p:spPr bwMode="auto">
          <a:xfrm>
            <a:off x="2517775" y="3905250"/>
            <a:ext cx="144145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ru-RU" sz="1000">
                <a:latin typeface="Calibri" pitchFamily="34" charset="0"/>
              </a:rPr>
              <a:t>Розчин Гумату натрію</a:t>
            </a:r>
          </a:p>
          <a:p>
            <a:endParaRPr lang="uk-UA" altLang="ru-RU" sz="160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1600">
              <a:latin typeface="Calibri" pitchFamily="34" charset="0"/>
            </a:endParaRPr>
          </a:p>
        </p:txBody>
      </p:sp>
      <p:pic>
        <p:nvPicPr>
          <p:cNvPr id="46105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49525" y="4167188"/>
            <a:ext cx="13350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6" name="Picture 1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675" y="4746625"/>
            <a:ext cx="1373188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07" name="Picture 16" descr="http://enbima.ru/images/cms/data/foto_toplivo/torf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73200" y="4746625"/>
            <a:ext cx="13604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Заголовок 1"/>
          <p:cNvSpPr txBox="1">
            <a:spLocks/>
          </p:cNvSpPr>
          <p:nvPr/>
        </p:nvSpPr>
        <p:spPr bwMode="auto">
          <a:xfrm>
            <a:off x="77788" y="265113"/>
            <a:ext cx="88931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385" tIns="45695" rIns="91385" bIns="45695"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altLang="ru-RU" sz="18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</a:t>
            </a:r>
            <a:r>
              <a:rPr lang="uk-UA" altLang="ru-RU" sz="18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ПЛОТЕХНОЛОГІЯ  ПЕРЕРОБКИ ТОРФУ ТА БІОМАСИ </a:t>
            </a:r>
            <a:br>
              <a:rPr lang="uk-UA" altLang="ru-RU" sz="18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altLang="ru-RU" sz="18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</a:t>
            </a:r>
            <a:r>
              <a:rPr lang="ru-RU" altLang="ru-RU" sz="18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 </a:t>
            </a:r>
            <a:r>
              <a:rPr lang="uk-UA" altLang="ru-RU" sz="18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КОМПОЗИЦІЙНЕ  ПАЛИВО  З ЕКСТРАКЦІЄЮ ГУМІНОВИХ РЕЧОВИН</a:t>
            </a:r>
            <a:r>
              <a:rPr lang="uk-UA" altLang="ru-RU" sz="2200" ker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uk-UA" altLang="ru-RU" sz="1800" kern="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109" name="TextBox 58"/>
          <p:cNvSpPr txBox="1">
            <a:spLocks noChangeArrowheads="1"/>
          </p:cNvSpPr>
          <p:nvPr/>
        </p:nvSpPr>
        <p:spPr bwMode="auto">
          <a:xfrm>
            <a:off x="5164138" y="5567363"/>
            <a:ext cx="39449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uk-UA" altLang="ru-RU" sz="800">
                <a:latin typeface="Times New Roman" pitchFamily="18" charset="0"/>
                <a:cs typeface="Times New Roman" pitchFamily="18" charset="0"/>
              </a:rPr>
              <a:t>Ділянка підготовки фрезерного торфу                                         Ділянка сушіння</a:t>
            </a:r>
          </a:p>
          <a:p>
            <a:pPr>
              <a:lnSpc>
                <a:spcPct val="150000"/>
              </a:lnSpc>
            </a:pPr>
            <a:r>
              <a:rPr lang="uk-UA" altLang="ru-RU" sz="800">
                <a:latin typeface="Times New Roman" pitchFamily="18" charset="0"/>
                <a:cs typeface="Times New Roman" pitchFamily="18" charset="0"/>
              </a:rPr>
              <a:t>Ділянка пресування                                                                         Ділянка екстракції</a:t>
            </a:r>
          </a:p>
          <a:p>
            <a:pPr>
              <a:lnSpc>
                <a:spcPct val="150000"/>
              </a:lnSpc>
            </a:pPr>
            <a:endParaRPr lang="ru-RU" altLang="ru-RU" sz="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110" name="Прямоугольник 60"/>
          <p:cNvSpPr>
            <a:spLocks noChangeArrowheads="1"/>
          </p:cNvSpPr>
          <p:nvPr/>
        </p:nvSpPr>
        <p:spPr bwMode="auto">
          <a:xfrm>
            <a:off x="4589463" y="5992813"/>
            <a:ext cx="42068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 altLang="ru-RU" sz="900">
                <a:latin typeface="Times New Roman" pitchFamily="18" charset="0"/>
                <a:cs typeface="Times New Roman" pitchFamily="18" charset="0"/>
              </a:rPr>
              <a:t>Технічно досяжний потенціал від використання композиційного торфопалива в Україні становить 1,14..1,16 млн. т н.е. на рік, що еквівалентно заміщенню понад 1,0 млрд м³ газу.</a:t>
            </a:r>
          </a:p>
        </p:txBody>
      </p:sp>
      <p:sp>
        <p:nvSpPr>
          <p:cNvPr id="461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92888" y="6308725"/>
            <a:ext cx="2133600" cy="5461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4FE58D10-F1EA-4DD7-B1EA-B5D5EDAE52D3}" type="slidenum">
              <a:rPr lang="uk-UA" altLang="ru-RU" smtClean="0">
                <a:latin typeface="Arial" charset="0"/>
                <a:cs typeface="Arial" charset="0"/>
              </a:rPr>
              <a:pPr/>
              <a:t>17</a:t>
            </a:fld>
            <a:endParaRPr lang="uk-UA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Місце для номера слайда 1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9B989144-56A8-47B8-9856-108355DD93B0}" type="slidenum">
              <a:rPr lang="ru-RU" altLang="ru-RU" smtClean="0">
                <a:latin typeface="Arial" charset="0"/>
                <a:cs typeface="Arial" charset="0"/>
              </a:rPr>
              <a:pPr algn="ctr"/>
              <a:t>18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  <p:pic>
        <p:nvPicPr>
          <p:cNvPr id="47106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538" y="333375"/>
            <a:ext cx="7654925" cy="573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Місце для номера слайда 1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 algn="ctr"/>
            <a:fld id="{8C815B74-69D8-4785-80B8-12A304022E4E}" type="slidenum">
              <a:rPr lang="ru-RU" altLang="ru-RU" smtClean="0">
                <a:latin typeface="Arial" charset="0"/>
                <a:cs typeface="Arial" charset="0"/>
              </a:rPr>
              <a:pPr algn="ctr"/>
              <a:t>19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  <p:pic>
        <p:nvPicPr>
          <p:cNvPr id="4813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225" y="404813"/>
            <a:ext cx="7575550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BB4CFB9-E808-4ADB-A2BF-D406657FF352}" type="slidenum">
              <a:rPr lang="ru-RU" alt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20</a:t>
            </a:fld>
            <a:endParaRPr lang="ru-RU" alt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1905000" y="685800"/>
            <a:ext cx="561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385" tIns="45695" rIns="91385" bIns="45695">
            <a:spAutoFit/>
          </a:bodyPr>
          <a:lstStyle/>
          <a:p>
            <a:pPr>
              <a:defRPr/>
            </a:pPr>
            <a:r>
              <a:rPr lang="en-US" altLang="ru-RU" sz="2000">
                <a:solidFill>
                  <a:srgbClr val="FFFFFF"/>
                </a:solidFill>
                <a:latin typeface="Arial" panose="020B0604020202020204" pitchFamily="34" charset="0"/>
                <a:cs typeface="+mn-cs"/>
              </a:rPr>
              <a:t>e</a:t>
            </a:r>
            <a:endParaRPr lang="ru-RU" altLang="ru-RU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2636838" y="4729163"/>
            <a:ext cx="4175125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Тел</a:t>
            </a:r>
            <a:r>
              <a:rPr lang="uk-UA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.</a:t>
            </a: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 +38 044 4</a:t>
            </a:r>
            <a:r>
              <a:rPr lang="ru-RU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56</a:t>
            </a: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 </a:t>
            </a:r>
            <a:r>
              <a:rPr lang="uk-UA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62 82 </a:t>
            </a:r>
          </a:p>
          <a:p>
            <a:pPr algn="ctr">
              <a:defRPr/>
            </a:pPr>
            <a:endParaRPr lang="uk-UA" altLang="ru-RU" sz="12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+mn-cs"/>
            </a:endParaRPr>
          </a:p>
          <a:p>
            <a:pPr algn="ctr">
              <a:defRPr/>
            </a:pPr>
            <a:r>
              <a:rPr lang="ru-RU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        </a:t>
            </a: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+38 044 424 </a:t>
            </a:r>
            <a:r>
              <a:rPr lang="uk-UA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20 26</a:t>
            </a:r>
          </a:p>
          <a:p>
            <a:pPr algn="ctr">
              <a:defRPr/>
            </a:pPr>
            <a:endParaRPr lang="uk-UA" altLang="ru-RU" sz="12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+mn-cs"/>
            </a:endParaRPr>
          </a:p>
          <a:p>
            <a:pPr algn="ctr">
              <a:defRPr/>
            </a:pP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e</a:t>
            </a:r>
            <a:r>
              <a:rPr lang="uk-UA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-</a:t>
            </a: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mail</a:t>
            </a:r>
            <a:r>
              <a:rPr lang="uk-UA" altLang="ru-RU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: </a:t>
            </a:r>
            <a:r>
              <a:rPr lang="en-US" altLang="ru-RU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1snezhkin@gmail.com;</a:t>
            </a:r>
          </a:p>
          <a:p>
            <a:pPr algn="ctr">
              <a:defRPr/>
            </a:pP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    </a:t>
            </a:r>
            <a:r>
              <a:rPr lang="en-US" altLang="ru-RU" dirty="0" err="1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ittf_ntps</a:t>
            </a:r>
            <a:r>
              <a:rPr lang="uk-UA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@ </a:t>
            </a: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u</a:t>
            </a:r>
            <a:r>
              <a:rPr lang="ru-RU" altLang="ru-RU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k</a:t>
            </a:r>
            <a:r>
              <a:rPr lang="en-US" altLang="ru-RU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r.net</a:t>
            </a:r>
            <a:endParaRPr lang="uk-UA" altLang="ru-RU" sz="1200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+mn-cs"/>
            </a:endParaRPr>
          </a:p>
          <a:p>
            <a:pPr algn="ctr">
              <a:defRPr/>
            </a:pPr>
            <a:r>
              <a:rPr lang="en-US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 </a:t>
            </a:r>
            <a:r>
              <a:rPr lang="ru-RU" altLang="ru-RU" dirty="0" err="1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web</a:t>
            </a:r>
            <a:r>
              <a:rPr lang="ru-RU" altLang="ru-RU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+mn-cs"/>
              </a:rPr>
              <a:t>: www.ittf.kiev.ua</a:t>
            </a:r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 </a:t>
            </a:r>
          </a:p>
        </p:txBody>
      </p:sp>
      <p:sp>
        <p:nvSpPr>
          <p:cNvPr id="49156" name="AutoShape 9" descr="Картинки по запросу символика украины картинк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9157" name="TextBox 1"/>
          <p:cNvSpPr txBox="1">
            <a:spLocks noChangeArrowheads="1"/>
          </p:cNvSpPr>
          <p:nvPr/>
        </p:nvSpPr>
        <p:spPr bwMode="auto">
          <a:xfrm>
            <a:off x="3419475" y="4275138"/>
            <a:ext cx="2881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altLang="uk-UA" sz="2000">
                <a:solidFill>
                  <a:srgbClr val="FF0000"/>
                </a:solidFill>
                <a:latin typeface="Georgia" pitchFamily="18" charset="0"/>
              </a:rPr>
              <a:t>Слава Україні!</a:t>
            </a:r>
            <a:endParaRPr lang="ru-RU" altLang="uk-UA" sz="200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49158" name="Picture 5" descr="Тепловые электростанции на основе газотурбинных установок – сроки окупаемости и стоимость производимой электроэнергии"/>
          <p:cNvPicPr>
            <a:picLocks noChangeAspect="1" noChangeArrowheads="1"/>
          </p:cNvPicPr>
          <p:nvPr/>
        </p:nvPicPr>
        <p:blipFill>
          <a:blip r:embed="rId2"/>
          <a:srcRect t="12671" b="18292"/>
          <a:stretch>
            <a:fillRect/>
          </a:stretch>
        </p:blipFill>
        <p:spPr bwMode="auto">
          <a:xfrm>
            <a:off x="3416300" y="1747838"/>
            <a:ext cx="3057525" cy="2571750"/>
          </a:xfrm>
          <a:prstGeom prst="rect">
            <a:avLst/>
          </a:prstGeom>
          <a:solidFill>
            <a:srgbClr val="CC3300"/>
          </a:solidFill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47700" y="942975"/>
            <a:ext cx="8229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3600" b="1" kern="0" cap="all" dirty="0">
                <a:solidFill>
                  <a:schemeClr val="accent6"/>
                </a:solidFill>
                <a:effectLst>
                  <a:reflection blurRad="12700" stA="48000" endA="300" endPos="55000" dir="5400000" sy="-90000" algn="bl" rotWithShape="0"/>
                </a:effectLst>
              </a:rPr>
              <a:t>ДЯКУЮ ЗА УВАГУ!</a:t>
            </a:r>
            <a:endParaRPr lang="ru-RU" sz="3600" b="1" kern="0" cap="all" dirty="0">
              <a:solidFill>
                <a:schemeClr val="accent6"/>
              </a:solidFill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ечение 1">
    <a:dk1>
      <a:srgbClr val="000514"/>
    </a:dk1>
    <a:lt1>
      <a:srgbClr val="FFFFFF"/>
    </a:lt1>
    <a:dk2>
      <a:srgbClr val="003399"/>
    </a:dk2>
    <a:lt2>
      <a:srgbClr val="E5E5FF"/>
    </a:lt2>
    <a:accent1>
      <a:srgbClr val="0099CC"/>
    </a:accent1>
    <a:accent2>
      <a:srgbClr val="A886E0"/>
    </a:accent2>
    <a:accent3>
      <a:srgbClr val="AAADCA"/>
    </a:accent3>
    <a:accent4>
      <a:srgbClr val="DADADA"/>
    </a:accent4>
    <a:accent5>
      <a:srgbClr val="AACAE2"/>
    </a:accent5>
    <a:accent6>
      <a:srgbClr val="9879CB"/>
    </a:accent6>
    <a:hlink>
      <a:srgbClr val="FFCC00"/>
    </a:hlink>
    <a:folHlink>
      <a:srgbClr val="FFFF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1494</Words>
  <Application>Microsoft Office PowerPoint</Application>
  <PresentationFormat>Экран (4:3)</PresentationFormat>
  <Paragraphs>260</Paragraphs>
  <Slides>20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Garamond</vt:lpstr>
      <vt:lpstr>Wingdings</vt:lpstr>
      <vt:lpstr>Times New Roman</vt:lpstr>
      <vt:lpstr>Book Antiqua</vt:lpstr>
      <vt:lpstr>Calibri</vt:lpstr>
      <vt:lpstr>Symbol</vt:lpstr>
      <vt:lpstr>Georgia</vt:lpstr>
      <vt:lpstr>Оформление по умолчанию</vt:lpstr>
      <vt:lpstr>Течение</vt:lpstr>
      <vt:lpstr>Слайд 1</vt:lpstr>
      <vt:lpstr>Слайд 2</vt:lpstr>
      <vt:lpstr>ЕФЕКТИВНІСТЬ ВИКОРИСТАННЯ ТЕПЛОВИХ НАСОСІВ  В ТЕПЛОХОЛОДОПОСТАЧАННІ</vt:lpstr>
      <vt:lpstr>Слайд 4</vt:lpstr>
      <vt:lpstr>Слайд 5</vt:lpstr>
      <vt:lpstr>ПРОЦЕС ТЕПЛОНАСОСНОГО СУШІННЯ  В H-D ДІАГРАМІ </vt:lpstr>
      <vt:lpstr>ВИЗНАЧЕННЯ ПИТОМИХ ЕНЕРГОВИТРАТ  У ЦИКЛІ ТЕПЛОНАСОСНОГО СУШІННЯ</vt:lpstr>
      <vt:lpstr>ТЕПЛОНАСОСНI   СУШИЛЬНI УСТАНОВКИ  ІЗ ЗАМКНУТОЮ  РЕЦИРКУЛЯЦІЄЮ ПОВІТРЯ</vt:lpstr>
      <vt:lpstr>Слайд 9</vt:lpstr>
      <vt:lpstr>ТЕХНОЛОГІЧНА ЛІНІЯ ВИРОБНИЦТВА ХАРЧОВИХ  ПОРОШКІВ  З ТРОПІЧНИХ ФРУКТІВ</vt:lpstr>
      <vt:lpstr>ОСНОВНІ ПЕРЕВАГИ ГЕОТЕРМАЛЬНИХ СТАНЦІЙ ЕКОНОМІЧНІ ПОКАЗНИКИ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иттф нану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Раиса</dc:creator>
  <cp:lastModifiedBy>kutseva</cp:lastModifiedBy>
  <cp:revision>134</cp:revision>
  <dcterms:created xsi:type="dcterms:W3CDTF">2018-04-11T06:39:49Z</dcterms:created>
  <dcterms:modified xsi:type="dcterms:W3CDTF">2023-01-27T09:29:20Z</dcterms:modified>
</cp:coreProperties>
</file>