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310" r:id="rId3"/>
    <p:sldId id="316" r:id="rId4"/>
    <p:sldId id="311" r:id="rId5"/>
    <p:sldId id="312" r:id="rId6"/>
    <p:sldId id="313" r:id="rId7"/>
    <p:sldId id="314" r:id="rId8"/>
    <p:sldId id="367" r:id="rId9"/>
    <p:sldId id="349" r:id="rId10"/>
    <p:sldId id="353" r:id="rId11"/>
    <p:sldId id="355" r:id="rId12"/>
    <p:sldId id="356" r:id="rId13"/>
    <p:sldId id="358" r:id="rId14"/>
    <p:sldId id="317" r:id="rId15"/>
    <p:sldId id="319" r:id="rId16"/>
    <p:sldId id="323" r:id="rId17"/>
    <p:sldId id="324" r:id="rId18"/>
    <p:sldId id="364" r:id="rId19"/>
    <p:sldId id="363" r:id="rId20"/>
    <p:sldId id="301" r:id="rId21"/>
    <p:sldId id="302" r:id="rId22"/>
    <p:sldId id="359" r:id="rId23"/>
    <p:sldId id="360" r:id="rId24"/>
    <p:sldId id="361" r:id="rId25"/>
    <p:sldId id="326" r:id="rId26"/>
    <p:sldId id="327" r:id="rId27"/>
    <p:sldId id="362" r:id="rId28"/>
    <p:sldId id="328" r:id="rId29"/>
    <p:sldId id="329" r:id="rId30"/>
    <p:sldId id="290" r:id="rId31"/>
    <p:sldId id="291" r:id="rId32"/>
    <p:sldId id="292" r:id="rId33"/>
    <p:sldId id="293" r:id="rId34"/>
    <p:sldId id="263" r:id="rId35"/>
    <p:sldId id="365" r:id="rId36"/>
    <p:sldId id="366" r:id="rId37"/>
    <p:sldId id="309" r:id="rId38"/>
    <p:sldId id="300" r:id="rId39"/>
  </p:sldIdLst>
  <p:sldSz cx="12192000" cy="6858000"/>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0" autoAdjust="0"/>
    <p:restoredTop sz="94660"/>
  </p:normalViewPr>
  <p:slideViewPr>
    <p:cSldViewPr>
      <p:cViewPr varScale="1">
        <p:scale>
          <a:sx n="63" d="100"/>
          <a:sy n="63" d="100"/>
        </p:scale>
        <p:origin x="-126" y="-342"/>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750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CF96AC-D13B-40A1-A172-8FC100BE48AF}" type="doc">
      <dgm:prSet loTypeId="urn:microsoft.com/office/officeart/2005/8/layout/hList1" loCatId="list" qsTypeId="urn:microsoft.com/office/officeart/2005/8/quickstyle/simple1#1" qsCatId="simple" csTypeId="urn:microsoft.com/office/officeart/2005/8/colors/accent1_2#1" csCatId="accent1" phldr="1"/>
      <dgm:spPr/>
      <dgm:t>
        <a:bodyPr/>
        <a:lstStyle/>
        <a:p>
          <a:endParaRPr lang="en-GB"/>
        </a:p>
      </dgm:t>
    </dgm:pt>
    <dgm:pt modelId="{0DB7A026-A148-4595-B076-94E8D7F3D97C}">
      <dgm:prSet phldrT="[Текст]"/>
      <dgm:spPr/>
      <dgm:t>
        <a:bodyPr/>
        <a:lstStyle/>
        <a:p>
          <a:r>
            <a:rPr lang="uk-UA" dirty="0"/>
            <a:t>Інноваційні технології</a:t>
          </a:r>
          <a:endParaRPr lang="en-GB" dirty="0"/>
        </a:p>
      </dgm:t>
    </dgm:pt>
    <dgm:pt modelId="{D3A3E7AC-E865-42E6-A674-80417A827526}" type="parTrans" cxnId="{EBC20DDD-B37F-400B-8E0C-ED3C59E331A8}">
      <dgm:prSet/>
      <dgm:spPr/>
      <dgm:t>
        <a:bodyPr/>
        <a:lstStyle/>
        <a:p>
          <a:endParaRPr lang="en-GB"/>
        </a:p>
      </dgm:t>
    </dgm:pt>
    <dgm:pt modelId="{5B408F55-A554-4030-8654-D9D210316FE6}" type="sibTrans" cxnId="{EBC20DDD-B37F-400B-8E0C-ED3C59E331A8}">
      <dgm:prSet/>
      <dgm:spPr/>
      <dgm:t>
        <a:bodyPr/>
        <a:lstStyle/>
        <a:p>
          <a:endParaRPr lang="en-GB"/>
        </a:p>
      </dgm:t>
    </dgm:pt>
    <dgm:pt modelId="{DB8D8D7F-F692-440C-BFA3-3C41C2155DC5}">
      <dgm:prSet phldrT="[Текст]"/>
      <dgm:spPr/>
      <dgm:t>
        <a:bodyPr/>
        <a:lstStyle/>
        <a:p>
          <a:r>
            <a:rPr lang="uk-UA" dirty="0"/>
            <a:t>Організаційна та техніко-технологічна модель </a:t>
          </a:r>
          <a:endParaRPr lang="en-GB" dirty="0"/>
        </a:p>
      </dgm:t>
    </dgm:pt>
    <dgm:pt modelId="{58E1C2E7-2F76-4E1E-97C6-E17C81C7194A}" type="parTrans" cxnId="{62518365-8A55-4564-9F0F-A29AF065767F}">
      <dgm:prSet/>
      <dgm:spPr/>
      <dgm:t>
        <a:bodyPr/>
        <a:lstStyle/>
        <a:p>
          <a:endParaRPr lang="en-GB"/>
        </a:p>
      </dgm:t>
    </dgm:pt>
    <dgm:pt modelId="{515BCBC7-167C-4B12-AE5F-781547A597FA}" type="sibTrans" cxnId="{62518365-8A55-4564-9F0F-A29AF065767F}">
      <dgm:prSet/>
      <dgm:spPr/>
      <dgm:t>
        <a:bodyPr/>
        <a:lstStyle/>
        <a:p>
          <a:endParaRPr lang="en-GB"/>
        </a:p>
      </dgm:t>
    </dgm:pt>
    <dgm:pt modelId="{248F0B2F-F525-42A7-8608-360D02EFF0BA}">
      <dgm:prSet phldrT="[Текст]"/>
      <dgm:spPr/>
      <dgm:t>
        <a:bodyPr/>
        <a:lstStyle/>
        <a:p>
          <a:r>
            <a:rPr lang="uk-UA" dirty="0"/>
            <a:t>архітектура мережі з рівнозначними вузлами</a:t>
          </a:r>
          <a:endParaRPr lang="en-GB" dirty="0"/>
        </a:p>
      </dgm:t>
    </dgm:pt>
    <dgm:pt modelId="{E7A618DE-D68F-4BA1-945A-78F771D96D84}" type="parTrans" cxnId="{487F1BBC-5E79-4BDC-ADA0-B98CD96299AB}">
      <dgm:prSet/>
      <dgm:spPr/>
      <dgm:t>
        <a:bodyPr/>
        <a:lstStyle/>
        <a:p>
          <a:endParaRPr lang="en-GB"/>
        </a:p>
      </dgm:t>
    </dgm:pt>
    <dgm:pt modelId="{047399CB-ACE4-4C8F-9B09-9A61F1F3D089}" type="sibTrans" cxnId="{487F1BBC-5E79-4BDC-ADA0-B98CD96299AB}">
      <dgm:prSet/>
      <dgm:spPr/>
      <dgm:t>
        <a:bodyPr/>
        <a:lstStyle/>
        <a:p>
          <a:endParaRPr lang="en-GB"/>
        </a:p>
      </dgm:t>
    </dgm:pt>
    <dgm:pt modelId="{327DD2B8-0B0B-43DA-8187-AFF3C0B36D39}">
      <dgm:prSet phldrT="[Текст]"/>
      <dgm:spPr/>
      <dgm:t>
        <a:bodyPr/>
        <a:lstStyle/>
        <a:p>
          <a:r>
            <a:rPr lang="uk-UA" dirty="0"/>
            <a:t>інтелектуальне управління генерацією, транспортом  та розподілом енергії</a:t>
          </a:r>
          <a:endParaRPr lang="en-GB" dirty="0"/>
        </a:p>
      </dgm:t>
    </dgm:pt>
    <dgm:pt modelId="{C8F07FCB-BD1D-4DCB-ACCA-A4797444DD68}" type="parTrans" cxnId="{DEA09D9B-5F4E-4E5D-8BFE-58153C732D8A}">
      <dgm:prSet/>
      <dgm:spPr/>
      <dgm:t>
        <a:bodyPr/>
        <a:lstStyle/>
        <a:p>
          <a:endParaRPr lang="en-GB"/>
        </a:p>
      </dgm:t>
    </dgm:pt>
    <dgm:pt modelId="{8C31D7E4-4AF0-425A-A45F-8E294CF41628}" type="sibTrans" cxnId="{DEA09D9B-5F4E-4E5D-8BFE-58153C732D8A}">
      <dgm:prSet/>
      <dgm:spPr/>
      <dgm:t>
        <a:bodyPr/>
        <a:lstStyle/>
        <a:p>
          <a:endParaRPr lang="en-GB"/>
        </a:p>
      </dgm:t>
    </dgm:pt>
    <dgm:pt modelId="{71CBFAC0-A12E-406F-957B-7CBEB8AFE930}">
      <dgm:prSet phldrT="[Текст]"/>
      <dgm:spPr/>
      <dgm:t>
        <a:bodyPr/>
        <a:lstStyle/>
        <a:p>
          <a:r>
            <a:rPr lang="uk-UA" dirty="0"/>
            <a:t>Відносини серед членів ЕТГ та ринкові механізми </a:t>
          </a:r>
          <a:endParaRPr lang="en-GB" dirty="0"/>
        </a:p>
      </dgm:t>
    </dgm:pt>
    <dgm:pt modelId="{D4E1A630-87A7-462D-8F3F-39C08AF34C93}" type="parTrans" cxnId="{05A1C4B3-A8B1-4967-BA00-CA16391EAECD}">
      <dgm:prSet/>
      <dgm:spPr/>
      <dgm:t>
        <a:bodyPr/>
        <a:lstStyle/>
        <a:p>
          <a:endParaRPr lang="en-GB"/>
        </a:p>
      </dgm:t>
    </dgm:pt>
    <dgm:pt modelId="{802A56EB-E557-4D25-9A89-B815D87C0703}" type="sibTrans" cxnId="{05A1C4B3-A8B1-4967-BA00-CA16391EAECD}">
      <dgm:prSet/>
      <dgm:spPr/>
      <dgm:t>
        <a:bodyPr/>
        <a:lstStyle/>
        <a:p>
          <a:endParaRPr lang="en-GB"/>
        </a:p>
      </dgm:t>
    </dgm:pt>
    <dgm:pt modelId="{312193A2-D08C-4A38-ADB1-10BE5823BF94}">
      <dgm:prSet phldrT="[Текст]"/>
      <dgm:spPr/>
      <dgm:t>
        <a:bodyPr/>
        <a:lstStyle/>
        <a:p>
          <a:r>
            <a:rPr lang="uk-UA" dirty="0"/>
            <a:t>система диспетчеризації технологічних процесів </a:t>
          </a:r>
          <a:endParaRPr lang="en-GB" dirty="0"/>
        </a:p>
      </dgm:t>
    </dgm:pt>
    <dgm:pt modelId="{46C7C954-8BE1-49EC-8F0F-DF463CFA308A}" type="parTrans" cxnId="{CBC961D8-1BCA-46AA-91FC-1DDB82C934C9}">
      <dgm:prSet/>
      <dgm:spPr/>
      <dgm:t>
        <a:bodyPr/>
        <a:lstStyle/>
        <a:p>
          <a:endParaRPr lang="en-GB"/>
        </a:p>
      </dgm:t>
    </dgm:pt>
    <dgm:pt modelId="{9EFF2142-70E2-4562-9A42-C27C462A7DB4}" type="sibTrans" cxnId="{CBC961D8-1BCA-46AA-91FC-1DDB82C934C9}">
      <dgm:prSet/>
      <dgm:spPr/>
      <dgm:t>
        <a:bodyPr/>
        <a:lstStyle/>
        <a:p>
          <a:endParaRPr lang="en-GB"/>
        </a:p>
      </dgm:t>
    </dgm:pt>
    <dgm:pt modelId="{A7DBFE15-E32C-432D-A773-8F9EF022E3B2}">
      <dgm:prSet phldrT="[Текст]"/>
      <dgm:spPr/>
      <dgm:t>
        <a:bodyPr/>
        <a:lstStyle/>
        <a:p>
          <a:r>
            <a:rPr lang="uk-UA" dirty="0"/>
            <a:t>партнерська кооперація  ЛЕС з зовнішніми мережами для оптимального управління енергоефективністю</a:t>
          </a:r>
          <a:endParaRPr lang="en-GB" dirty="0"/>
        </a:p>
      </dgm:t>
    </dgm:pt>
    <dgm:pt modelId="{AB4270AA-59D9-43A9-A8A3-D299F0DED30F}" type="parTrans" cxnId="{A67804FC-07C0-4AAB-95E8-480235C1B081}">
      <dgm:prSet/>
      <dgm:spPr/>
      <dgm:t>
        <a:bodyPr/>
        <a:lstStyle/>
        <a:p>
          <a:endParaRPr lang="en-GB"/>
        </a:p>
      </dgm:t>
    </dgm:pt>
    <dgm:pt modelId="{76DE2ECD-BB94-4C61-9C28-8278CA5927C3}" type="sibTrans" cxnId="{A67804FC-07C0-4AAB-95E8-480235C1B081}">
      <dgm:prSet/>
      <dgm:spPr/>
      <dgm:t>
        <a:bodyPr/>
        <a:lstStyle/>
        <a:p>
          <a:endParaRPr lang="en-GB"/>
        </a:p>
      </dgm:t>
    </dgm:pt>
    <dgm:pt modelId="{0B6DAB7C-2B7D-4328-9FF8-7F22EF0EF4F6}">
      <dgm:prSet phldrT="[Текст]"/>
      <dgm:spPr/>
      <dgm:t>
        <a:bodyPr/>
        <a:lstStyle/>
        <a:p>
          <a:endParaRPr lang="en-GB" dirty="0"/>
        </a:p>
      </dgm:t>
    </dgm:pt>
    <dgm:pt modelId="{A28B9921-E91E-4CA6-8C02-130768C04E57}" type="parTrans" cxnId="{21ADF404-A711-4482-A016-6812F830CB94}">
      <dgm:prSet/>
      <dgm:spPr/>
      <dgm:t>
        <a:bodyPr/>
        <a:lstStyle/>
        <a:p>
          <a:endParaRPr lang="en-GB"/>
        </a:p>
      </dgm:t>
    </dgm:pt>
    <dgm:pt modelId="{91E001A2-D5B6-474C-8BC8-0E2453FE4809}" type="sibTrans" cxnId="{21ADF404-A711-4482-A016-6812F830CB94}">
      <dgm:prSet/>
      <dgm:spPr/>
      <dgm:t>
        <a:bodyPr/>
        <a:lstStyle/>
        <a:p>
          <a:endParaRPr lang="en-GB"/>
        </a:p>
      </dgm:t>
    </dgm:pt>
    <dgm:pt modelId="{4D5E93C0-3BA1-41F5-BFD9-406E5E8F08C2}">
      <dgm:prSet phldrT="[Текст]"/>
      <dgm:spPr/>
      <dgm:t>
        <a:bodyPr/>
        <a:lstStyle/>
        <a:p>
          <a:endParaRPr lang="en-GB" dirty="0"/>
        </a:p>
      </dgm:t>
    </dgm:pt>
    <dgm:pt modelId="{6988EC4E-9922-46DE-94FC-27E999909649}" type="parTrans" cxnId="{BB318792-F100-40B4-AA96-1D9EEDF7C5C1}">
      <dgm:prSet/>
      <dgm:spPr/>
      <dgm:t>
        <a:bodyPr/>
        <a:lstStyle/>
        <a:p>
          <a:endParaRPr lang="en-GB"/>
        </a:p>
      </dgm:t>
    </dgm:pt>
    <dgm:pt modelId="{33DF65C6-95EF-458C-90A0-A586E5D85240}" type="sibTrans" cxnId="{BB318792-F100-40B4-AA96-1D9EEDF7C5C1}">
      <dgm:prSet/>
      <dgm:spPr/>
      <dgm:t>
        <a:bodyPr/>
        <a:lstStyle/>
        <a:p>
          <a:endParaRPr lang="en-GB"/>
        </a:p>
      </dgm:t>
    </dgm:pt>
    <dgm:pt modelId="{9652FC06-9F74-4F7D-8B48-67A836E6BA75}">
      <dgm:prSet/>
      <dgm:spPr/>
      <dgm:t>
        <a:bodyPr/>
        <a:lstStyle/>
        <a:p>
          <a:r>
            <a:rPr lang="uk-UA" dirty="0"/>
            <a:t>Управління процесами локальної системи  енергозабезпечення</a:t>
          </a:r>
          <a:endParaRPr lang="en-GB" dirty="0"/>
        </a:p>
      </dgm:t>
    </dgm:pt>
    <dgm:pt modelId="{4FEB04F6-959E-4641-A363-2D744570CBD7}" type="parTrans" cxnId="{CE58518F-98C5-483B-A824-0AFEB9562287}">
      <dgm:prSet/>
      <dgm:spPr/>
      <dgm:t>
        <a:bodyPr/>
        <a:lstStyle/>
        <a:p>
          <a:endParaRPr lang="en-GB"/>
        </a:p>
      </dgm:t>
    </dgm:pt>
    <dgm:pt modelId="{8B2BB2E6-515E-4602-B720-FEE15E667DF3}" type="sibTrans" cxnId="{CE58518F-98C5-483B-A824-0AFEB9562287}">
      <dgm:prSet/>
      <dgm:spPr/>
      <dgm:t>
        <a:bodyPr/>
        <a:lstStyle/>
        <a:p>
          <a:endParaRPr lang="en-GB"/>
        </a:p>
      </dgm:t>
    </dgm:pt>
    <dgm:pt modelId="{5BF71956-7DB9-4061-9156-EC5002547706}">
      <dgm:prSet phldrT="[Текст]"/>
      <dgm:spPr/>
      <dgm:t>
        <a:bodyPr/>
        <a:lstStyle/>
        <a:p>
          <a:endParaRPr lang="en-GB" dirty="0"/>
        </a:p>
      </dgm:t>
    </dgm:pt>
    <dgm:pt modelId="{B9AC1063-6B35-4E94-B379-C703A604A4D7}" type="parTrans" cxnId="{2C5E5C9B-52CC-47F3-A194-E04D4BF7B393}">
      <dgm:prSet/>
      <dgm:spPr/>
      <dgm:t>
        <a:bodyPr/>
        <a:lstStyle/>
        <a:p>
          <a:endParaRPr lang="en-GB"/>
        </a:p>
      </dgm:t>
    </dgm:pt>
    <dgm:pt modelId="{EE12EA87-45A6-49DF-B375-4BBB8E3EBE74}" type="sibTrans" cxnId="{2C5E5C9B-52CC-47F3-A194-E04D4BF7B393}">
      <dgm:prSet/>
      <dgm:spPr/>
      <dgm:t>
        <a:bodyPr/>
        <a:lstStyle/>
        <a:p>
          <a:endParaRPr lang="en-GB"/>
        </a:p>
      </dgm:t>
    </dgm:pt>
    <dgm:pt modelId="{BA7446CC-2D82-4F5F-9D3B-D80BD34C7119}">
      <dgm:prSet phldrT="[Текст]"/>
      <dgm:spPr/>
      <dgm:t>
        <a:bodyPr/>
        <a:lstStyle/>
        <a:p>
          <a:r>
            <a:rPr lang="uk-UA" dirty="0"/>
            <a:t>енергія як послуга в реальному часі</a:t>
          </a:r>
          <a:endParaRPr lang="en-GB" dirty="0"/>
        </a:p>
      </dgm:t>
    </dgm:pt>
    <dgm:pt modelId="{2EE0277A-448D-4E69-BC27-BA2C602D357F}" type="parTrans" cxnId="{4DE7FA08-1211-4EB9-8980-8A0B7AEF2CCA}">
      <dgm:prSet/>
      <dgm:spPr/>
      <dgm:t>
        <a:bodyPr/>
        <a:lstStyle/>
        <a:p>
          <a:endParaRPr lang="en-GB"/>
        </a:p>
      </dgm:t>
    </dgm:pt>
    <dgm:pt modelId="{F969402B-F0E0-4358-B188-FEEE690FD453}" type="sibTrans" cxnId="{4DE7FA08-1211-4EB9-8980-8A0B7AEF2CCA}">
      <dgm:prSet/>
      <dgm:spPr/>
      <dgm:t>
        <a:bodyPr/>
        <a:lstStyle/>
        <a:p>
          <a:endParaRPr lang="en-GB"/>
        </a:p>
      </dgm:t>
    </dgm:pt>
    <dgm:pt modelId="{351AE339-EE21-4AEC-908E-C7767CBDFEEC}">
      <dgm:prSet phldrT="[Текст]"/>
      <dgm:spPr/>
      <dgm:t>
        <a:bodyPr/>
        <a:lstStyle/>
        <a:p>
          <a:r>
            <a:rPr lang="uk-UA" dirty="0"/>
            <a:t>модель співвласників інфраструктури</a:t>
          </a:r>
          <a:endParaRPr lang="en-GB" dirty="0"/>
        </a:p>
      </dgm:t>
    </dgm:pt>
    <dgm:pt modelId="{7B9DCD3B-AD6E-4398-BD9B-0590532A1B8D}" type="parTrans" cxnId="{CA2D7708-CF60-49B6-8494-A69B0ECD7E5E}">
      <dgm:prSet/>
      <dgm:spPr/>
      <dgm:t>
        <a:bodyPr/>
        <a:lstStyle/>
        <a:p>
          <a:endParaRPr lang="en-GB"/>
        </a:p>
      </dgm:t>
    </dgm:pt>
    <dgm:pt modelId="{E0DB7026-8BC1-4D6A-8BD1-F3335F1F7358}" type="sibTrans" cxnId="{CA2D7708-CF60-49B6-8494-A69B0ECD7E5E}">
      <dgm:prSet/>
      <dgm:spPr/>
      <dgm:t>
        <a:bodyPr/>
        <a:lstStyle/>
        <a:p>
          <a:endParaRPr lang="en-GB"/>
        </a:p>
      </dgm:t>
    </dgm:pt>
    <dgm:pt modelId="{25EF1566-8893-4479-81D3-B6CD3812F45F}">
      <dgm:prSet phldrT="[Текст]"/>
      <dgm:spPr/>
      <dgm:t>
        <a:bodyPr/>
        <a:lstStyle/>
        <a:p>
          <a:r>
            <a:rPr lang="uk-UA" dirty="0"/>
            <a:t>тарифікація та розрахунки в реальному часі</a:t>
          </a:r>
          <a:endParaRPr lang="en-GB" dirty="0"/>
        </a:p>
      </dgm:t>
    </dgm:pt>
    <dgm:pt modelId="{8FE007B2-8138-4E76-8A3E-5C9C7BAEF9F6}" type="parTrans" cxnId="{46FE7470-7B58-4C8E-B8F0-BDA98018BCB5}">
      <dgm:prSet/>
      <dgm:spPr/>
      <dgm:t>
        <a:bodyPr/>
        <a:lstStyle/>
        <a:p>
          <a:endParaRPr lang="en-GB"/>
        </a:p>
      </dgm:t>
    </dgm:pt>
    <dgm:pt modelId="{D8412995-07FB-4305-A690-BB1337A22725}" type="sibTrans" cxnId="{46FE7470-7B58-4C8E-B8F0-BDA98018BCB5}">
      <dgm:prSet/>
      <dgm:spPr/>
      <dgm:t>
        <a:bodyPr/>
        <a:lstStyle/>
        <a:p>
          <a:endParaRPr lang="en-GB"/>
        </a:p>
      </dgm:t>
    </dgm:pt>
    <dgm:pt modelId="{E531C7DB-8D4F-4039-8B84-6509F577D794}">
      <dgm:prSet/>
      <dgm:spPr/>
      <dgm:t>
        <a:bodyPr/>
        <a:lstStyle/>
        <a:p>
          <a:r>
            <a:rPr lang="uk-UA" dirty="0"/>
            <a:t>оптимальна кількість кластерів виробництва первинних палив</a:t>
          </a:r>
          <a:endParaRPr lang="en-GB" dirty="0"/>
        </a:p>
      </dgm:t>
    </dgm:pt>
    <dgm:pt modelId="{FF24FA30-7F8D-4D7F-9C52-7BD13A769C7A}" type="parTrans" cxnId="{550C2950-F1F0-42BF-A104-E3EDD2FD8CFE}">
      <dgm:prSet/>
      <dgm:spPr/>
      <dgm:t>
        <a:bodyPr/>
        <a:lstStyle/>
        <a:p>
          <a:endParaRPr lang="en-GB"/>
        </a:p>
      </dgm:t>
    </dgm:pt>
    <dgm:pt modelId="{E63410D3-3125-4222-8C28-0D077AB16837}" type="sibTrans" cxnId="{550C2950-F1F0-42BF-A104-E3EDD2FD8CFE}">
      <dgm:prSet/>
      <dgm:spPr/>
      <dgm:t>
        <a:bodyPr/>
        <a:lstStyle/>
        <a:p>
          <a:endParaRPr lang="en-GB"/>
        </a:p>
      </dgm:t>
    </dgm:pt>
    <dgm:pt modelId="{49F82BAE-6BBF-4016-A89D-590749781AA0}">
      <dgm:prSet phldrT="[Текст]"/>
      <dgm:spPr/>
      <dgm:t>
        <a:bodyPr/>
        <a:lstStyle/>
        <a:p>
          <a:r>
            <a:rPr lang="uk-UA" dirty="0"/>
            <a:t>режими функціонування мікрогрід з реверсивними </a:t>
          </a:r>
          <a:r>
            <a:rPr lang="uk-UA" dirty="0" err="1"/>
            <a:t>перетоками</a:t>
          </a:r>
          <a:r>
            <a:rPr lang="uk-UA" dirty="0"/>
            <a:t> енергії</a:t>
          </a:r>
          <a:endParaRPr lang="en-GB" dirty="0"/>
        </a:p>
      </dgm:t>
    </dgm:pt>
    <dgm:pt modelId="{B4FEE647-7015-46C8-8149-769EFEB89311}" type="parTrans" cxnId="{D2AA30E2-8C95-48CC-A0FF-E9E4B16D660C}">
      <dgm:prSet/>
      <dgm:spPr/>
      <dgm:t>
        <a:bodyPr/>
        <a:lstStyle/>
        <a:p>
          <a:endParaRPr lang="en-GB"/>
        </a:p>
      </dgm:t>
    </dgm:pt>
    <dgm:pt modelId="{80146098-0A6A-41FD-8F99-A1C37BA5FCEE}" type="sibTrans" cxnId="{D2AA30E2-8C95-48CC-A0FF-E9E4B16D660C}">
      <dgm:prSet/>
      <dgm:spPr/>
      <dgm:t>
        <a:bodyPr/>
        <a:lstStyle/>
        <a:p>
          <a:endParaRPr lang="en-GB"/>
        </a:p>
      </dgm:t>
    </dgm:pt>
    <dgm:pt modelId="{A39B5C2A-460D-494F-9A3F-148899902AF2}">
      <dgm:prSet phldrT="[Текст]"/>
      <dgm:spPr/>
      <dgm:t>
        <a:bodyPr/>
        <a:lstStyle/>
        <a:p>
          <a:endParaRPr lang="en-GB" dirty="0"/>
        </a:p>
      </dgm:t>
    </dgm:pt>
    <dgm:pt modelId="{0214410C-AAB1-4960-9781-C8DF48EC5B6F}" type="parTrans" cxnId="{8D34830B-8DCD-4BAD-A2D3-AD8F0B6A0F6E}">
      <dgm:prSet/>
      <dgm:spPr/>
      <dgm:t>
        <a:bodyPr/>
        <a:lstStyle/>
        <a:p>
          <a:endParaRPr lang="en-GB"/>
        </a:p>
      </dgm:t>
    </dgm:pt>
    <dgm:pt modelId="{1D7FDB91-F4DA-4D43-A49B-1EEF5EB4ACC7}" type="sibTrans" cxnId="{8D34830B-8DCD-4BAD-A2D3-AD8F0B6A0F6E}">
      <dgm:prSet/>
      <dgm:spPr/>
      <dgm:t>
        <a:bodyPr/>
        <a:lstStyle/>
        <a:p>
          <a:endParaRPr lang="en-GB"/>
        </a:p>
      </dgm:t>
    </dgm:pt>
    <dgm:pt modelId="{D427E55A-2B14-40B6-8D34-E7AE98D07F60}">
      <dgm:prSet phldrT="[Текст]"/>
      <dgm:spPr/>
      <dgm:t>
        <a:bodyPr/>
        <a:lstStyle/>
        <a:p>
          <a:endParaRPr lang="en-GB" dirty="0"/>
        </a:p>
      </dgm:t>
    </dgm:pt>
    <dgm:pt modelId="{EB64310F-DDAB-45A3-9BE6-49ECE6BC0EE7}" type="parTrans" cxnId="{E79C7C2C-9945-4E5C-8958-5E06E07E18D5}">
      <dgm:prSet/>
      <dgm:spPr/>
      <dgm:t>
        <a:bodyPr/>
        <a:lstStyle/>
        <a:p>
          <a:endParaRPr lang="en-GB"/>
        </a:p>
      </dgm:t>
    </dgm:pt>
    <dgm:pt modelId="{D8EF28B1-D29B-45AD-BC96-D9BDA09FD559}" type="sibTrans" cxnId="{E79C7C2C-9945-4E5C-8958-5E06E07E18D5}">
      <dgm:prSet/>
      <dgm:spPr/>
      <dgm:t>
        <a:bodyPr/>
        <a:lstStyle/>
        <a:p>
          <a:endParaRPr lang="en-GB"/>
        </a:p>
      </dgm:t>
    </dgm:pt>
    <dgm:pt modelId="{E1FECA79-41B7-42F9-A0E6-2F4DD7A23D0A}">
      <dgm:prSet/>
      <dgm:spPr/>
      <dgm:t>
        <a:bodyPr/>
        <a:lstStyle/>
        <a:p>
          <a:endParaRPr lang="en-GB"/>
        </a:p>
      </dgm:t>
    </dgm:pt>
    <dgm:pt modelId="{27A7E73C-55A9-4670-A910-3FA37CB42512}" type="parTrans" cxnId="{B55D4917-B626-406B-B832-F3364F5B096C}">
      <dgm:prSet/>
      <dgm:spPr/>
      <dgm:t>
        <a:bodyPr/>
        <a:lstStyle/>
        <a:p>
          <a:endParaRPr lang="en-GB"/>
        </a:p>
      </dgm:t>
    </dgm:pt>
    <dgm:pt modelId="{36561CB7-4A7F-4CBD-842C-849410FBEE88}" type="sibTrans" cxnId="{B55D4917-B626-406B-B832-F3364F5B096C}">
      <dgm:prSet/>
      <dgm:spPr/>
      <dgm:t>
        <a:bodyPr/>
        <a:lstStyle/>
        <a:p>
          <a:endParaRPr lang="en-GB"/>
        </a:p>
      </dgm:t>
    </dgm:pt>
    <dgm:pt modelId="{7FF5222B-9CDD-4093-AAC1-87ABDEFD24F3}">
      <dgm:prSet/>
      <dgm:spPr/>
      <dgm:t>
        <a:bodyPr/>
        <a:lstStyle/>
        <a:p>
          <a:r>
            <a:rPr lang="uk-UA" dirty="0"/>
            <a:t>оптимальна кількість кластерів виробництва електричної та теплової енергії</a:t>
          </a:r>
          <a:endParaRPr lang="en-GB" dirty="0"/>
        </a:p>
      </dgm:t>
    </dgm:pt>
    <dgm:pt modelId="{5864B6AF-0CC2-4996-8148-207FCDE0AF3E}" type="parTrans" cxnId="{58E3378F-A41F-47B6-8D21-9F64DA86E357}">
      <dgm:prSet/>
      <dgm:spPr/>
      <dgm:t>
        <a:bodyPr/>
        <a:lstStyle/>
        <a:p>
          <a:endParaRPr lang="en-GB"/>
        </a:p>
      </dgm:t>
    </dgm:pt>
    <dgm:pt modelId="{7D3E54D3-D2C0-42E9-91EF-D91B80F9EB63}" type="sibTrans" cxnId="{58E3378F-A41F-47B6-8D21-9F64DA86E357}">
      <dgm:prSet/>
      <dgm:spPr/>
      <dgm:t>
        <a:bodyPr/>
        <a:lstStyle/>
        <a:p>
          <a:endParaRPr lang="en-GB"/>
        </a:p>
      </dgm:t>
    </dgm:pt>
    <dgm:pt modelId="{F586FD5D-41BE-427C-9554-FAB33E778A6D}">
      <dgm:prSet phldrT="[Текст]"/>
      <dgm:spPr/>
      <dgm:t>
        <a:bodyPr/>
        <a:lstStyle/>
        <a:p>
          <a:r>
            <a:rPr lang="uk-UA" dirty="0"/>
            <a:t>інтелектуальні системи обліку та гарантованого збору платежів   </a:t>
          </a:r>
          <a:endParaRPr lang="en-GB" dirty="0"/>
        </a:p>
      </dgm:t>
    </dgm:pt>
    <dgm:pt modelId="{5A65D9E1-5D02-487D-A75B-56363E688676}" type="parTrans" cxnId="{5EA3AAEF-8146-4E45-A419-A767A67D5182}">
      <dgm:prSet/>
      <dgm:spPr/>
      <dgm:t>
        <a:bodyPr/>
        <a:lstStyle/>
        <a:p>
          <a:endParaRPr lang="en-GB"/>
        </a:p>
      </dgm:t>
    </dgm:pt>
    <dgm:pt modelId="{05C8C9EC-7741-4870-9C49-77EFF9B61717}" type="sibTrans" cxnId="{5EA3AAEF-8146-4E45-A419-A767A67D5182}">
      <dgm:prSet/>
      <dgm:spPr/>
      <dgm:t>
        <a:bodyPr/>
        <a:lstStyle/>
        <a:p>
          <a:endParaRPr lang="en-GB"/>
        </a:p>
      </dgm:t>
    </dgm:pt>
    <dgm:pt modelId="{3C8D3003-A16A-4F00-8815-DB3BED2DB8D7}">
      <dgm:prSet phldrT="[Текст]"/>
      <dgm:spPr/>
      <dgm:t>
        <a:bodyPr/>
        <a:lstStyle/>
        <a:p>
          <a:r>
            <a:rPr lang="uk-UA" dirty="0"/>
            <a:t>пріоритетне використання ВДЕ</a:t>
          </a:r>
          <a:endParaRPr lang="en-GB" dirty="0"/>
        </a:p>
      </dgm:t>
    </dgm:pt>
    <dgm:pt modelId="{7D2FBE8F-E363-4D79-BE8D-E01793B50B67}" type="parTrans" cxnId="{1D23C4DA-1B59-46A7-A176-D6DA3E22CF11}">
      <dgm:prSet/>
      <dgm:spPr/>
      <dgm:t>
        <a:bodyPr/>
        <a:lstStyle/>
        <a:p>
          <a:endParaRPr lang="en-GB"/>
        </a:p>
      </dgm:t>
    </dgm:pt>
    <dgm:pt modelId="{F97E9800-942C-48A6-806B-4D38DB0F742D}" type="sibTrans" cxnId="{1D23C4DA-1B59-46A7-A176-D6DA3E22CF11}">
      <dgm:prSet/>
      <dgm:spPr/>
      <dgm:t>
        <a:bodyPr/>
        <a:lstStyle/>
        <a:p>
          <a:endParaRPr lang="en-GB"/>
        </a:p>
      </dgm:t>
    </dgm:pt>
    <dgm:pt modelId="{D773BC9C-DD61-4E80-A41D-59AEF56C48F2}">
      <dgm:prSet phldrT="[Текст]"/>
      <dgm:spPr/>
      <dgm:t>
        <a:bodyPr/>
        <a:lstStyle/>
        <a:p>
          <a:r>
            <a:rPr lang="uk-UA" dirty="0"/>
            <a:t> інтелектуальне прогнозування генерації ВДЕ</a:t>
          </a:r>
          <a:endParaRPr lang="en-GB" dirty="0"/>
        </a:p>
      </dgm:t>
    </dgm:pt>
    <dgm:pt modelId="{0BB26056-3A55-4187-8916-45DB0AA8515E}" type="parTrans" cxnId="{870688EC-AA97-45DF-A94B-B47403EC4EF8}">
      <dgm:prSet/>
      <dgm:spPr/>
      <dgm:t>
        <a:bodyPr/>
        <a:lstStyle/>
        <a:p>
          <a:endParaRPr lang="en-GB"/>
        </a:p>
      </dgm:t>
    </dgm:pt>
    <dgm:pt modelId="{15A7F1D1-F4FA-4461-BAB5-EBE6C3CF5C16}" type="sibTrans" cxnId="{870688EC-AA97-45DF-A94B-B47403EC4EF8}">
      <dgm:prSet/>
      <dgm:spPr/>
      <dgm:t>
        <a:bodyPr/>
        <a:lstStyle/>
        <a:p>
          <a:endParaRPr lang="en-GB"/>
        </a:p>
      </dgm:t>
    </dgm:pt>
    <dgm:pt modelId="{F14F7B03-2384-4133-994C-6FEF6C4E8845}">
      <dgm:prSet phldrT="[Текст]"/>
      <dgm:spPr/>
      <dgm:t>
        <a:bodyPr/>
        <a:lstStyle/>
        <a:p>
          <a:r>
            <a:rPr lang="uk-UA" dirty="0"/>
            <a:t>балансування мікрогрід з використанням водневих технологій</a:t>
          </a:r>
          <a:endParaRPr lang="en-GB" dirty="0"/>
        </a:p>
      </dgm:t>
    </dgm:pt>
    <dgm:pt modelId="{1C6B9D6B-9EC2-4556-9003-F1153EA02FF1}" type="parTrans" cxnId="{DBB570DA-E713-42CB-99CF-54E162D01D04}">
      <dgm:prSet/>
      <dgm:spPr/>
      <dgm:t>
        <a:bodyPr/>
        <a:lstStyle/>
        <a:p>
          <a:endParaRPr lang="en-GB"/>
        </a:p>
      </dgm:t>
    </dgm:pt>
    <dgm:pt modelId="{36D7AC11-FFDE-4661-BAE2-7D97A904996A}" type="sibTrans" cxnId="{DBB570DA-E713-42CB-99CF-54E162D01D04}">
      <dgm:prSet/>
      <dgm:spPr/>
      <dgm:t>
        <a:bodyPr/>
        <a:lstStyle/>
        <a:p>
          <a:endParaRPr lang="en-GB"/>
        </a:p>
      </dgm:t>
    </dgm:pt>
    <dgm:pt modelId="{09901329-1C54-421D-AAEC-5F96BFE9FCF5}">
      <dgm:prSet phldrT="[Текст]"/>
      <dgm:spPr/>
      <dgm:t>
        <a:bodyPr/>
        <a:lstStyle/>
        <a:p>
          <a:r>
            <a:rPr lang="uk-UA" dirty="0"/>
            <a:t>динамічний енергоменеджмент </a:t>
          </a:r>
          <a:endParaRPr lang="en-GB" dirty="0"/>
        </a:p>
      </dgm:t>
    </dgm:pt>
    <dgm:pt modelId="{336AF1CE-4FC4-4716-80E9-C1ED4C8C050B}" type="parTrans" cxnId="{295F57CC-A7AC-43B1-B39C-8820426E817D}">
      <dgm:prSet/>
      <dgm:spPr/>
      <dgm:t>
        <a:bodyPr/>
        <a:lstStyle/>
        <a:p>
          <a:endParaRPr lang="en-GB"/>
        </a:p>
      </dgm:t>
    </dgm:pt>
    <dgm:pt modelId="{EC012165-AEE3-4B43-AE8C-588C1BE4A37B}" type="sibTrans" cxnId="{295F57CC-A7AC-43B1-B39C-8820426E817D}">
      <dgm:prSet/>
      <dgm:spPr/>
      <dgm:t>
        <a:bodyPr/>
        <a:lstStyle/>
        <a:p>
          <a:endParaRPr lang="en-GB"/>
        </a:p>
      </dgm:t>
    </dgm:pt>
    <dgm:pt modelId="{3E5542F2-B249-4B73-9F94-7F5B4D5631C7}">
      <dgm:prSet phldrT="[Текст]"/>
      <dgm:spPr/>
      <dgm:t>
        <a:bodyPr/>
        <a:lstStyle/>
        <a:p>
          <a:endParaRPr lang="en-GB" dirty="0"/>
        </a:p>
      </dgm:t>
    </dgm:pt>
    <dgm:pt modelId="{428D7D1A-FBCF-43E4-8E2B-AE0BE1610D5E}" type="sibTrans" cxnId="{7D68BBCF-E41F-46D6-836D-9E2DEA69FF39}">
      <dgm:prSet/>
      <dgm:spPr/>
      <dgm:t>
        <a:bodyPr/>
        <a:lstStyle/>
        <a:p>
          <a:endParaRPr lang="en-GB"/>
        </a:p>
      </dgm:t>
    </dgm:pt>
    <dgm:pt modelId="{47D1DF27-2B8A-42F2-BAF2-95C1A3A4786D}" type="parTrans" cxnId="{7D68BBCF-E41F-46D6-836D-9E2DEA69FF39}">
      <dgm:prSet/>
      <dgm:spPr/>
      <dgm:t>
        <a:bodyPr/>
        <a:lstStyle/>
        <a:p>
          <a:endParaRPr lang="en-GB"/>
        </a:p>
      </dgm:t>
    </dgm:pt>
    <dgm:pt modelId="{20313301-7861-4E14-988C-965F0B72E563}">
      <dgm:prSet phldrT="[Текст]"/>
      <dgm:spPr/>
      <dgm:t>
        <a:bodyPr/>
        <a:lstStyle/>
        <a:p>
          <a:r>
            <a:rPr lang="uk-UA" dirty="0"/>
            <a:t>Інтернет речей</a:t>
          </a:r>
          <a:endParaRPr lang="en-GB" dirty="0"/>
        </a:p>
      </dgm:t>
    </dgm:pt>
    <dgm:pt modelId="{5737C7B1-D8EA-4DB2-8D57-7D3134AC62C3}" type="sibTrans" cxnId="{33367CD8-860B-4957-AB5E-610905A8015C}">
      <dgm:prSet/>
      <dgm:spPr/>
      <dgm:t>
        <a:bodyPr/>
        <a:lstStyle/>
        <a:p>
          <a:endParaRPr lang="en-GB"/>
        </a:p>
      </dgm:t>
    </dgm:pt>
    <dgm:pt modelId="{6BB82DB5-F1F9-49A1-8DBC-C3C33CD07CF3}" type="parTrans" cxnId="{33367CD8-860B-4957-AB5E-610905A8015C}">
      <dgm:prSet/>
      <dgm:spPr/>
      <dgm:t>
        <a:bodyPr/>
        <a:lstStyle/>
        <a:p>
          <a:endParaRPr lang="en-GB"/>
        </a:p>
      </dgm:t>
    </dgm:pt>
    <dgm:pt modelId="{21AD24C8-568F-4E01-A0F7-53EC4F1A7D51}">
      <dgm:prSet phldrT="[Текст]"/>
      <dgm:spPr/>
      <dgm:t>
        <a:bodyPr/>
        <a:lstStyle/>
        <a:p>
          <a:r>
            <a:rPr lang="uk-UA" dirty="0"/>
            <a:t>інтелектуальне формування енергобалансів </a:t>
          </a:r>
          <a:endParaRPr lang="en-GB" dirty="0"/>
        </a:p>
      </dgm:t>
    </dgm:pt>
    <dgm:pt modelId="{0EA7419D-4D39-4CCF-93BE-C2E10D127EB5}" type="sibTrans" cxnId="{9473F726-40CC-4693-9EBB-CD95C0AD9CC5}">
      <dgm:prSet/>
      <dgm:spPr/>
      <dgm:t>
        <a:bodyPr/>
        <a:lstStyle/>
        <a:p>
          <a:endParaRPr lang="en-GB"/>
        </a:p>
      </dgm:t>
    </dgm:pt>
    <dgm:pt modelId="{85E27B94-1E69-4587-BF37-A3304AE3DDD1}" type="parTrans" cxnId="{9473F726-40CC-4693-9EBB-CD95C0AD9CC5}">
      <dgm:prSet/>
      <dgm:spPr/>
      <dgm:t>
        <a:bodyPr/>
        <a:lstStyle/>
        <a:p>
          <a:endParaRPr lang="en-GB"/>
        </a:p>
      </dgm:t>
    </dgm:pt>
    <dgm:pt modelId="{40B87FE3-8239-441E-9244-F2DD85BA231C}">
      <dgm:prSet phldrT="[Текст]"/>
      <dgm:spPr/>
      <dgm:t>
        <a:bodyPr/>
        <a:lstStyle/>
        <a:p>
          <a:r>
            <a:rPr lang="uk-UA" dirty="0"/>
            <a:t>мікрогрід </a:t>
          </a:r>
          <a:endParaRPr lang="en-GB" dirty="0"/>
        </a:p>
      </dgm:t>
    </dgm:pt>
    <dgm:pt modelId="{2F806932-38CE-4559-88A6-49DEBFE28B3A}" type="sibTrans" cxnId="{6AE55D42-A1BC-446E-AC60-2BFD4A0350F4}">
      <dgm:prSet/>
      <dgm:spPr/>
      <dgm:t>
        <a:bodyPr/>
        <a:lstStyle/>
        <a:p>
          <a:endParaRPr lang="en-GB"/>
        </a:p>
      </dgm:t>
    </dgm:pt>
    <dgm:pt modelId="{7C6B9B1F-0665-41E2-BBBC-7DDE212C07E6}" type="parTrans" cxnId="{6AE55D42-A1BC-446E-AC60-2BFD4A0350F4}">
      <dgm:prSet/>
      <dgm:spPr/>
      <dgm:t>
        <a:bodyPr/>
        <a:lstStyle/>
        <a:p>
          <a:endParaRPr lang="en-GB"/>
        </a:p>
      </dgm:t>
    </dgm:pt>
    <dgm:pt modelId="{4E3D8623-3F09-44CA-BECE-E59EF56ADF91}">
      <dgm:prSet phldrT="[Текст]"/>
      <dgm:spPr/>
      <dgm:t>
        <a:bodyPr/>
        <a:lstStyle/>
        <a:p>
          <a:r>
            <a:rPr lang="uk-UA" noProof="0" dirty="0"/>
            <a:t>штучний інтелект,  бази даних, </a:t>
          </a:r>
          <a:r>
            <a:rPr lang="uk-UA" noProof="0" dirty="0" err="1"/>
            <a:t>блокчейн</a:t>
          </a:r>
          <a:endParaRPr lang="uk-UA" noProof="0" dirty="0"/>
        </a:p>
      </dgm:t>
    </dgm:pt>
    <dgm:pt modelId="{AC849399-BCBA-4DF6-B5B9-74146F28BF70}" type="sibTrans" cxnId="{FC97ED08-038A-4E96-A018-4E866F21DF5C}">
      <dgm:prSet/>
      <dgm:spPr/>
      <dgm:t>
        <a:bodyPr/>
        <a:lstStyle/>
        <a:p>
          <a:endParaRPr lang="en-GB"/>
        </a:p>
      </dgm:t>
    </dgm:pt>
    <dgm:pt modelId="{283CC9C4-4502-47BF-A89A-3A343E854CB7}" type="parTrans" cxnId="{FC97ED08-038A-4E96-A018-4E866F21DF5C}">
      <dgm:prSet/>
      <dgm:spPr/>
      <dgm:t>
        <a:bodyPr/>
        <a:lstStyle/>
        <a:p>
          <a:endParaRPr lang="en-GB"/>
        </a:p>
      </dgm:t>
    </dgm:pt>
    <dgm:pt modelId="{66458E78-4E4C-410A-A984-568ECE15640D}">
      <dgm:prSet phldrT="[Текст]"/>
      <dgm:spPr/>
      <dgm:t>
        <a:bodyPr/>
        <a:lstStyle/>
        <a:p>
          <a:r>
            <a:rPr lang="uk-UA" noProof="0" dirty="0"/>
            <a:t>акумулювання енергії</a:t>
          </a:r>
        </a:p>
      </dgm:t>
    </dgm:pt>
    <dgm:pt modelId="{DA9213C1-C5A0-419F-86DF-CC2CA8F62D90}" type="sibTrans" cxnId="{7A963817-7A38-4A50-BFCD-E363DD17BD03}">
      <dgm:prSet/>
      <dgm:spPr/>
      <dgm:t>
        <a:bodyPr/>
        <a:lstStyle/>
        <a:p>
          <a:endParaRPr lang="en-GB"/>
        </a:p>
      </dgm:t>
    </dgm:pt>
    <dgm:pt modelId="{663DB5BF-7D1D-4613-8DE8-5E4D26DA26FE}" type="parTrans" cxnId="{7A963817-7A38-4A50-BFCD-E363DD17BD03}">
      <dgm:prSet/>
      <dgm:spPr/>
      <dgm:t>
        <a:bodyPr/>
        <a:lstStyle/>
        <a:p>
          <a:endParaRPr lang="en-GB"/>
        </a:p>
      </dgm:t>
    </dgm:pt>
    <dgm:pt modelId="{0E3611C2-3DEB-4BFA-8FFF-942FCF0C68DA}">
      <dgm:prSet phldrT="[Текст]"/>
      <dgm:spPr/>
      <dgm:t>
        <a:bodyPr/>
        <a:lstStyle/>
        <a:p>
          <a:r>
            <a:rPr lang="uk-UA" noProof="0" dirty="0"/>
            <a:t>генерація теплової енергії</a:t>
          </a:r>
        </a:p>
      </dgm:t>
    </dgm:pt>
    <dgm:pt modelId="{F3A121C8-489B-47A8-8560-D94907260CBE}" type="sibTrans" cxnId="{68B68E02-7456-4173-A4A0-B079D246FF2A}">
      <dgm:prSet/>
      <dgm:spPr/>
      <dgm:t>
        <a:bodyPr/>
        <a:lstStyle/>
        <a:p>
          <a:endParaRPr lang="en-GB"/>
        </a:p>
      </dgm:t>
    </dgm:pt>
    <dgm:pt modelId="{A8582F4F-EA5A-42E7-AE8A-933E8A2F9BCF}" type="parTrans" cxnId="{68B68E02-7456-4173-A4A0-B079D246FF2A}">
      <dgm:prSet/>
      <dgm:spPr/>
      <dgm:t>
        <a:bodyPr/>
        <a:lstStyle/>
        <a:p>
          <a:endParaRPr lang="en-GB"/>
        </a:p>
      </dgm:t>
    </dgm:pt>
    <dgm:pt modelId="{FC5971E8-BFE2-4690-BF15-79EB7C2B8A48}">
      <dgm:prSet phldrT="[Текст]"/>
      <dgm:spPr/>
      <dgm:t>
        <a:bodyPr/>
        <a:lstStyle/>
        <a:p>
          <a:r>
            <a:rPr lang="uk-UA" noProof="0" dirty="0"/>
            <a:t>генерація електроенергії ВДЕ</a:t>
          </a:r>
        </a:p>
      </dgm:t>
    </dgm:pt>
    <dgm:pt modelId="{F5F7592C-B066-4EFE-A90C-5C0DEC50E403}" type="sibTrans" cxnId="{B8975980-14AB-43E8-BF87-72A9FC32F329}">
      <dgm:prSet/>
      <dgm:spPr/>
      <dgm:t>
        <a:bodyPr/>
        <a:lstStyle/>
        <a:p>
          <a:endParaRPr lang="en-GB"/>
        </a:p>
      </dgm:t>
    </dgm:pt>
    <dgm:pt modelId="{D9287D1E-65BB-457B-A64A-0BE35CA6CC91}" type="parTrans" cxnId="{B8975980-14AB-43E8-BF87-72A9FC32F329}">
      <dgm:prSet/>
      <dgm:spPr/>
      <dgm:t>
        <a:bodyPr/>
        <a:lstStyle/>
        <a:p>
          <a:endParaRPr lang="en-GB"/>
        </a:p>
      </dgm:t>
    </dgm:pt>
    <dgm:pt modelId="{6AC66C26-A807-4958-97CF-FE12D6881A7B}">
      <dgm:prSet phldrT="[Текст]"/>
      <dgm:spPr/>
      <dgm:t>
        <a:bodyPr/>
        <a:lstStyle/>
        <a:p>
          <a:r>
            <a:rPr lang="uk-UA" noProof="0" dirty="0" err="1"/>
            <a:t>агротехнології</a:t>
          </a:r>
          <a:r>
            <a:rPr lang="uk-UA" noProof="0" dirty="0"/>
            <a:t> виробництва біопалива</a:t>
          </a:r>
        </a:p>
      </dgm:t>
    </dgm:pt>
    <dgm:pt modelId="{FF3763E3-9B3D-41B8-B6E2-6131F7C68CA7}" type="sibTrans" cxnId="{80C30A1D-0909-4064-B11E-E813FE6D91B0}">
      <dgm:prSet/>
      <dgm:spPr/>
      <dgm:t>
        <a:bodyPr/>
        <a:lstStyle/>
        <a:p>
          <a:endParaRPr lang="en-GB"/>
        </a:p>
      </dgm:t>
    </dgm:pt>
    <dgm:pt modelId="{0CAED2C5-5C76-45D3-BFB3-4A89F2B25711}" type="parTrans" cxnId="{80C30A1D-0909-4064-B11E-E813FE6D91B0}">
      <dgm:prSet/>
      <dgm:spPr/>
      <dgm:t>
        <a:bodyPr/>
        <a:lstStyle/>
        <a:p>
          <a:endParaRPr lang="en-GB"/>
        </a:p>
      </dgm:t>
    </dgm:pt>
    <dgm:pt modelId="{CD20DD6B-4BEF-47D3-B290-B2F0F8ED2621}" type="pres">
      <dgm:prSet presAssocID="{33CF96AC-D13B-40A1-A172-8FC100BE48AF}" presName="Name0" presStyleCnt="0">
        <dgm:presLayoutVars>
          <dgm:dir/>
          <dgm:animLvl val="lvl"/>
          <dgm:resizeHandles val="exact"/>
        </dgm:presLayoutVars>
      </dgm:prSet>
      <dgm:spPr/>
      <dgm:t>
        <a:bodyPr/>
        <a:lstStyle/>
        <a:p>
          <a:endParaRPr lang="uk-UA"/>
        </a:p>
      </dgm:t>
    </dgm:pt>
    <dgm:pt modelId="{D2BE649F-3CA2-48E7-9540-C65C4D39695A}" type="pres">
      <dgm:prSet presAssocID="{0DB7A026-A148-4595-B076-94E8D7F3D97C}" presName="composite" presStyleCnt="0"/>
      <dgm:spPr/>
    </dgm:pt>
    <dgm:pt modelId="{EC4577D5-1A7D-4007-8CEA-44C04C621061}" type="pres">
      <dgm:prSet presAssocID="{0DB7A026-A148-4595-B076-94E8D7F3D97C}" presName="parTx" presStyleLbl="alignNode1" presStyleIdx="0" presStyleCnt="4">
        <dgm:presLayoutVars>
          <dgm:chMax val="0"/>
          <dgm:chPref val="0"/>
          <dgm:bulletEnabled val="1"/>
        </dgm:presLayoutVars>
      </dgm:prSet>
      <dgm:spPr/>
      <dgm:t>
        <a:bodyPr/>
        <a:lstStyle/>
        <a:p>
          <a:endParaRPr lang="uk-UA"/>
        </a:p>
      </dgm:t>
    </dgm:pt>
    <dgm:pt modelId="{1E2FB4DE-4CD7-4644-B474-2E94FF9103EA}" type="pres">
      <dgm:prSet presAssocID="{0DB7A026-A148-4595-B076-94E8D7F3D97C}" presName="desTx" presStyleLbl="alignAccFollowNode1" presStyleIdx="0" presStyleCnt="4">
        <dgm:presLayoutVars>
          <dgm:bulletEnabled val="1"/>
        </dgm:presLayoutVars>
      </dgm:prSet>
      <dgm:spPr/>
      <dgm:t>
        <a:bodyPr/>
        <a:lstStyle/>
        <a:p>
          <a:endParaRPr lang="uk-UA"/>
        </a:p>
      </dgm:t>
    </dgm:pt>
    <dgm:pt modelId="{6F796B37-0422-473F-8F75-91BCCA86E5CC}" type="pres">
      <dgm:prSet presAssocID="{5B408F55-A554-4030-8654-D9D210316FE6}" presName="space" presStyleCnt="0"/>
      <dgm:spPr/>
    </dgm:pt>
    <dgm:pt modelId="{8899D7F5-91CF-454C-ABCA-F1EF1B9FD7E7}" type="pres">
      <dgm:prSet presAssocID="{DB8D8D7F-F692-440C-BFA3-3C41C2155DC5}" presName="composite" presStyleCnt="0"/>
      <dgm:spPr/>
    </dgm:pt>
    <dgm:pt modelId="{3349EED9-1E93-41C0-BD6E-CDE8C4C3447E}" type="pres">
      <dgm:prSet presAssocID="{DB8D8D7F-F692-440C-BFA3-3C41C2155DC5}" presName="parTx" presStyleLbl="alignNode1" presStyleIdx="1" presStyleCnt="4">
        <dgm:presLayoutVars>
          <dgm:chMax val="0"/>
          <dgm:chPref val="0"/>
          <dgm:bulletEnabled val="1"/>
        </dgm:presLayoutVars>
      </dgm:prSet>
      <dgm:spPr/>
      <dgm:t>
        <a:bodyPr/>
        <a:lstStyle/>
        <a:p>
          <a:endParaRPr lang="uk-UA"/>
        </a:p>
      </dgm:t>
    </dgm:pt>
    <dgm:pt modelId="{46E6ECDF-74C1-4D66-9D9B-3DA6B251DFF7}" type="pres">
      <dgm:prSet presAssocID="{DB8D8D7F-F692-440C-BFA3-3C41C2155DC5}" presName="desTx" presStyleLbl="alignAccFollowNode1" presStyleIdx="1" presStyleCnt="4">
        <dgm:presLayoutVars>
          <dgm:bulletEnabled val="1"/>
        </dgm:presLayoutVars>
      </dgm:prSet>
      <dgm:spPr/>
      <dgm:t>
        <a:bodyPr/>
        <a:lstStyle/>
        <a:p>
          <a:endParaRPr lang="uk-UA"/>
        </a:p>
      </dgm:t>
    </dgm:pt>
    <dgm:pt modelId="{AC3968FD-7B46-47E0-BC4B-FA66A25E406B}" type="pres">
      <dgm:prSet presAssocID="{515BCBC7-167C-4B12-AE5F-781547A597FA}" presName="space" presStyleCnt="0"/>
      <dgm:spPr/>
    </dgm:pt>
    <dgm:pt modelId="{29DB7D05-EECD-4BAF-A4A9-62BBCC27A935}" type="pres">
      <dgm:prSet presAssocID="{71CBFAC0-A12E-406F-957B-7CBEB8AFE930}" presName="composite" presStyleCnt="0"/>
      <dgm:spPr/>
    </dgm:pt>
    <dgm:pt modelId="{DD5C1C90-4553-4D2B-9304-7CD6E0D1D7EA}" type="pres">
      <dgm:prSet presAssocID="{71CBFAC0-A12E-406F-957B-7CBEB8AFE930}" presName="parTx" presStyleLbl="alignNode1" presStyleIdx="2" presStyleCnt="4">
        <dgm:presLayoutVars>
          <dgm:chMax val="0"/>
          <dgm:chPref val="0"/>
          <dgm:bulletEnabled val="1"/>
        </dgm:presLayoutVars>
      </dgm:prSet>
      <dgm:spPr/>
      <dgm:t>
        <a:bodyPr/>
        <a:lstStyle/>
        <a:p>
          <a:endParaRPr lang="uk-UA"/>
        </a:p>
      </dgm:t>
    </dgm:pt>
    <dgm:pt modelId="{E3A5C2D0-6F6D-49D8-9398-F8BCB72A529C}" type="pres">
      <dgm:prSet presAssocID="{71CBFAC0-A12E-406F-957B-7CBEB8AFE930}" presName="desTx" presStyleLbl="alignAccFollowNode1" presStyleIdx="2" presStyleCnt="4">
        <dgm:presLayoutVars>
          <dgm:bulletEnabled val="1"/>
        </dgm:presLayoutVars>
      </dgm:prSet>
      <dgm:spPr/>
      <dgm:t>
        <a:bodyPr/>
        <a:lstStyle/>
        <a:p>
          <a:endParaRPr lang="uk-UA"/>
        </a:p>
      </dgm:t>
    </dgm:pt>
    <dgm:pt modelId="{0D6600DD-6106-4E6D-95E1-A196B8245028}" type="pres">
      <dgm:prSet presAssocID="{802A56EB-E557-4D25-9A89-B815D87C0703}" presName="space" presStyleCnt="0"/>
      <dgm:spPr/>
    </dgm:pt>
    <dgm:pt modelId="{184B7FA1-7ADF-4D50-91DC-52092B1C19CA}" type="pres">
      <dgm:prSet presAssocID="{9652FC06-9F74-4F7D-8B48-67A836E6BA75}" presName="composite" presStyleCnt="0"/>
      <dgm:spPr/>
    </dgm:pt>
    <dgm:pt modelId="{A3D050C9-A68D-4161-96FC-A40BD9B3841D}" type="pres">
      <dgm:prSet presAssocID="{9652FC06-9F74-4F7D-8B48-67A836E6BA75}" presName="parTx" presStyleLbl="alignNode1" presStyleIdx="3" presStyleCnt="4">
        <dgm:presLayoutVars>
          <dgm:chMax val="0"/>
          <dgm:chPref val="0"/>
          <dgm:bulletEnabled val="1"/>
        </dgm:presLayoutVars>
      </dgm:prSet>
      <dgm:spPr/>
      <dgm:t>
        <a:bodyPr/>
        <a:lstStyle/>
        <a:p>
          <a:endParaRPr lang="uk-UA"/>
        </a:p>
      </dgm:t>
    </dgm:pt>
    <dgm:pt modelId="{CDA51E14-4A93-4BB4-9FF9-993C956D2677}" type="pres">
      <dgm:prSet presAssocID="{9652FC06-9F74-4F7D-8B48-67A836E6BA75}" presName="desTx" presStyleLbl="alignAccFollowNode1" presStyleIdx="3" presStyleCnt="4">
        <dgm:presLayoutVars>
          <dgm:bulletEnabled val="1"/>
        </dgm:presLayoutVars>
      </dgm:prSet>
      <dgm:spPr/>
      <dgm:t>
        <a:bodyPr/>
        <a:lstStyle/>
        <a:p>
          <a:endParaRPr lang="uk-UA"/>
        </a:p>
      </dgm:t>
    </dgm:pt>
  </dgm:ptLst>
  <dgm:cxnLst>
    <dgm:cxn modelId="{D2AA30E2-8C95-48CC-A0FF-E9E4B16D660C}" srcId="{71CBFAC0-A12E-406F-957B-7CBEB8AFE930}" destId="{49F82BAE-6BBF-4016-A89D-590749781AA0}" srcOrd="2" destOrd="0" parTransId="{B4FEE647-7015-46C8-8149-769EFEB89311}" sibTransId="{80146098-0A6A-41FD-8F99-A1C37BA5FCEE}"/>
    <dgm:cxn modelId="{064F3D23-CCE9-493D-852B-F932C8EF93E5}" type="presOf" srcId="{21AD24C8-568F-4E01-A0F7-53EC4F1A7D51}" destId="{1E2FB4DE-4CD7-4644-B474-2E94FF9103EA}" srcOrd="0" destOrd="6" presId="urn:microsoft.com/office/officeart/2005/8/layout/hList1"/>
    <dgm:cxn modelId="{8ADE29AE-105E-41CC-8D97-88B13883DB3C}" type="presOf" srcId="{66458E78-4E4C-410A-A984-568ECE15640D}" destId="{1E2FB4DE-4CD7-4644-B474-2E94FF9103EA}" srcOrd="0" destOrd="3" presId="urn:microsoft.com/office/officeart/2005/8/layout/hList1"/>
    <dgm:cxn modelId="{BB318792-F100-40B4-AA96-1D9EEDF7C5C1}" srcId="{9652FC06-9F74-4F7D-8B48-67A836E6BA75}" destId="{4D5E93C0-3BA1-41F5-BFD9-406E5E8F08C2}" srcOrd="5" destOrd="0" parTransId="{6988EC4E-9922-46DE-94FC-27E999909649}" sibTransId="{33DF65C6-95EF-458C-90A0-A586E5D85240}"/>
    <dgm:cxn modelId="{A67804FC-07C0-4AAB-95E8-480235C1B081}" srcId="{9652FC06-9F74-4F7D-8B48-67A836E6BA75}" destId="{A7DBFE15-E32C-432D-A773-8F9EF022E3B2}" srcOrd="1" destOrd="0" parTransId="{AB4270AA-59D9-43A9-A8A3-D299F0DED30F}" sibTransId="{76DE2ECD-BB94-4C61-9C28-8278CA5927C3}"/>
    <dgm:cxn modelId="{5EA3AAEF-8146-4E45-A419-A767A67D5182}" srcId="{71CBFAC0-A12E-406F-957B-7CBEB8AFE930}" destId="{F586FD5D-41BE-427C-9554-FAB33E778A6D}" srcOrd="4" destOrd="0" parTransId="{5A65D9E1-5D02-487D-A75B-56363E688676}" sibTransId="{05C8C9EC-7741-4870-9C49-77EFF9B61717}"/>
    <dgm:cxn modelId="{84154A8C-9597-447A-A8D1-93DDA0EC43BD}" type="presOf" srcId="{9652FC06-9F74-4F7D-8B48-67A836E6BA75}" destId="{A3D050C9-A68D-4161-96FC-A40BD9B3841D}" srcOrd="0" destOrd="0" presId="urn:microsoft.com/office/officeart/2005/8/layout/hList1"/>
    <dgm:cxn modelId="{21E5FB5E-3D8A-42CA-ADBE-3A6BD4AB2D4D}" type="presOf" srcId="{D773BC9C-DD61-4E80-A41D-59AEF56C48F2}" destId="{CDA51E14-4A93-4BB4-9FF9-993C956D2677}" srcOrd="0" destOrd="2" presId="urn:microsoft.com/office/officeart/2005/8/layout/hList1"/>
    <dgm:cxn modelId="{4DE7FA08-1211-4EB9-8980-8A0B7AEF2CCA}" srcId="{DB8D8D7F-F692-440C-BFA3-3C41C2155DC5}" destId="{BA7446CC-2D82-4F5F-9D3B-D80BD34C7119}" srcOrd="2" destOrd="0" parTransId="{2EE0277A-448D-4E69-BC27-BA2C602D357F}" sibTransId="{F969402B-F0E0-4358-B188-FEEE690FD453}"/>
    <dgm:cxn modelId="{80C30A1D-0909-4064-B11E-E813FE6D91B0}" srcId="{0DB7A026-A148-4595-B076-94E8D7F3D97C}" destId="{6AC66C26-A807-4958-97CF-FE12D6881A7B}" srcOrd="0" destOrd="0" parTransId="{0CAED2C5-5C76-45D3-BFB3-4A89F2B25711}" sibTransId="{FF3763E3-9B3D-41B8-B6E2-6131F7C68CA7}"/>
    <dgm:cxn modelId="{9473F726-40CC-4693-9EBB-CD95C0AD9CC5}" srcId="{0DB7A026-A148-4595-B076-94E8D7F3D97C}" destId="{21AD24C8-568F-4E01-A0F7-53EC4F1A7D51}" srcOrd="6" destOrd="0" parTransId="{85E27B94-1E69-4587-BF37-A3304AE3DDD1}" sibTransId="{0EA7419D-4D39-4CCF-93BE-C2E10D127EB5}"/>
    <dgm:cxn modelId="{9460401A-1180-4232-A449-706AF4335081}" type="presOf" srcId="{312193A2-D08C-4A38-ADB1-10BE5823BF94}" destId="{CDA51E14-4A93-4BB4-9FF9-993C956D2677}" srcOrd="0" destOrd="0" presId="urn:microsoft.com/office/officeart/2005/8/layout/hList1"/>
    <dgm:cxn modelId="{870688EC-AA97-45DF-A94B-B47403EC4EF8}" srcId="{9652FC06-9F74-4F7D-8B48-67A836E6BA75}" destId="{D773BC9C-DD61-4E80-A41D-59AEF56C48F2}" srcOrd="2" destOrd="0" parTransId="{0BB26056-3A55-4187-8916-45DB0AA8515E}" sibTransId="{15A7F1D1-F4FA-4461-BAB5-EBE6C3CF5C16}"/>
    <dgm:cxn modelId="{0DD6821B-E46A-458D-87EA-FE620898B4A2}" type="presOf" srcId="{E531C7DB-8D4F-4039-8B84-6509F577D794}" destId="{E3A5C2D0-6F6D-49D8-9398-F8BCB72A529C}" srcOrd="0" destOrd="0" presId="urn:microsoft.com/office/officeart/2005/8/layout/hList1"/>
    <dgm:cxn modelId="{130B06E2-1C83-414D-B38F-D255F1A69178}" type="presOf" srcId="{4E3D8623-3F09-44CA-BECE-E59EF56ADF91}" destId="{1E2FB4DE-4CD7-4644-B474-2E94FF9103EA}" srcOrd="0" destOrd="4" presId="urn:microsoft.com/office/officeart/2005/8/layout/hList1"/>
    <dgm:cxn modelId="{05A1C4B3-A8B1-4967-BA00-CA16391EAECD}" srcId="{33CF96AC-D13B-40A1-A172-8FC100BE48AF}" destId="{71CBFAC0-A12E-406F-957B-7CBEB8AFE930}" srcOrd="2" destOrd="0" parTransId="{D4E1A630-87A7-462D-8F3F-39C08AF34C93}" sibTransId="{802A56EB-E557-4D25-9A89-B815D87C0703}"/>
    <dgm:cxn modelId="{BC2F4D15-DDDD-4EC3-8752-659F4B836561}" type="presOf" srcId="{49F82BAE-6BBF-4016-A89D-590749781AA0}" destId="{E3A5C2D0-6F6D-49D8-9398-F8BCB72A529C}" srcOrd="0" destOrd="2" presId="urn:microsoft.com/office/officeart/2005/8/layout/hList1"/>
    <dgm:cxn modelId="{3D65EDC7-5A34-4C45-BEAA-30CD2CDA6013}" type="presOf" srcId="{A39B5C2A-460D-494F-9A3F-148899902AF2}" destId="{E3A5C2D0-6F6D-49D8-9398-F8BCB72A529C}" srcOrd="0" destOrd="5" presId="urn:microsoft.com/office/officeart/2005/8/layout/hList1"/>
    <dgm:cxn modelId="{A8829CC3-BEC2-49EB-85BA-6720114D39A4}" type="presOf" srcId="{20313301-7861-4E14-988C-965F0B72E563}" destId="{1E2FB4DE-4CD7-4644-B474-2E94FF9103EA}" srcOrd="0" destOrd="7" presId="urn:microsoft.com/office/officeart/2005/8/layout/hList1"/>
    <dgm:cxn modelId="{33367CD8-860B-4957-AB5E-610905A8015C}" srcId="{0DB7A026-A148-4595-B076-94E8D7F3D97C}" destId="{20313301-7861-4E14-988C-965F0B72E563}" srcOrd="7" destOrd="0" parTransId="{6BB82DB5-F1F9-49A1-8DBC-C3C33CD07CF3}" sibTransId="{5737C7B1-D8EA-4DB2-8D57-7D3134AC62C3}"/>
    <dgm:cxn modelId="{8D34830B-8DCD-4BAD-A2D3-AD8F0B6A0F6E}" srcId="{71CBFAC0-A12E-406F-957B-7CBEB8AFE930}" destId="{A39B5C2A-460D-494F-9A3F-148899902AF2}" srcOrd="5" destOrd="0" parTransId="{0214410C-AAB1-4960-9781-C8DF48EC5B6F}" sibTransId="{1D7FDB91-F4DA-4D43-A49B-1EEF5EB4ACC7}"/>
    <dgm:cxn modelId="{D859B8CF-CD1E-4934-B985-044CB011C3D3}" type="presOf" srcId="{0B6DAB7C-2B7D-4328-9FF8-7F22EF0EF4F6}" destId="{CDA51E14-4A93-4BB4-9FF9-993C956D2677}" srcOrd="0" destOrd="6" presId="urn:microsoft.com/office/officeart/2005/8/layout/hList1"/>
    <dgm:cxn modelId="{E79C7C2C-9945-4E5C-8958-5E06E07E18D5}" srcId="{71CBFAC0-A12E-406F-957B-7CBEB8AFE930}" destId="{D427E55A-2B14-40B6-8D34-E7AE98D07F60}" srcOrd="6" destOrd="0" parTransId="{EB64310F-DDAB-45A3-9BE6-49ECE6BC0EE7}" sibTransId="{D8EF28B1-D29B-45AD-BC96-D9BDA09FD559}"/>
    <dgm:cxn modelId="{6DEE21F8-F345-4A09-955C-0F3372A7F825}" type="presOf" srcId="{7FF5222B-9CDD-4093-AAC1-87ABDEFD24F3}" destId="{E3A5C2D0-6F6D-49D8-9398-F8BCB72A529C}" srcOrd="0" destOrd="1" presId="urn:microsoft.com/office/officeart/2005/8/layout/hList1"/>
    <dgm:cxn modelId="{FDC8A1C8-9A8E-4F40-80B0-E3DF6D397C55}" type="presOf" srcId="{09901329-1C54-421D-AAEC-5F96BFE9FCF5}" destId="{CDA51E14-4A93-4BB4-9FF9-993C956D2677}" srcOrd="0" destOrd="4" presId="urn:microsoft.com/office/officeart/2005/8/layout/hList1"/>
    <dgm:cxn modelId="{C7552605-37A2-4AC3-8964-84FB98A223FF}" type="presOf" srcId="{71CBFAC0-A12E-406F-957B-7CBEB8AFE930}" destId="{DD5C1C90-4553-4D2B-9304-7CD6E0D1D7EA}" srcOrd="0" destOrd="0" presId="urn:microsoft.com/office/officeart/2005/8/layout/hList1"/>
    <dgm:cxn modelId="{295F57CC-A7AC-43B1-B39C-8820426E817D}" srcId="{9652FC06-9F74-4F7D-8B48-67A836E6BA75}" destId="{09901329-1C54-421D-AAEC-5F96BFE9FCF5}" srcOrd="4" destOrd="0" parTransId="{336AF1CE-4FC4-4716-80E9-C1ED4C8C050B}" sibTransId="{EC012165-AEE3-4B43-AE8C-588C1BE4A37B}"/>
    <dgm:cxn modelId="{7D09CEE1-0013-45ED-9FA3-6AB4C7D167E3}" type="presOf" srcId="{25EF1566-8893-4479-81D3-B6CD3812F45F}" destId="{46E6ECDF-74C1-4D66-9D9B-3DA6B251DFF7}" srcOrd="0" destOrd="4" presId="urn:microsoft.com/office/officeart/2005/8/layout/hList1"/>
    <dgm:cxn modelId="{E3C70F34-8019-428E-9821-69ED82764816}" type="presOf" srcId="{F14F7B03-2384-4133-994C-6FEF6C4E8845}" destId="{CDA51E14-4A93-4BB4-9FF9-993C956D2677}" srcOrd="0" destOrd="3" presId="urn:microsoft.com/office/officeart/2005/8/layout/hList1"/>
    <dgm:cxn modelId="{68B68E02-7456-4173-A4A0-B079D246FF2A}" srcId="{0DB7A026-A148-4595-B076-94E8D7F3D97C}" destId="{0E3611C2-3DEB-4BFA-8FFF-942FCF0C68DA}" srcOrd="2" destOrd="0" parTransId="{A8582F4F-EA5A-42E7-AE8A-933E8A2F9BCF}" sibTransId="{F3A121C8-489B-47A8-8560-D94907260CBE}"/>
    <dgm:cxn modelId="{B8975980-14AB-43E8-BF87-72A9FC32F329}" srcId="{0DB7A026-A148-4595-B076-94E8D7F3D97C}" destId="{FC5971E8-BFE2-4690-BF15-79EB7C2B8A48}" srcOrd="1" destOrd="0" parTransId="{D9287D1E-65BB-457B-A64A-0BE35CA6CC91}" sibTransId="{F5F7592C-B066-4EFE-A90C-5C0DEC50E403}"/>
    <dgm:cxn modelId="{A5A6CD40-AB8C-49EF-B1E8-9F951184443E}" type="presOf" srcId="{327DD2B8-0B0B-43DA-8187-AFF3C0B36D39}" destId="{46E6ECDF-74C1-4D66-9D9B-3DA6B251DFF7}" srcOrd="0" destOrd="1" presId="urn:microsoft.com/office/officeart/2005/8/layout/hList1"/>
    <dgm:cxn modelId="{8C535616-1FF1-4CFB-9666-E2010AE1C1F5}" type="presOf" srcId="{6AC66C26-A807-4958-97CF-FE12D6881A7B}" destId="{1E2FB4DE-4CD7-4644-B474-2E94FF9103EA}" srcOrd="0" destOrd="0" presId="urn:microsoft.com/office/officeart/2005/8/layout/hList1"/>
    <dgm:cxn modelId="{21ADF404-A711-4482-A016-6812F830CB94}" srcId="{9652FC06-9F74-4F7D-8B48-67A836E6BA75}" destId="{0B6DAB7C-2B7D-4328-9FF8-7F22EF0EF4F6}" srcOrd="6" destOrd="0" parTransId="{A28B9921-E91E-4CA6-8C02-130768C04E57}" sibTransId="{91E001A2-D5B6-474C-8BC8-0E2453FE4809}"/>
    <dgm:cxn modelId="{BAED55EA-1812-495C-80CF-6CAC2DED6FAF}" type="presOf" srcId="{E1FECA79-41B7-42F9-A0E6-2F4DD7A23D0A}" destId="{E3A5C2D0-6F6D-49D8-9398-F8BCB72A529C}" srcOrd="0" destOrd="7" presId="urn:microsoft.com/office/officeart/2005/8/layout/hList1"/>
    <dgm:cxn modelId="{487F1BBC-5E79-4BDC-ADA0-B98CD96299AB}" srcId="{DB8D8D7F-F692-440C-BFA3-3C41C2155DC5}" destId="{248F0B2F-F525-42A7-8608-360D02EFF0BA}" srcOrd="0" destOrd="0" parTransId="{E7A618DE-D68F-4BA1-945A-78F771D96D84}" sibTransId="{047399CB-ACE4-4C8F-9B09-9A61F1F3D089}"/>
    <dgm:cxn modelId="{FC97ED08-038A-4E96-A018-4E866F21DF5C}" srcId="{0DB7A026-A148-4595-B076-94E8D7F3D97C}" destId="{4E3D8623-3F09-44CA-BECE-E59EF56ADF91}" srcOrd="4" destOrd="0" parTransId="{283CC9C4-4502-47BF-A89A-3A343E854CB7}" sibTransId="{AC849399-BCBA-4DF6-B5B9-74146F28BF70}"/>
    <dgm:cxn modelId="{1915539C-48B0-4E8F-AA2F-B6F371A728CD}" type="presOf" srcId="{0E3611C2-3DEB-4BFA-8FFF-942FCF0C68DA}" destId="{1E2FB4DE-4CD7-4644-B474-2E94FF9103EA}" srcOrd="0" destOrd="2" presId="urn:microsoft.com/office/officeart/2005/8/layout/hList1"/>
    <dgm:cxn modelId="{A8347F07-7A05-4C70-AE68-C689603C8213}" type="presOf" srcId="{0DB7A026-A148-4595-B076-94E8D7F3D97C}" destId="{EC4577D5-1A7D-4007-8CEA-44C04C621061}" srcOrd="0" destOrd="0" presId="urn:microsoft.com/office/officeart/2005/8/layout/hList1"/>
    <dgm:cxn modelId="{DEA09D9B-5F4E-4E5D-8BFE-58153C732D8A}" srcId="{DB8D8D7F-F692-440C-BFA3-3C41C2155DC5}" destId="{327DD2B8-0B0B-43DA-8187-AFF3C0B36D39}" srcOrd="1" destOrd="0" parTransId="{C8F07FCB-BD1D-4DCB-ACCA-A4797444DD68}" sibTransId="{8C31D7E4-4AF0-425A-A45F-8E294CF41628}"/>
    <dgm:cxn modelId="{2B2FC1E9-E7A2-4933-852C-EAA965D58A96}" type="presOf" srcId="{40B87FE3-8239-441E-9244-F2DD85BA231C}" destId="{1E2FB4DE-4CD7-4644-B474-2E94FF9103EA}" srcOrd="0" destOrd="5" presId="urn:microsoft.com/office/officeart/2005/8/layout/hList1"/>
    <dgm:cxn modelId="{5BB5E701-D22D-4929-B104-D5D01BB37301}" type="presOf" srcId="{3E5542F2-B249-4B73-9F94-7F5B4D5631C7}" destId="{1E2FB4DE-4CD7-4644-B474-2E94FF9103EA}" srcOrd="0" destOrd="8" presId="urn:microsoft.com/office/officeart/2005/8/layout/hList1"/>
    <dgm:cxn modelId="{CA2D7708-CF60-49B6-8494-A69B0ECD7E5E}" srcId="{DB8D8D7F-F692-440C-BFA3-3C41C2155DC5}" destId="{351AE339-EE21-4AEC-908E-C7767CBDFEEC}" srcOrd="3" destOrd="0" parTransId="{7B9DCD3B-AD6E-4398-BD9B-0590532A1B8D}" sibTransId="{E0DB7026-8BC1-4D6A-8BD1-F3335F1F7358}"/>
    <dgm:cxn modelId="{62518365-8A55-4564-9F0F-A29AF065767F}" srcId="{33CF96AC-D13B-40A1-A172-8FC100BE48AF}" destId="{DB8D8D7F-F692-440C-BFA3-3C41C2155DC5}" srcOrd="1" destOrd="0" parTransId="{58E1C2E7-2F76-4E1E-97C6-E17C81C7194A}" sibTransId="{515BCBC7-167C-4B12-AE5F-781547A597FA}"/>
    <dgm:cxn modelId="{CBC961D8-1BCA-46AA-91FC-1DDB82C934C9}" srcId="{9652FC06-9F74-4F7D-8B48-67A836E6BA75}" destId="{312193A2-D08C-4A38-ADB1-10BE5823BF94}" srcOrd="0" destOrd="0" parTransId="{46C7C954-8BE1-49EC-8F0F-DF463CFA308A}" sibTransId="{9EFF2142-70E2-4562-9A42-C27C462A7DB4}"/>
    <dgm:cxn modelId="{7A963817-7A38-4A50-BFCD-E363DD17BD03}" srcId="{0DB7A026-A148-4595-B076-94E8D7F3D97C}" destId="{66458E78-4E4C-410A-A984-568ECE15640D}" srcOrd="3" destOrd="0" parTransId="{663DB5BF-7D1D-4613-8DE8-5E4D26DA26FE}" sibTransId="{DA9213C1-C5A0-419F-86DF-CC2CA8F62D90}"/>
    <dgm:cxn modelId="{AA4E3E6D-5C1A-45A8-97ED-7C931EC6DC2C}" type="presOf" srcId="{DB8D8D7F-F692-440C-BFA3-3C41C2155DC5}" destId="{3349EED9-1E93-41C0-BD6E-CDE8C4C3447E}" srcOrd="0" destOrd="0" presId="urn:microsoft.com/office/officeart/2005/8/layout/hList1"/>
    <dgm:cxn modelId="{46FE7470-7B58-4C8E-B8F0-BDA98018BCB5}" srcId="{DB8D8D7F-F692-440C-BFA3-3C41C2155DC5}" destId="{25EF1566-8893-4479-81D3-B6CD3812F45F}" srcOrd="4" destOrd="0" parTransId="{8FE007B2-8138-4E76-8A3E-5C9C7BAEF9F6}" sibTransId="{D8412995-07FB-4305-A690-BB1337A22725}"/>
    <dgm:cxn modelId="{4478E10F-2F43-4FE9-B129-AFEA42C989F5}" type="presOf" srcId="{351AE339-EE21-4AEC-908E-C7767CBDFEEC}" destId="{46E6ECDF-74C1-4D66-9D9B-3DA6B251DFF7}" srcOrd="0" destOrd="3" presId="urn:microsoft.com/office/officeart/2005/8/layout/hList1"/>
    <dgm:cxn modelId="{445920B3-3FB9-4B6D-831A-17AEEABB5CDD}" type="presOf" srcId="{248F0B2F-F525-42A7-8608-360D02EFF0BA}" destId="{46E6ECDF-74C1-4D66-9D9B-3DA6B251DFF7}" srcOrd="0" destOrd="0" presId="urn:microsoft.com/office/officeart/2005/8/layout/hList1"/>
    <dgm:cxn modelId="{5732FE25-8990-4AFB-8DB2-5C59BBA4A817}" type="presOf" srcId="{3C8D3003-A16A-4F00-8815-DB3BED2DB8D7}" destId="{E3A5C2D0-6F6D-49D8-9398-F8BCB72A529C}" srcOrd="0" destOrd="3" presId="urn:microsoft.com/office/officeart/2005/8/layout/hList1"/>
    <dgm:cxn modelId="{A0C13567-3D98-4DCB-9BD4-A2D5AA899474}" type="presOf" srcId="{FC5971E8-BFE2-4690-BF15-79EB7C2B8A48}" destId="{1E2FB4DE-4CD7-4644-B474-2E94FF9103EA}" srcOrd="0" destOrd="1" presId="urn:microsoft.com/office/officeart/2005/8/layout/hList1"/>
    <dgm:cxn modelId="{550C2950-F1F0-42BF-A104-E3EDD2FD8CFE}" srcId="{71CBFAC0-A12E-406F-957B-7CBEB8AFE930}" destId="{E531C7DB-8D4F-4039-8B84-6509F577D794}" srcOrd="0" destOrd="0" parTransId="{FF24FA30-7F8D-4D7F-9C52-7BD13A769C7A}" sibTransId="{E63410D3-3125-4222-8C28-0D077AB16837}"/>
    <dgm:cxn modelId="{5A5AC63A-960F-41C1-AC20-2A31C66DFC89}" type="presOf" srcId="{A7DBFE15-E32C-432D-A773-8F9EF022E3B2}" destId="{CDA51E14-4A93-4BB4-9FF9-993C956D2677}" srcOrd="0" destOrd="1" presId="urn:microsoft.com/office/officeart/2005/8/layout/hList1"/>
    <dgm:cxn modelId="{7D68BBCF-E41F-46D6-836D-9E2DEA69FF39}" srcId="{0DB7A026-A148-4595-B076-94E8D7F3D97C}" destId="{3E5542F2-B249-4B73-9F94-7F5B4D5631C7}" srcOrd="8" destOrd="0" parTransId="{47D1DF27-2B8A-42F2-BAF2-95C1A3A4786D}" sibTransId="{428D7D1A-FBCF-43E4-8E2B-AE0BE1610D5E}"/>
    <dgm:cxn modelId="{C6EAE030-5D52-4FCF-841B-30A48EE41A55}" type="presOf" srcId="{5BF71956-7DB9-4061-9156-EC5002547706}" destId="{46E6ECDF-74C1-4D66-9D9B-3DA6B251DFF7}" srcOrd="0" destOrd="5" presId="urn:microsoft.com/office/officeart/2005/8/layout/hList1"/>
    <dgm:cxn modelId="{1D23C4DA-1B59-46A7-A176-D6DA3E22CF11}" srcId="{71CBFAC0-A12E-406F-957B-7CBEB8AFE930}" destId="{3C8D3003-A16A-4F00-8815-DB3BED2DB8D7}" srcOrd="3" destOrd="0" parTransId="{7D2FBE8F-E363-4D79-BE8D-E01793B50B67}" sibTransId="{F97E9800-942C-48A6-806B-4D38DB0F742D}"/>
    <dgm:cxn modelId="{B55D4917-B626-406B-B832-F3364F5B096C}" srcId="{71CBFAC0-A12E-406F-957B-7CBEB8AFE930}" destId="{E1FECA79-41B7-42F9-A0E6-2F4DD7A23D0A}" srcOrd="7" destOrd="0" parTransId="{27A7E73C-55A9-4670-A910-3FA37CB42512}" sibTransId="{36561CB7-4A7F-4CBD-842C-849410FBEE88}"/>
    <dgm:cxn modelId="{58E3378F-A41F-47B6-8D21-9F64DA86E357}" srcId="{71CBFAC0-A12E-406F-957B-7CBEB8AFE930}" destId="{7FF5222B-9CDD-4093-AAC1-87ABDEFD24F3}" srcOrd="1" destOrd="0" parTransId="{5864B6AF-0CC2-4996-8148-207FCDE0AF3E}" sibTransId="{7D3E54D3-D2C0-42E9-91EF-D91B80F9EB63}"/>
    <dgm:cxn modelId="{0C5B49C6-16F5-4355-BD76-DAF35F16EAA4}" type="presOf" srcId="{BA7446CC-2D82-4F5F-9D3B-D80BD34C7119}" destId="{46E6ECDF-74C1-4D66-9D9B-3DA6B251DFF7}" srcOrd="0" destOrd="2" presId="urn:microsoft.com/office/officeart/2005/8/layout/hList1"/>
    <dgm:cxn modelId="{EBC20DDD-B37F-400B-8E0C-ED3C59E331A8}" srcId="{33CF96AC-D13B-40A1-A172-8FC100BE48AF}" destId="{0DB7A026-A148-4595-B076-94E8D7F3D97C}" srcOrd="0" destOrd="0" parTransId="{D3A3E7AC-E865-42E6-A674-80417A827526}" sibTransId="{5B408F55-A554-4030-8654-D9D210316FE6}"/>
    <dgm:cxn modelId="{1D7D21DD-CE09-4585-B075-450E3E5E5DA6}" type="presOf" srcId="{4D5E93C0-3BA1-41F5-BFD9-406E5E8F08C2}" destId="{CDA51E14-4A93-4BB4-9FF9-993C956D2677}" srcOrd="0" destOrd="5" presId="urn:microsoft.com/office/officeart/2005/8/layout/hList1"/>
    <dgm:cxn modelId="{2C5E5C9B-52CC-47F3-A194-E04D4BF7B393}" srcId="{DB8D8D7F-F692-440C-BFA3-3C41C2155DC5}" destId="{5BF71956-7DB9-4061-9156-EC5002547706}" srcOrd="5" destOrd="0" parTransId="{B9AC1063-6B35-4E94-B379-C703A604A4D7}" sibTransId="{EE12EA87-45A6-49DF-B375-4BBB8E3EBE74}"/>
    <dgm:cxn modelId="{6AE55D42-A1BC-446E-AC60-2BFD4A0350F4}" srcId="{0DB7A026-A148-4595-B076-94E8D7F3D97C}" destId="{40B87FE3-8239-441E-9244-F2DD85BA231C}" srcOrd="5" destOrd="0" parTransId="{7C6B9B1F-0665-41E2-BBBC-7DDE212C07E6}" sibTransId="{2F806932-38CE-4559-88A6-49DEBFE28B3A}"/>
    <dgm:cxn modelId="{CE58518F-98C5-483B-A824-0AFEB9562287}" srcId="{33CF96AC-D13B-40A1-A172-8FC100BE48AF}" destId="{9652FC06-9F74-4F7D-8B48-67A836E6BA75}" srcOrd="3" destOrd="0" parTransId="{4FEB04F6-959E-4641-A363-2D744570CBD7}" sibTransId="{8B2BB2E6-515E-4602-B720-FEE15E667DF3}"/>
    <dgm:cxn modelId="{18DE7EBF-3C13-47E7-911B-D1BFCF0EF16B}" type="presOf" srcId="{D427E55A-2B14-40B6-8D34-E7AE98D07F60}" destId="{E3A5C2D0-6F6D-49D8-9398-F8BCB72A529C}" srcOrd="0" destOrd="6" presId="urn:microsoft.com/office/officeart/2005/8/layout/hList1"/>
    <dgm:cxn modelId="{DB3303EE-52E4-433F-9828-8F85CD199FD2}" type="presOf" srcId="{33CF96AC-D13B-40A1-A172-8FC100BE48AF}" destId="{CD20DD6B-4BEF-47D3-B290-B2F0F8ED2621}" srcOrd="0" destOrd="0" presId="urn:microsoft.com/office/officeart/2005/8/layout/hList1"/>
    <dgm:cxn modelId="{DBB570DA-E713-42CB-99CF-54E162D01D04}" srcId="{9652FC06-9F74-4F7D-8B48-67A836E6BA75}" destId="{F14F7B03-2384-4133-994C-6FEF6C4E8845}" srcOrd="3" destOrd="0" parTransId="{1C6B9D6B-9EC2-4556-9003-F1153EA02FF1}" sibTransId="{36D7AC11-FFDE-4661-BAE2-7D97A904996A}"/>
    <dgm:cxn modelId="{72DDA61E-559E-424C-B43F-7A5F97D46344}" type="presOf" srcId="{F586FD5D-41BE-427C-9554-FAB33E778A6D}" destId="{E3A5C2D0-6F6D-49D8-9398-F8BCB72A529C}" srcOrd="0" destOrd="4" presId="urn:microsoft.com/office/officeart/2005/8/layout/hList1"/>
    <dgm:cxn modelId="{8FE23784-E679-4554-BB03-050A1864C4E5}" type="presParOf" srcId="{CD20DD6B-4BEF-47D3-B290-B2F0F8ED2621}" destId="{D2BE649F-3CA2-48E7-9540-C65C4D39695A}" srcOrd="0" destOrd="0" presId="urn:microsoft.com/office/officeart/2005/8/layout/hList1"/>
    <dgm:cxn modelId="{0283C8B9-509F-4176-98B9-9BB802676A9C}" type="presParOf" srcId="{D2BE649F-3CA2-48E7-9540-C65C4D39695A}" destId="{EC4577D5-1A7D-4007-8CEA-44C04C621061}" srcOrd="0" destOrd="0" presId="urn:microsoft.com/office/officeart/2005/8/layout/hList1"/>
    <dgm:cxn modelId="{AC0337F2-3C56-4525-A182-62535179161F}" type="presParOf" srcId="{D2BE649F-3CA2-48E7-9540-C65C4D39695A}" destId="{1E2FB4DE-4CD7-4644-B474-2E94FF9103EA}" srcOrd="1" destOrd="0" presId="urn:microsoft.com/office/officeart/2005/8/layout/hList1"/>
    <dgm:cxn modelId="{8E6BDA2C-F3A9-4D36-B3D8-D288ADAFF63F}" type="presParOf" srcId="{CD20DD6B-4BEF-47D3-B290-B2F0F8ED2621}" destId="{6F796B37-0422-473F-8F75-91BCCA86E5CC}" srcOrd="1" destOrd="0" presId="urn:microsoft.com/office/officeart/2005/8/layout/hList1"/>
    <dgm:cxn modelId="{EE2A222E-E729-41D3-AC79-7F6D0323AF3A}" type="presParOf" srcId="{CD20DD6B-4BEF-47D3-B290-B2F0F8ED2621}" destId="{8899D7F5-91CF-454C-ABCA-F1EF1B9FD7E7}" srcOrd="2" destOrd="0" presId="urn:microsoft.com/office/officeart/2005/8/layout/hList1"/>
    <dgm:cxn modelId="{44BC1987-B3FE-4EFA-ACC2-7E6560C11FDE}" type="presParOf" srcId="{8899D7F5-91CF-454C-ABCA-F1EF1B9FD7E7}" destId="{3349EED9-1E93-41C0-BD6E-CDE8C4C3447E}" srcOrd="0" destOrd="0" presId="urn:microsoft.com/office/officeart/2005/8/layout/hList1"/>
    <dgm:cxn modelId="{AEA594D7-C139-4371-9E71-25AA89D720E7}" type="presParOf" srcId="{8899D7F5-91CF-454C-ABCA-F1EF1B9FD7E7}" destId="{46E6ECDF-74C1-4D66-9D9B-3DA6B251DFF7}" srcOrd="1" destOrd="0" presId="urn:microsoft.com/office/officeart/2005/8/layout/hList1"/>
    <dgm:cxn modelId="{52224CA8-0A81-402F-AE5E-6750B7CE8D6F}" type="presParOf" srcId="{CD20DD6B-4BEF-47D3-B290-B2F0F8ED2621}" destId="{AC3968FD-7B46-47E0-BC4B-FA66A25E406B}" srcOrd="3" destOrd="0" presId="urn:microsoft.com/office/officeart/2005/8/layout/hList1"/>
    <dgm:cxn modelId="{AB3BE503-B5AD-4DFD-BA6D-CFB1B350A89C}" type="presParOf" srcId="{CD20DD6B-4BEF-47D3-B290-B2F0F8ED2621}" destId="{29DB7D05-EECD-4BAF-A4A9-62BBCC27A935}" srcOrd="4" destOrd="0" presId="urn:microsoft.com/office/officeart/2005/8/layout/hList1"/>
    <dgm:cxn modelId="{8D1D0F1F-A640-4DBD-8C20-58E6979B6AD6}" type="presParOf" srcId="{29DB7D05-EECD-4BAF-A4A9-62BBCC27A935}" destId="{DD5C1C90-4553-4D2B-9304-7CD6E0D1D7EA}" srcOrd="0" destOrd="0" presId="urn:microsoft.com/office/officeart/2005/8/layout/hList1"/>
    <dgm:cxn modelId="{2B1E16A1-0033-42B3-A12D-CC0D13513251}" type="presParOf" srcId="{29DB7D05-EECD-4BAF-A4A9-62BBCC27A935}" destId="{E3A5C2D0-6F6D-49D8-9398-F8BCB72A529C}" srcOrd="1" destOrd="0" presId="urn:microsoft.com/office/officeart/2005/8/layout/hList1"/>
    <dgm:cxn modelId="{9F61E3AD-67AA-4DC2-A561-F4032AE8DDC9}" type="presParOf" srcId="{CD20DD6B-4BEF-47D3-B290-B2F0F8ED2621}" destId="{0D6600DD-6106-4E6D-95E1-A196B8245028}" srcOrd="5" destOrd="0" presId="urn:microsoft.com/office/officeart/2005/8/layout/hList1"/>
    <dgm:cxn modelId="{60C7CC4A-019D-4AD9-A142-06F5058CB5B6}" type="presParOf" srcId="{CD20DD6B-4BEF-47D3-B290-B2F0F8ED2621}" destId="{184B7FA1-7ADF-4D50-91DC-52092B1C19CA}" srcOrd="6" destOrd="0" presId="urn:microsoft.com/office/officeart/2005/8/layout/hList1"/>
    <dgm:cxn modelId="{BAEBBBDF-83E2-4EEB-B76C-E03A9692A55A}" type="presParOf" srcId="{184B7FA1-7ADF-4D50-91DC-52092B1C19CA}" destId="{A3D050C9-A68D-4161-96FC-A40BD9B3841D}" srcOrd="0" destOrd="0" presId="urn:microsoft.com/office/officeart/2005/8/layout/hList1"/>
    <dgm:cxn modelId="{48C27DE8-C05E-40B7-84BA-974A99913279}" type="presParOf" srcId="{184B7FA1-7ADF-4D50-91DC-52092B1C19CA}" destId="{CDA51E14-4A93-4BB4-9FF9-993C956D2677}"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B8BB170A-6618-42E0-82C9-844296FAE427}" type="datetimeFigureOut">
              <a:rPr lang="ru-RU"/>
              <a:pPr>
                <a:defRPr/>
              </a:pPr>
              <a:t>27.01.2023</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FEBA5484-A22E-4A8B-8BA0-592E0FE5880C}"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Образ слайда 1"/>
          <p:cNvSpPr>
            <a:spLocks noGrp="1" noRot="1" noChangeAspect="1"/>
          </p:cNvSpPr>
          <p:nvPr>
            <p:ph type="sldImg"/>
          </p:nvPr>
        </p:nvSpPr>
        <p:spPr bwMode="auto">
          <a:noFill/>
          <a:ln>
            <a:solidFill>
              <a:srgbClr val="000000"/>
            </a:solidFill>
            <a:miter lim="800000"/>
            <a:headEnd/>
            <a:tailEnd/>
          </a:ln>
        </p:spPr>
      </p:sp>
      <p:sp>
        <p:nvSpPr>
          <p:cNvPr id="18434"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uk-UA" smtClean="0"/>
          </a:p>
        </p:txBody>
      </p:sp>
      <p:sp>
        <p:nvSpPr>
          <p:cNvPr id="18435"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E76B161-92A6-4D80-992A-D127526D2228}" type="slidenum">
              <a:rPr lang="ru-RU">
                <a:cs typeface="Arial" charset="0"/>
              </a:rPr>
              <a:pPr fontAlgn="base">
                <a:spcBef>
                  <a:spcPct val="0"/>
                </a:spcBef>
                <a:spcAft>
                  <a:spcPct val="0"/>
                </a:spcAft>
              </a:pPr>
              <a:t>3</a:t>
            </a:fld>
            <a:endParaRPr lang="ru-RU">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5601" name="Google Shape;452;g10541b6bd15_2_70:notes"/>
          <p:cNvSpPr>
            <a:spLocks noGrp="1" noRot="1" noChangeAspect="1"/>
          </p:cNvSpPr>
          <p:nvPr>
            <p:ph type="sldImg" idx="2"/>
          </p:nvPr>
        </p:nvSpPr>
        <p:spPr bwMode="auto">
          <a:custGeom>
            <a:avLst/>
            <a:gdLst/>
            <a:ahLst/>
            <a:cxnLst>
              <a:cxn ang="0">
                <a:pos x="0" y="0"/>
              </a:cxn>
              <a:cxn ang="0">
                <a:pos x="120000" y="0"/>
              </a:cxn>
              <a:cxn ang="0">
                <a:pos x="120000" y="120000"/>
              </a:cxn>
              <a:cxn ang="0">
                <a:pos x="0" y="120000"/>
              </a:cxn>
            </a:cxnLst>
            <a:rect l="0" t="0" r="r" b="b"/>
            <a:pathLst>
              <a:path w="120000" h="120000" extrusionOk="0">
                <a:moveTo>
                  <a:pt x="0" y="0"/>
                </a:moveTo>
                <a:lnTo>
                  <a:pt x="120000" y="0"/>
                </a:lnTo>
                <a:lnTo>
                  <a:pt x="120000" y="120000"/>
                </a:lnTo>
                <a:lnTo>
                  <a:pt x="0" y="120000"/>
                </a:lnTo>
                <a:close/>
              </a:path>
            </a:pathLst>
          </a:custGeom>
          <a:noFill/>
          <a:ln>
            <a:solidFill>
              <a:srgbClr val="000000"/>
            </a:solidFill>
            <a:round/>
            <a:headEnd/>
            <a:tailEnd/>
          </a:ln>
        </p:spPr>
      </p:sp>
      <p:sp>
        <p:nvSpPr>
          <p:cNvPr id="25602" name="Google Shape;453;g10541b6bd15_2_70:notes"/>
          <p:cNvSpPr txBox="1">
            <a:spLocks noGrp="1"/>
          </p:cNvSpPr>
          <p:nvPr>
            <p:ph type="body" idx="1"/>
          </p:nvPr>
        </p:nvSpPr>
        <p:spPr bwMode="auto">
          <a:noFill/>
        </p:spPr>
        <p:txBody>
          <a:bodyPr wrap="square" lIns="91425" tIns="91425" rIns="91425" bIns="91425" numCol="1" anchor="t" anchorCtr="0" compatLnSpc="1">
            <a:prstTxWarp prst="textNoShape">
              <a:avLst/>
            </a:prstTxWarp>
          </a:bodyPr>
          <a:lstStyle/>
          <a:p>
            <a:pPr>
              <a:spcBef>
                <a:spcPct val="0"/>
              </a:spcBef>
            </a:pPr>
            <a:endParaRPr lang="uk-U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7649" name="Google Shape;383;g10541b6bd15_2_0:notes"/>
          <p:cNvSpPr>
            <a:spLocks noGrp="1" noRot="1" noChangeAspect="1"/>
          </p:cNvSpPr>
          <p:nvPr>
            <p:ph type="sldImg" idx="2"/>
          </p:nvPr>
        </p:nvSpPr>
        <p:spPr bwMode="auto">
          <a:custGeom>
            <a:avLst/>
            <a:gdLst/>
            <a:ahLst/>
            <a:cxnLst>
              <a:cxn ang="0">
                <a:pos x="0" y="0"/>
              </a:cxn>
              <a:cxn ang="0">
                <a:pos x="120000" y="0"/>
              </a:cxn>
              <a:cxn ang="0">
                <a:pos x="120000" y="120000"/>
              </a:cxn>
              <a:cxn ang="0">
                <a:pos x="0" y="120000"/>
              </a:cxn>
            </a:cxnLst>
            <a:rect l="0" t="0" r="r" b="b"/>
            <a:pathLst>
              <a:path w="120000" h="120000" extrusionOk="0">
                <a:moveTo>
                  <a:pt x="0" y="0"/>
                </a:moveTo>
                <a:lnTo>
                  <a:pt x="120000" y="0"/>
                </a:lnTo>
                <a:lnTo>
                  <a:pt x="120000" y="120000"/>
                </a:lnTo>
                <a:lnTo>
                  <a:pt x="0" y="120000"/>
                </a:lnTo>
                <a:close/>
              </a:path>
            </a:pathLst>
          </a:custGeom>
          <a:noFill/>
          <a:ln>
            <a:solidFill>
              <a:srgbClr val="000000"/>
            </a:solidFill>
            <a:round/>
            <a:headEnd/>
            <a:tailEnd/>
          </a:ln>
        </p:spPr>
      </p:sp>
      <p:sp>
        <p:nvSpPr>
          <p:cNvPr id="27650" name="Google Shape;384;g10541b6bd15_2_0:notes"/>
          <p:cNvSpPr txBox="1">
            <a:spLocks noGrp="1"/>
          </p:cNvSpPr>
          <p:nvPr>
            <p:ph type="body" idx="1"/>
          </p:nvPr>
        </p:nvSpPr>
        <p:spPr bwMode="auto">
          <a:noFill/>
        </p:spPr>
        <p:txBody>
          <a:bodyPr wrap="square" lIns="91425" tIns="91425" rIns="91425" bIns="91425" numCol="1" anchor="t" anchorCtr="0" compatLnSpc="1">
            <a:prstTxWarp prst="textNoShape">
              <a:avLst/>
            </a:prstTxWarp>
          </a:bodyPr>
          <a:lstStyle/>
          <a:p>
            <a:pPr>
              <a:spcBef>
                <a:spcPct val="0"/>
              </a:spcBef>
            </a:pPr>
            <a:endParaRPr lang="uk-U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9697" name="Google Shape;224;g1301bf3e2eb_0_0:notes"/>
          <p:cNvSpPr>
            <a:spLocks noGrp="1" noRot="1" noChangeAspect="1"/>
          </p:cNvSpPr>
          <p:nvPr>
            <p:ph type="sldImg" idx="2"/>
          </p:nvPr>
        </p:nvSpPr>
        <p:spPr bwMode="auto">
          <a:custGeom>
            <a:avLst/>
            <a:gdLst/>
            <a:ahLst/>
            <a:cxnLst>
              <a:cxn ang="0">
                <a:pos x="0" y="0"/>
              </a:cxn>
              <a:cxn ang="0">
                <a:pos x="120000" y="0"/>
              </a:cxn>
              <a:cxn ang="0">
                <a:pos x="120000" y="120000"/>
              </a:cxn>
              <a:cxn ang="0">
                <a:pos x="0" y="120000"/>
              </a:cxn>
            </a:cxnLst>
            <a:rect l="0" t="0" r="r" b="b"/>
            <a:pathLst>
              <a:path w="120000" h="120000" extrusionOk="0">
                <a:moveTo>
                  <a:pt x="0" y="0"/>
                </a:moveTo>
                <a:lnTo>
                  <a:pt x="120000" y="0"/>
                </a:lnTo>
                <a:lnTo>
                  <a:pt x="120000" y="120000"/>
                </a:lnTo>
                <a:lnTo>
                  <a:pt x="0" y="120000"/>
                </a:lnTo>
                <a:close/>
              </a:path>
            </a:pathLst>
          </a:custGeom>
          <a:noFill/>
          <a:ln>
            <a:solidFill>
              <a:srgbClr val="000000"/>
            </a:solidFill>
            <a:round/>
            <a:headEnd/>
            <a:tailEnd/>
          </a:ln>
        </p:spPr>
      </p:sp>
      <p:sp>
        <p:nvSpPr>
          <p:cNvPr id="29698" name="Google Shape;225;g1301bf3e2eb_0_0:notes"/>
          <p:cNvSpPr txBox="1">
            <a:spLocks noGrp="1"/>
          </p:cNvSpPr>
          <p:nvPr>
            <p:ph type="body" idx="1"/>
          </p:nvPr>
        </p:nvSpPr>
        <p:spPr bwMode="auto">
          <a:noFill/>
        </p:spPr>
        <p:txBody>
          <a:bodyPr wrap="square" lIns="91425" tIns="91425" rIns="91425" bIns="91425" numCol="1" anchor="t" anchorCtr="0" compatLnSpc="1">
            <a:prstTxWarp prst="textNoShape">
              <a:avLst/>
            </a:prstTxWarp>
          </a:bodyPr>
          <a:lstStyle/>
          <a:p>
            <a:pPr>
              <a:spcBef>
                <a:spcPct val="0"/>
              </a:spcBef>
            </a:pPr>
            <a:endParaRPr lang="uk-UA"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1745" name="Google Shape;412;g10541b6bd15_2_34:notes"/>
          <p:cNvSpPr>
            <a:spLocks noGrp="1" noRot="1" noChangeAspect="1"/>
          </p:cNvSpPr>
          <p:nvPr>
            <p:ph type="sldImg" idx="2"/>
          </p:nvPr>
        </p:nvSpPr>
        <p:spPr bwMode="auto">
          <a:custGeom>
            <a:avLst/>
            <a:gdLst/>
            <a:ahLst/>
            <a:cxnLst>
              <a:cxn ang="0">
                <a:pos x="0" y="0"/>
              </a:cxn>
              <a:cxn ang="0">
                <a:pos x="120000" y="0"/>
              </a:cxn>
              <a:cxn ang="0">
                <a:pos x="120000" y="120000"/>
              </a:cxn>
              <a:cxn ang="0">
                <a:pos x="0" y="120000"/>
              </a:cxn>
            </a:cxnLst>
            <a:rect l="0" t="0" r="r" b="b"/>
            <a:pathLst>
              <a:path w="120000" h="120000" extrusionOk="0">
                <a:moveTo>
                  <a:pt x="0" y="0"/>
                </a:moveTo>
                <a:lnTo>
                  <a:pt x="120000" y="0"/>
                </a:lnTo>
                <a:lnTo>
                  <a:pt x="120000" y="120000"/>
                </a:lnTo>
                <a:lnTo>
                  <a:pt x="0" y="120000"/>
                </a:lnTo>
                <a:close/>
              </a:path>
            </a:pathLst>
          </a:custGeom>
          <a:noFill/>
          <a:ln>
            <a:solidFill>
              <a:srgbClr val="000000"/>
            </a:solidFill>
            <a:round/>
            <a:headEnd/>
            <a:tailEnd/>
          </a:ln>
        </p:spPr>
      </p:sp>
      <p:sp>
        <p:nvSpPr>
          <p:cNvPr id="31746" name="Google Shape;413;g10541b6bd15_2_34:notes"/>
          <p:cNvSpPr txBox="1">
            <a:spLocks noGrp="1"/>
          </p:cNvSpPr>
          <p:nvPr>
            <p:ph type="body" idx="1"/>
          </p:nvPr>
        </p:nvSpPr>
        <p:spPr bwMode="auto">
          <a:noFill/>
        </p:spPr>
        <p:txBody>
          <a:bodyPr wrap="square" lIns="91425" tIns="91425" rIns="91425" bIns="91425" numCol="1" anchor="t" anchorCtr="0" compatLnSpc="1">
            <a:prstTxWarp prst="textNoShape">
              <a:avLst/>
            </a:prstTxWarp>
          </a:bodyPr>
          <a:lstStyle/>
          <a:p>
            <a:pPr>
              <a:spcBef>
                <a:spcPct val="0"/>
              </a:spcBef>
            </a:pPr>
            <a:endParaRPr lang="uk-U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3793" name="Google Shape;439;g10541b6bd15_2_1029:notes"/>
          <p:cNvSpPr>
            <a:spLocks noGrp="1" noRot="1" noChangeAspect="1"/>
          </p:cNvSpPr>
          <p:nvPr>
            <p:ph type="sldImg" idx="2"/>
          </p:nvPr>
        </p:nvSpPr>
        <p:spPr bwMode="auto">
          <a:custGeom>
            <a:avLst/>
            <a:gdLst/>
            <a:ahLst/>
            <a:cxnLst>
              <a:cxn ang="0">
                <a:pos x="0" y="0"/>
              </a:cxn>
              <a:cxn ang="0">
                <a:pos x="120000" y="0"/>
              </a:cxn>
              <a:cxn ang="0">
                <a:pos x="120000" y="120000"/>
              </a:cxn>
              <a:cxn ang="0">
                <a:pos x="0" y="120000"/>
              </a:cxn>
            </a:cxnLst>
            <a:rect l="0" t="0" r="r" b="b"/>
            <a:pathLst>
              <a:path w="120000" h="120000" extrusionOk="0">
                <a:moveTo>
                  <a:pt x="0" y="0"/>
                </a:moveTo>
                <a:lnTo>
                  <a:pt x="120000" y="0"/>
                </a:lnTo>
                <a:lnTo>
                  <a:pt x="120000" y="120000"/>
                </a:lnTo>
                <a:lnTo>
                  <a:pt x="0" y="120000"/>
                </a:lnTo>
                <a:close/>
              </a:path>
            </a:pathLst>
          </a:custGeom>
          <a:noFill/>
          <a:ln>
            <a:solidFill>
              <a:srgbClr val="000000"/>
            </a:solidFill>
            <a:round/>
            <a:headEnd/>
            <a:tailEnd/>
          </a:ln>
        </p:spPr>
      </p:sp>
      <p:sp>
        <p:nvSpPr>
          <p:cNvPr id="33794" name="Google Shape;440;g10541b6bd15_2_1029:notes"/>
          <p:cNvSpPr txBox="1">
            <a:spLocks noGrp="1"/>
          </p:cNvSpPr>
          <p:nvPr>
            <p:ph type="body" idx="1"/>
          </p:nvPr>
        </p:nvSpPr>
        <p:spPr bwMode="auto">
          <a:noFill/>
        </p:spPr>
        <p:txBody>
          <a:bodyPr wrap="square" lIns="91425" tIns="91425" rIns="91425" bIns="91425" numCol="1" anchor="t" anchorCtr="0" compatLnSpc="1">
            <a:prstTxWarp prst="textNoShape">
              <a:avLst/>
            </a:prstTxWarp>
          </a:bodyPr>
          <a:lstStyle/>
          <a:p>
            <a:pPr>
              <a:spcBef>
                <a:spcPct val="0"/>
              </a:spcBef>
            </a:pPr>
            <a:endParaRPr lang="uk-UA"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Образ слайда 1"/>
          <p:cNvSpPr>
            <a:spLocks noGrp="1" noRot="1" noChangeAspect="1"/>
          </p:cNvSpPr>
          <p:nvPr>
            <p:ph type="sldImg"/>
          </p:nvPr>
        </p:nvSpPr>
        <p:spPr bwMode="auto">
          <a:noFill/>
          <a:ln>
            <a:solidFill>
              <a:srgbClr val="000000"/>
            </a:solidFill>
            <a:miter lim="800000"/>
            <a:headEnd/>
            <a:tailEnd/>
          </a:ln>
        </p:spPr>
      </p:sp>
      <p:sp>
        <p:nvSpPr>
          <p:cNvPr id="56322"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uk-UA" smtClean="0"/>
          </a:p>
        </p:txBody>
      </p:sp>
      <p:sp>
        <p:nvSpPr>
          <p:cNvPr id="5632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A58FC05-278F-4CE2-AA7D-E3D2D4E1BE47}" type="slidenum">
              <a:rPr lang="ru-RU">
                <a:cs typeface="Arial" charset="0"/>
              </a:rPr>
              <a:pPr fontAlgn="base">
                <a:spcBef>
                  <a:spcPct val="0"/>
                </a:spcBef>
                <a:spcAft>
                  <a:spcPct val="0"/>
                </a:spcAft>
              </a:pPr>
              <a:t>34</a:t>
            </a:fld>
            <a:endParaRPr lang="ru-RU">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a:defRPr/>
            </a:pPr>
            <a:fld id="{2209AE22-48FD-4C24-BCD4-FC603D26756D}" type="datetimeFigureOut">
              <a:rPr lang="ru-RU"/>
              <a:pPr>
                <a:defRPr/>
              </a:pPr>
              <a:t>27.01.2023</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B63BE22F-94A3-4B64-9CF4-3EF5C0E10721}"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A86AB095-8E24-478C-B0D0-45FB0CF49F73}" type="datetimeFigureOut">
              <a:rPr lang="ru-RU"/>
              <a:pPr>
                <a:defRPr/>
              </a:pPr>
              <a:t>27.01.2023</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0B73319-A8E3-4511-B05A-D2016650C02A}"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fld id="{535D9655-5779-4261-BAC3-2AE22433E6DF}" type="datetimeFigureOut">
              <a:rPr lang="ru-RU"/>
              <a:pPr>
                <a:defRPr/>
              </a:pPr>
              <a:t>27.01.2023</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1A9D774-9768-4B71-9A70-8B0DF80405AC}"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fld id="{E138F7AA-A178-4B4D-B5EA-A8D29974BE6B}" type="datetimeFigureOut">
              <a:rPr lang="ru-RU"/>
              <a:pPr>
                <a:defRPr/>
              </a:pPr>
              <a:t>27.01.2023</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BB842AED-119A-4A02-A459-65CED06406FE}"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a:defRPr/>
            </a:pPr>
            <a:fld id="{4DBA7492-6FD7-4FA5-A87F-9F40F3E34947}" type="datetimeFigureOut">
              <a:rPr lang="ru-RU"/>
              <a:pPr>
                <a:defRPr/>
              </a:pPr>
              <a:t>27.01.2023</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04D1AC49-F008-4103-95B6-FC4D9FA3A65E}"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a:defRPr/>
            </a:pPr>
            <a:fld id="{E924B938-6613-4B9E-9A19-29DCA45603F3}" type="datetimeFigureOut">
              <a:rPr lang="ru-RU"/>
              <a:pPr>
                <a:defRPr/>
              </a:pPr>
              <a:t>27.01.2023</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8EA2250F-EE36-45EA-8858-3C2A78CE2202}"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6CE25437-00C7-4F5F-BD86-21899591DF12}" type="datetimeFigureOut">
              <a:rPr lang="ru-RU"/>
              <a:pPr>
                <a:defRPr/>
              </a:pPr>
              <a:t>27.01.2023</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FE312480-9313-47FA-BA32-55EB49EDD6F3}"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75876D75-051E-467E-BEFF-EACDC7DB9DB8}" type="datetimeFigureOut">
              <a:rPr lang="ru-RU"/>
              <a:pPr>
                <a:defRPr/>
              </a:pPr>
              <a:t>27.01.2023</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EB99E19F-2EAE-4FB1-B7D5-8A6DE9292E45}"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EE3E1BDD-0321-49D6-90AD-AF47D2623887}" type="datetimeFigureOut">
              <a:rPr lang="ru-RU"/>
              <a:pPr>
                <a:defRPr/>
              </a:pPr>
              <a:t>27.01.2023</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15CF567A-336F-4B3D-9EB9-254331380124}"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E5D632E8-3882-44D6-A0F4-2327B557D6D3}" type="datetimeFigureOut">
              <a:rPr lang="ru-RU"/>
              <a:pPr>
                <a:defRPr/>
              </a:pPr>
              <a:t>27.01.2023</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47A966F-97D9-45B1-BD7B-7FC3A1FE0FA4}"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8CA0E6E9-F0F8-40A2-8062-85FCD0DF0E1D}" type="datetimeFigureOut">
              <a:rPr lang="ru-RU"/>
              <a:pPr>
                <a:defRPr/>
              </a:pPr>
              <a:t>27.01.2023</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E43188B5-A88E-450E-AC4A-FDCADB11E727}"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lIns="91425" tIns="91425" rIns="91425" bIns="91425" anchor="t">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lIns="91425" tIns="91425" rIns="91425" bIns="91425">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 name="Google Shape;19;p4"/>
          <p:cNvSpPr txBox="1">
            <a:spLocks noGrp="1"/>
          </p:cNvSpPr>
          <p:nvPr>
            <p:ph type="sldNum" idx="10"/>
          </p:nvPr>
        </p:nvSpPr>
        <p:spPr>
          <a:xfrm>
            <a:off x="11296650" y="6218238"/>
            <a:ext cx="731838" cy="523875"/>
          </a:xfrm>
        </p:spPr>
        <p:txBody>
          <a:bodyPr spcFirstLastPara="1" wrap="square" lIns="91425" tIns="91425" rIns="91425" bIns="91425" anchorCtr="0">
            <a:normAutofit/>
          </a:bodyPr>
          <a:lstStyle>
            <a:lvl1pPr lvl="0">
              <a:buNone/>
              <a:defRPr smtClean="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A13619C3-72A4-4BDD-8DBC-F56D24BD99C7}" type="slidenum">
              <a:rPr lang="en"/>
              <a:pPr>
                <a:defRPr/>
              </a:pPr>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609600" y="1600200"/>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8AB361F8-B267-4503-99B7-24AF10FED137}" type="datetimeFigureOut">
              <a:rPr lang="ru-RU"/>
              <a:pPr>
                <a:defRPr/>
              </a:pPr>
              <a:t>27.01.2023</a:t>
            </a:fld>
            <a:endParaRPr lang="ru-RU"/>
          </a:p>
        </p:txBody>
      </p:sp>
      <p:sp>
        <p:nvSpPr>
          <p:cNvPr id="5" name="Нижний колонтитул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B6CAEF06-5C14-4753-AF6D-038AF944CD21}"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 id="2147483661" r:id="rId12"/>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eur-lex.europa.eu/legal-content/EN/TXT/?uri=uriserv:OJ.L_.2018.328.01.0082.01.ENG"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xml"/><Relationship Id="rId5" Type="http://schemas.openxmlformats.org/officeDocument/2006/relationships/image" Target="../media/image29.jpeg"/><Relationship Id="rId4" Type="http://schemas.openxmlformats.org/officeDocument/2006/relationships/image" Target="../media/image28.jpeg"/></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4.xml"/><Relationship Id="rId4" Type="http://schemas.openxmlformats.org/officeDocument/2006/relationships/image" Target="../media/image32.jpeg"/></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mailto:wwwanten@gmail.com" TargetMode="External"/><Relationship Id="rId2" Type="http://schemas.openxmlformats.org/officeDocument/2006/relationships/image" Target="../media/image3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66763" y="2271713"/>
            <a:ext cx="10874375" cy="1662112"/>
          </a:xfrm>
          <a:prstGeom prst="rect">
            <a:avLst/>
          </a:prstGeom>
          <a:noFill/>
        </p:spPr>
        <p:txBody>
          <a:bodyPr>
            <a:spAutoFit/>
          </a:bodyPr>
          <a:lstStyle/>
          <a:p>
            <a:pPr algn="ctr" fontAlgn="auto">
              <a:spcBef>
                <a:spcPts val="0"/>
              </a:spcBef>
              <a:spcAft>
                <a:spcPts val="0"/>
              </a:spcAft>
              <a:defRPr/>
            </a:pPr>
            <a:r>
              <a:rPr lang="uk-UA" sz="3400" b="1" dirty="0">
                <a:solidFill>
                  <a:schemeClr val="tx2"/>
                </a:solidFill>
                <a:effectLst>
                  <a:outerShdw blurRad="38100" dist="38100" dir="2700000" algn="tl">
                    <a:srgbClr val="000000">
                      <a:alpha val="43137"/>
                    </a:srgbClr>
                  </a:outerShdw>
                </a:effectLst>
                <a:latin typeface="+mn-lt"/>
                <a:cs typeface="+mn-cs"/>
              </a:rPr>
              <a:t>Управління енергоефективністю </a:t>
            </a:r>
          </a:p>
          <a:p>
            <a:pPr algn="ctr" fontAlgn="auto">
              <a:spcBef>
                <a:spcPts val="0"/>
              </a:spcBef>
              <a:spcAft>
                <a:spcPts val="0"/>
              </a:spcAft>
              <a:defRPr/>
            </a:pPr>
            <a:r>
              <a:rPr lang="uk-UA" sz="3400" b="1" dirty="0">
                <a:solidFill>
                  <a:schemeClr val="tx2"/>
                </a:solidFill>
                <a:effectLst>
                  <a:outerShdw blurRad="38100" dist="38100" dir="2700000" algn="tl">
                    <a:srgbClr val="000000">
                      <a:alpha val="43137"/>
                    </a:srgbClr>
                  </a:outerShdw>
                </a:effectLst>
                <a:latin typeface="+mn-lt"/>
                <a:cs typeface="+mn-cs"/>
              </a:rPr>
              <a:t>систем комбінованого енергозабезпечення технологічних процесів підприємств з полігенерацією</a:t>
            </a:r>
            <a:endParaRPr lang="ru-RU" sz="3400" b="1" dirty="0">
              <a:solidFill>
                <a:schemeClr val="tx2"/>
              </a:solidFill>
              <a:latin typeface="+mn-lt"/>
              <a:cs typeface="+mn-cs"/>
            </a:endParaRPr>
          </a:p>
        </p:txBody>
      </p:sp>
      <p:sp>
        <p:nvSpPr>
          <p:cNvPr id="15362" name="Прямоугольник 1"/>
          <p:cNvSpPr>
            <a:spLocks noChangeArrowheads="1"/>
          </p:cNvSpPr>
          <p:nvPr/>
        </p:nvSpPr>
        <p:spPr bwMode="auto">
          <a:xfrm>
            <a:off x="1487488" y="5403850"/>
            <a:ext cx="10153650" cy="1108075"/>
          </a:xfrm>
          <a:prstGeom prst="rect">
            <a:avLst/>
          </a:prstGeom>
          <a:noFill/>
          <a:ln w="9525">
            <a:noFill/>
            <a:miter lim="800000"/>
            <a:headEnd/>
            <a:tailEnd/>
          </a:ln>
        </p:spPr>
        <p:txBody>
          <a:bodyPr>
            <a:spAutoFit/>
          </a:bodyPr>
          <a:lstStyle/>
          <a:p>
            <a:pPr algn="r"/>
            <a:r>
              <a:rPr lang="uk-UA" sz="2400" b="1">
                <a:solidFill>
                  <a:schemeClr val="tx2"/>
                </a:solidFill>
                <a:latin typeface="Calibri" pitchFamily="34" charset="0"/>
              </a:rPr>
              <a:t>Віктор КАПЛУН</a:t>
            </a:r>
          </a:p>
          <a:p>
            <a:pPr algn="r"/>
            <a:r>
              <a:rPr lang="uk-UA" sz="1400">
                <a:solidFill>
                  <a:schemeClr val="tx2"/>
                </a:solidFill>
                <a:latin typeface="Calibri" pitchFamily="34" charset="0"/>
              </a:rPr>
              <a:t>доктор технічних наук, професор</a:t>
            </a:r>
          </a:p>
          <a:p>
            <a:pPr algn="r"/>
            <a:r>
              <a:rPr lang="uk-UA" sz="1400">
                <a:solidFill>
                  <a:schemeClr val="tx2"/>
                </a:solidFill>
                <a:latin typeface="Calibri" pitchFamily="34" charset="0"/>
              </a:rPr>
              <a:t>директор Навчально-наукового інституту енергетики, автоматики і енергозбереження НУБіП України</a:t>
            </a:r>
          </a:p>
          <a:p>
            <a:pPr algn="r"/>
            <a:r>
              <a:rPr lang="uk-UA" sz="1400" b="1">
                <a:solidFill>
                  <a:schemeClr val="tx2"/>
                </a:solidFill>
                <a:latin typeface="Calibri" pitchFamily="34" charset="0"/>
              </a:rPr>
              <a:t>26 січня 2023 року </a:t>
            </a:r>
          </a:p>
        </p:txBody>
      </p:sp>
      <p:sp>
        <p:nvSpPr>
          <p:cNvPr id="3" name="Прямоугольник 2"/>
          <p:cNvSpPr/>
          <p:nvPr/>
        </p:nvSpPr>
        <p:spPr>
          <a:xfrm>
            <a:off x="334963" y="260350"/>
            <a:ext cx="11522075" cy="1816100"/>
          </a:xfrm>
          <a:prstGeom prst="rect">
            <a:avLst/>
          </a:prstGeom>
        </p:spPr>
        <p:txBody>
          <a:bodyPr>
            <a:spAutoFit/>
          </a:bodyPr>
          <a:lstStyle/>
          <a:p>
            <a:pPr algn="ctr"/>
            <a:r>
              <a:rPr lang="uk-UA" sz="2200">
                <a:solidFill>
                  <a:srgbClr val="376092"/>
                </a:solidFill>
                <a:latin typeface="Calibri" pitchFamily="34" charset="0"/>
                <a:cs typeface="Times New Roman" pitchFamily="18" charset="0"/>
              </a:rPr>
              <a:t>Проєкт Міжнародної організації праці  та Об’єднання організацій роботодавців України</a:t>
            </a:r>
          </a:p>
          <a:p>
            <a:pPr algn="ctr"/>
            <a:endParaRPr lang="uk-UA" b="1">
              <a:solidFill>
                <a:srgbClr val="376092"/>
              </a:solidFill>
              <a:latin typeface="Calibri" pitchFamily="34" charset="0"/>
              <a:cs typeface="Times New Roman" pitchFamily="18" charset="0"/>
            </a:endParaRPr>
          </a:p>
          <a:p>
            <a:pPr algn="ctr"/>
            <a:r>
              <a:rPr lang="uk-UA" sz="2000">
                <a:solidFill>
                  <a:srgbClr val="376092"/>
                </a:solidFill>
                <a:latin typeface="Calibri" pitchFamily="34" charset="0"/>
                <a:cs typeface="Times New Roman" pitchFamily="18" charset="0"/>
              </a:rPr>
              <a:t>Семінар </a:t>
            </a:r>
          </a:p>
          <a:p>
            <a:pPr algn="ctr"/>
            <a:r>
              <a:rPr lang="uk-UA" sz="2400" b="1">
                <a:solidFill>
                  <a:srgbClr val="376092"/>
                </a:solidFill>
                <a:effectLst>
                  <a:outerShdw blurRad="38100" dist="38100" dir="2700000" algn="tl">
                    <a:srgbClr val="C0C0C0"/>
                  </a:outerShdw>
                </a:effectLst>
                <a:latin typeface="Calibri" pitchFamily="34" charset="0"/>
                <a:cs typeface="Times New Roman" pitchFamily="18" charset="0"/>
              </a:rPr>
              <a:t>«Впровадження енергоефективних технологій компаніями для підвищення конкурентоспроможності та стійкості»</a:t>
            </a:r>
            <a:r>
              <a:rPr lang="uk-UA">
                <a:latin typeface="Times New Roman" pitchFamily="18" charset="0"/>
                <a:cs typeface="Times New Roman" pitchFamily="18" charset="0"/>
              </a:rPr>
              <a:t> </a:t>
            </a:r>
            <a:endParaRPr lang="uk-UA" sz="1600">
              <a:latin typeface="Times New Roman" pitchFamily="18" charset="0"/>
              <a:cs typeface="Times New Roman" pitchFamily="18" charset="0"/>
            </a:endParaRPr>
          </a:p>
        </p:txBody>
      </p:sp>
      <p:pic>
        <p:nvPicPr>
          <p:cNvPr id="15364" name="Picture 4" descr="https://nubip.edu.ua/sites/all/themes/nauu/images/redesign2/nubip-logo-gerb.png?20022021"/>
          <p:cNvPicPr>
            <a:picLocks noChangeAspect="1" noChangeArrowheads="1"/>
          </p:cNvPicPr>
          <p:nvPr/>
        </p:nvPicPr>
        <p:blipFill>
          <a:blip r:embed="rId2"/>
          <a:srcRect/>
          <a:stretch>
            <a:fillRect/>
          </a:stretch>
        </p:blipFill>
        <p:spPr bwMode="auto">
          <a:xfrm>
            <a:off x="1055688" y="4529138"/>
            <a:ext cx="2919412" cy="700087"/>
          </a:xfrm>
          <a:prstGeom prst="rect">
            <a:avLst/>
          </a:prstGeom>
          <a:noFill/>
          <a:ln w="9525">
            <a:noFill/>
            <a:miter lim="800000"/>
            <a:headEnd/>
            <a:tailEnd/>
          </a:ln>
        </p:spPr>
      </p:pic>
      <p:pic>
        <p:nvPicPr>
          <p:cNvPr id="15365" name="Рисунок 8"/>
          <p:cNvPicPr>
            <a:picLocks noChangeAspect="1"/>
          </p:cNvPicPr>
          <p:nvPr/>
        </p:nvPicPr>
        <p:blipFill>
          <a:blip r:embed="rId3"/>
          <a:srcRect/>
          <a:stretch>
            <a:fillRect/>
          </a:stretch>
        </p:blipFill>
        <p:spPr bwMode="auto">
          <a:xfrm>
            <a:off x="911225" y="5403850"/>
            <a:ext cx="885825" cy="1050925"/>
          </a:xfrm>
          <a:prstGeom prst="rect">
            <a:avLst/>
          </a:prstGeom>
          <a:noFill/>
          <a:ln w="9525">
            <a:noFill/>
            <a:miter lim="800000"/>
            <a:headEnd/>
            <a:tailEnd/>
          </a:ln>
        </p:spPr>
      </p:pic>
      <p:pic>
        <p:nvPicPr>
          <p:cNvPr id="15366" name="Рисунок 9"/>
          <p:cNvPicPr>
            <a:picLocks noChangeAspect="1" noChangeArrowheads="1"/>
          </p:cNvPicPr>
          <p:nvPr/>
        </p:nvPicPr>
        <p:blipFill>
          <a:blip r:embed="rId4"/>
          <a:srcRect l="13428" t="8339" r="25601" b="10722"/>
          <a:stretch>
            <a:fillRect/>
          </a:stretch>
        </p:blipFill>
        <p:spPr bwMode="auto">
          <a:xfrm>
            <a:off x="4295775" y="4427538"/>
            <a:ext cx="792163" cy="781050"/>
          </a:xfrm>
          <a:prstGeom prst="rect">
            <a:avLst/>
          </a:prstGeom>
          <a:solidFill>
            <a:srgbClr val="FFFFFF"/>
          </a:solid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2"/>
          <p:cNvPicPr>
            <a:picLocks noChangeAspect="1" noChangeArrowheads="1"/>
          </p:cNvPicPr>
          <p:nvPr/>
        </p:nvPicPr>
        <p:blipFill>
          <a:blip r:embed="rId2"/>
          <a:srcRect/>
          <a:stretch>
            <a:fillRect/>
          </a:stretch>
        </p:blipFill>
        <p:spPr bwMode="auto">
          <a:xfrm>
            <a:off x="1524000" y="476250"/>
            <a:ext cx="9021763" cy="5689600"/>
          </a:xfrm>
          <a:prstGeom prst="rect">
            <a:avLst/>
          </a:prstGeom>
          <a:noFill/>
          <a:ln w="9525">
            <a:noFill/>
            <a:miter lim="800000"/>
            <a:headEnd/>
            <a:tailEnd/>
          </a:ln>
        </p:spPr>
      </p:pic>
      <p:sp>
        <p:nvSpPr>
          <p:cNvPr id="16386" name="TextBox 3"/>
          <p:cNvSpPr txBox="1">
            <a:spLocks noChangeArrowheads="1"/>
          </p:cNvSpPr>
          <p:nvPr/>
        </p:nvSpPr>
        <p:spPr bwMode="auto">
          <a:xfrm>
            <a:off x="1992313" y="6381750"/>
            <a:ext cx="7991475" cy="368300"/>
          </a:xfrm>
          <a:prstGeom prst="rect">
            <a:avLst/>
          </a:prstGeom>
          <a:noFill/>
          <a:ln w="9525">
            <a:noFill/>
            <a:miter lim="800000"/>
            <a:headEnd/>
            <a:tailEnd/>
          </a:ln>
        </p:spPr>
        <p:txBody>
          <a:bodyPr>
            <a:spAutoFit/>
          </a:bodyPr>
          <a:lstStyle/>
          <a:p>
            <a:r>
              <a:rPr lang="uk-UA" b="1" u="sng">
                <a:latin typeface="Calibri" pitchFamily="34" charset="0"/>
              </a:rPr>
              <a:t>Примітка:</a:t>
            </a:r>
            <a:r>
              <a:rPr lang="uk-UA">
                <a:latin typeface="Calibri" pitchFamily="34" charset="0"/>
              </a:rPr>
              <a:t> орієнтування на глобальні цілі Сталого розвитку </a:t>
            </a:r>
            <a:r>
              <a:rPr lang="uk-UA" b="1" u="sng">
                <a:latin typeface="Calibri" pitchFamily="34" charset="0"/>
              </a:rPr>
              <a:t>7</a:t>
            </a:r>
            <a:r>
              <a:rPr lang="uk-UA">
                <a:latin typeface="Calibri" pitchFamily="34" charset="0"/>
              </a:rPr>
              <a:t>, </a:t>
            </a:r>
            <a:r>
              <a:rPr lang="uk-UA" b="1" u="sng">
                <a:latin typeface="Calibri" pitchFamily="34" charset="0"/>
              </a:rPr>
              <a:t>11</a:t>
            </a:r>
            <a:r>
              <a:rPr lang="uk-UA">
                <a:latin typeface="Calibri" pitchFamily="34" charset="0"/>
              </a:rPr>
              <a:t> та </a:t>
            </a:r>
            <a:r>
              <a:rPr lang="uk-UA" b="1" u="sng">
                <a:latin typeface="Calibri" pitchFamily="34" charset="0"/>
              </a:rPr>
              <a:t>13</a:t>
            </a:r>
            <a:endParaRPr lang="ru-RU" b="1" u="sng">
              <a:latin typeface="Calibri"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71450"/>
            <a:ext cx="12192000" cy="1143000"/>
          </a:xfrm>
        </p:spPr>
        <p:txBody>
          <a:bodyPr rtlCol="0">
            <a:normAutofit/>
          </a:bodyPr>
          <a:lstStyle/>
          <a:p>
            <a:pPr fontAlgn="auto">
              <a:spcAft>
                <a:spcPts val="0"/>
              </a:spcAft>
              <a:defRPr/>
            </a:pPr>
            <a:r>
              <a:rPr lang="uk-UA" b="1" dirty="0">
                <a:solidFill>
                  <a:schemeClr val="tx2">
                    <a:lumMod val="75000"/>
                    <a:lumOff val="25000"/>
                  </a:schemeClr>
                </a:solidFill>
                <a:effectLst>
                  <a:outerShdw blurRad="38100" dist="38100" dir="2700000" algn="tl">
                    <a:srgbClr val="000000">
                      <a:alpha val="43137"/>
                    </a:srgbClr>
                  </a:outerShdw>
                </a:effectLst>
              </a:rPr>
              <a:t>Цілі країн світу щодо кліматичної нейтральності</a:t>
            </a:r>
          </a:p>
        </p:txBody>
      </p:sp>
      <p:sp>
        <p:nvSpPr>
          <p:cNvPr id="17410" name="Объект 2"/>
          <p:cNvSpPr>
            <a:spLocks noGrp="1"/>
          </p:cNvSpPr>
          <p:nvPr>
            <p:ph idx="1"/>
          </p:nvPr>
        </p:nvSpPr>
        <p:spPr/>
        <p:txBody>
          <a:bodyPr/>
          <a:lstStyle/>
          <a:p>
            <a:endParaRPr lang="uk-UA" smtClean="0"/>
          </a:p>
        </p:txBody>
      </p:sp>
      <p:pic>
        <p:nvPicPr>
          <p:cNvPr id="17411" name="Рисунок 3"/>
          <p:cNvPicPr>
            <a:picLocks noChangeAspect="1"/>
          </p:cNvPicPr>
          <p:nvPr/>
        </p:nvPicPr>
        <p:blipFill>
          <a:blip r:embed="rId3"/>
          <a:srcRect l="21712" t="27959" r="18893" b="19901"/>
          <a:stretch>
            <a:fillRect/>
          </a:stretch>
        </p:blipFill>
        <p:spPr bwMode="auto">
          <a:xfrm>
            <a:off x="119063" y="1052513"/>
            <a:ext cx="12072937" cy="5805487"/>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Рисунок 3"/>
          <p:cNvPicPr>
            <a:picLocks noChangeAspect="1"/>
          </p:cNvPicPr>
          <p:nvPr/>
        </p:nvPicPr>
        <p:blipFill>
          <a:blip r:embed="rId2"/>
          <a:srcRect l="16138" t="10802" r="16925" b="36389"/>
          <a:stretch>
            <a:fillRect/>
          </a:stretch>
        </p:blipFill>
        <p:spPr bwMode="auto">
          <a:xfrm>
            <a:off x="7938" y="22225"/>
            <a:ext cx="12184062" cy="6430963"/>
          </a:xfrm>
          <a:prstGeom prst="rect">
            <a:avLst/>
          </a:prstGeom>
          <a:noFill/>
          <a:ln w="9525">
            <a:noFill/>
            <a:miter lim="800000"/>
            <a:headEnd/>
            <a:tailEnd/>
          </a:ln>
        </p:spPr>
      </p:pic>
      <p:pic>
        <p:nvPicPr>
          <p:cNvPr id="19458" name="Picture 4"/>
          <p:cNvPicPr>
            <a:picLocks noChangeAspect="1" noChangeArrowheads="1"/>
          </p:cNvPicPr>
          <p:nvPr/>
        </p:nvPicPr>
        <p:blipFill>
          <a:blip r:embed="rId3"/>
          <a:srcRect/>
          <a:stretch>
            <a:fillRect/>
          </a:stretch>
        </p:blipFill>
        <p:spPr bwMode="auto">
          <a:xfrm>
            <a:off x="6923088" y="1873250"/>
            <a:ext cx="4638675" cy="314325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Заголовок 1"/>
          <p:cNvSpPr>
            <a:spLocks noGrp="1"/>
          </p:cNvSpPr>
          <p:nvPr>
            <p:ph type="title"/>
          </p:nvPr>
        </p:nvSpPr>
        <p:spPr/>
        <p:txBody>
          <a:bodyPr/>
          <a:lstStyle/>
          <a:p>
            <a:endParaRPr lang="uk-UA" smtClean="0"/>
          </a:p>
        </p:txBody>
      </p:sp>
      <p:sp>
        <p:nvSpPr>
          <p:cNvPr id="20482" name="Объект 2"/>
          <p:cNvSpPr>
            <a:spLocks noGrp="1"/>
          </p:cNvSpPr>
          <p:nvPr>
            <p:ph idx="1"/>
          </p:nvPr>
        </p:nvSpPr>
        <p:spPr/>
        <p:txBody>
          <a:bodyPr/>
          <a:lstStyle/>
          <a:p>
            <a:endParaRPr lang="uk-UA" smtClean="0"/>
          </a:p>
        </p:txBody>
      </p:sp>
      <p:pic>
        <p:nvPicPr>
          <p:cNvPr id="20483" name="Рисунок 3"/>
          <p:cNvPicPr>
            <a:picLocks noChangeAspect="1"/>
          </p:cNvPicPr>
          <p:nvPr/>
        </p:nvPicPr>
        <p:blipFill>
          <a:blip r:embed="rId2"/>
          <a:srcRect l="16139" t="11501" r="17319" b="22701"/>
          <a:stretch>
            <a:fillRect/>
          </a:stretch>
        </p:blipFill>
        <p:spPr bwMode="auto">
          <a:xfrm>
            <a:off x="0" y="0"/>
            <a:ext cx="12330113" cy="6858000"/>
          </a:xfrm>
          <a:prstGeom prst="rect">
            <a:avLst/>
          </a:prstGeom>
          <a:noFill/>
          <a:ln w="9525">
            <a:noFill/>
            <a:miter lim="800000"/>
            <a:headEnd/>
            <a:tailEnd/>
          </a:ln>
        </p:spPr>
      </p:pic>
      <p:sp>
        <p:nvSpPr>
          <p:cNvPr id="5" name="Прямоугольник 4"/>
          <p:cNvSpPr/>
          <p:nvPr/>
        </p:nvSpPr>
        <p:spPr>
          <a:xfrm>
            <a:off x="9336088" y="0"/>
            <a:ext cx="3024187" cy="1196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uk-UA"/>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Заголовок 1"/>
          <p:cNvSpPr>
            <a:spLocks noGrp="1"/>
          </p:cNvSpPr>
          <p:nvPr>
            <p:ph type="title"/>
          </p:nvPr>
        </p:nvSpPr>
        <p:spPr/>
        <p:txBody>
          <a:bodyPr/>
          <a:lstStyle/>
          <a:p>
            <a:endParaRPr lang="uk-UA" smtClean="0"/>
          </a:p>
        </p:txBody>
      </p:sp>
      <p:sp>
        <p:nvSpPr>
          <p:cNvPr id="21506" name="Объект 2"/>
          <p:cNvSpPr>
            <a:spLocks noGrp="1"/>
          </p:cNvSpPr>
          <p:nvPr>
            <p:ph idx="1"/>
          </p:nvPr>
        </p:nvSpPr>
        <p:spPr/>
        <p:txBody>
          <a:bodyPr/>
          <a:lstStyle/>
          <a:p>
            <a:endParaRPr lang="uk-UA" smtClean="0"/>
          </a:p>
        </p:txBody>
      </p:sp>
      <p:pic>
        <p:nvPicPr>
          <p:cNvPr id="21507" name="Рисунок 3"/>
          <p:cNvPicPr>
            <a:picLocks noChangeAspect="1"/>
          </p:cNvPicPr>
          <p:nvPr/>
        </p:nvPicPr>
        <p:blipFill>
          <a:blip r:embed="rId2"/>
          <a:srcRect l="16139" t="26199" r="17319" b="8000"/>
          <a:stretch>
            <a:fillRect/>
          </a:stretch>
        </p:blipFill>
        <p:spPr bwMode="auto">
          <a:xfrm>
            <a:off x="11113" y="88900"/>
            <a:ext cx="12169775" cy="6769100"/>
          </a:xfrm>
          <a:prstGeom prst="rect">
            <a:avLst/>
          </a:prstGeom>
          <a:noFill/>
          <a:ln w="9525">
            <a:noFill/>
            <a:miter lim="800000"/>
            <a:headEnd/>
            <a:tailEnd/>
          </a:ln>
        </p:spPr>
      </p:pic>
      <p:sp>
        <p:nvSpPr>
          <p:cNvPr id="5" name="Прямоугольник 4"/>
          <p:cNvSpPr/>
          <p:nvPr/>
        </p:nvSpPr>
        <p:spPr>
          <a:xfrm>
            <a:off x="9336088" y="0"/>
            <a:ext cx="3024187" cy="1196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uk-UA"/>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Заголовок 1"/>
          <p:cNvSpPr>
            <a:spLocks noGrp="1"/>
          </p:cNvSpPr>
          <p:nvPr>
            <p:ph type="title"/>
          </p:nvPr>
        </p:nvSpPr>
        <p:spPr/>
        <p:txBody>
          <a:bodyPr/>
          <a:lstStyle/>
          <a:p>
            <a:endParaRPr lang="uk-UA" smtClean="0"/>
          </a:p>
        </p:txBody>
      </p:sp>
      <p:sp>
        <p:nvSpPr>
          <p:cNvPr id="22530" name="Объект 2"/>
          <p:cNvSpPr>
            <a:spLocks noGrp="1"/>
          </p:cNvSpPr>
          <p:nvPr>
            <p:ph idx="1"/>
          </p:nvPr>
        </p:nvSpPr>
        <p:spPr/>
        <p:txBody>
          <a:bodyPr/>
          <a:lstStyle/>
          <a:p>
            <a:endParaRPr lang="uk-UA" smtClean="0"/>
          </a:p>
        </p:txBody>
      </p:sp>
      <p:pic>
        <p:nvPicPr>
          <p:cNvPr id="22531" name="Рисунок 3"/>
          <p:cNvPicPr>
            <a:picLocks noChangeAspect="1"/>
          </p:cNvPicPr>
          <p:nvPr/>
        </p:nvPicPr>
        <p:blipFill>
          <a:blip r:embed="rId2"/>
          <a:srcRect l="1962" t="10101" r="3143" b="9401"/>
          <a:stretch>
            <a:fillRect/>
          </a:stretch>
        </p:blipFill>
        <p:spPr bwMode="auto">
          <a:xfrm>
            <a:off x="11113" y="14288"/>
            <a:ext cx="12180887" cy="6843712"/>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Рисунок 4"/>
          <p:cNvPicPr>
            <a:picLocks noChangeAspect="1"/>
          </p:cNvPicPr>
          <p:nvPr/>
        </p:nvPicPr>
        <p:blipFill>
          <a:blip r:embed="rId2"/>
          <a:srcRect l="19588" t="17451" r="17224" b="9050"/>
          <a:stretch>
            <a:fillRect/>
          </a:stretch>
        </p:blipFill>
        <p:spPr bwMode="auto">
          <a:xfrm>
            <a:off x="1127125" y="179388"/>
            <a:ext cx="10225088" cy="6689725"/>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7" name="Google Shape;455;p44"/>
          <p:cNvGrpSpPr>
            <a:grpSpLocks/>
          </p:cNvGrpSpPr>
          <p:nvPr/>
        </p:nvGrpSpPr>
        <p:grpSpPr bwMode="auto">
          <a:xfrm>
            <a:off x="644525" y="698500"/>
            <a:ext cx="10871200" cy="5661025"/>
            <a:chOff x="483475" y="523800"/>
            <a:chExt cx="8153299" cy="4246200"/>
          </a:xfrm>
        </p:grpSpPr>
        <p:pic>
          <p:nvPicPr>
            <p:cNvPr id="24585" name="Google Shape;456;p44"/>
            <p:cNvPicPr preferRelativeResize="0">
              <a:picLocks noChangeAspect="1" noChangeArrowheads="1"/>
            </p:cNvPicPr>
            <p:nvPr/>
          </p:nvPicPr>
          <p:blipFill>
            <a:blip r:embed="rId3"/>
            <a:srcRect/>
            <a:stretch>
              <a:fillRect/>
            </a:stretch>
          </p:blipFill>
          <p:spPr bwMode="auto">
            <a:xfrm>
              <a:off x="1093075" y="523800"/>
              <a:ext cx="7543699" cy="4246200"/>
            </a:xfrm>
            <a:prstGeom prst="rect">
              <a:avLst/>
            </a:prstGeom>
            <a:noFill/>
            <a:ln w="9525">
              <a:noFill/>
              <a:miter lim="800000"/>
              <a:headEnd/>
              <a:tailEnd/>
            </a:ln>
          </p:spPr>
        </p:pic>
        <p:pic>
          <p:nvPicPr>
            <p:cNvPr id="24586" name="Google Shape;457;p44"/>
            <p:cNvPicPr preferRelativeResize="0">
              <a:picLocks noChangeAspect="1" noChangeArrowheads="1"/>
            </p:cNvPicPr>
            <p:nvPr/>
          </p:nvPicPr>
          <p:blipFill>
            <a:blip r:embed="rId3"/>
            <a:srcRect/>
            <a:stretch>
              <a:fillRect/>
            </a:stretch>
          </p:blipFill>
          <p:spPr bwMode="auto">
            <a:xfrm>
              <a:off x="788275" y="523800"/>
              <a:ext cx="7543699" cy="4246200"/>
            </a:xfrm>
            <a:prstGeom prst="rect">
              <a:avLst/>
            </a:prstGeom>
            <a:noFill/>
            <a:ln w="9525">
              <a:noFill/>
              <a:miter lim="800000"/>
              <a:headEnd/>
              <a:tailEnd/>
            </a:ln>
          </p:spPr>
        </p:pic>
        <p:pic>
          <p:nvPicPr>
            <p:cNvPr id="24587" name="Google Shape;458;p44"/>
            <p:cNvPicPr preferRelativeResize="0">
              <a:picLocks noChangeAspect="1" noChangeArrowheads="1"/>
            </p:cNvPicPr>
            <p:nvPr/>
          </p:nvPicPr>
          <p:blipFill>
            <a:blip r:embed="rId3"/>
            <a:srcRect/>
            <a:stretch>
              <a:fillRect/>
            </a:stretch>
          </p:blipFill>
          <p:spPr bwMode="auto">
            <a:xfrm>
              <a:off x="483475" y="523800"/>
              <a:ext cx="7543699" cy="4246200"/>
            </a:xfrm>
            <a:prstGeom prst="rect">
              <a:avLst/>
            </a:prstGeom>
            <a:noFill/>
            <a:ln w="9525">
              <a:noFill/>
              <a:miter lim="800000"/>
              <a:headEnd/>
              <a:tailEnd/>
            </a:ln>
          </p:spPr>
        </p:pic>
      </p:grpSp>
      <p:sp>
        <p:nvSpPr>
          <p:cNvPr id="24578" name="Google Shape;459;p44"/>
          <p:cNvSpPr txBox="1">
            <a:spLocks noChangeArrowheads="1"/>
          </p:cNvSpPr>
          <p:nvPr/>
        </p:nvSpPr>
        <p:spPr bwMode="auto">
          <a:xfrm>
            <a:off x="2681288" y="5484813"/>
            <a:ext cx="6362700" cy="646112"/>
          </a:xfrm>
          <a:prstGeom prst="rect">
            <a:avLst/>
          </a:prstGeom>
          <a:noFill/>
          <a:ln w="9525">
            <a:noFill/>
            <a:miter lim="800000"/>
            <a:headEnd/>
            <a:tailEnd/>
          </a:ln>
        </p:spPr>
        <p:txBody>
          <a:bodyPr lIns="121900" tIns="121900" rIns="121900" bIns="121900"/>
          <a:lstStyle/>
          <a:p>
            <a:pPr marL="608013"/>
            <a:endParaRPr lang="uk-UA" sz="2400">
              <a:solidFill>
                <a:srgbClr val="434343"/>
              </a:solidFill>
              <a:latin typeface="Montserrat"/>
              <a:ea typeface="Montserrat"/>
              <a:cs typeface="Montserrat"/>
              <a:sym typeface="Montserrat"/>
            </a:endParaRPr>
          </a:p>
        </p:txBody>
      </p:sp>
      <p:sp>
        <p:nvSpPr>
          <p:cNvPr id="24579" name="Google Shape;460;p44"/>
          <p:cNvSpPr txBox="1">
            <a:spLocks noChangeArrowheads="1"/>
          </p:cNvSpPr>
          <p:nvPr/>
        </p:nvSpPr>
        <p:spPr bwMode="auto">
          <a:xfrm>
            <a:off x="574675" y="381000"/>
            <a:ext cx="9836150" cy="476250"/>
          </a:xfrm>
          <a:prstGeom prst="rect">
            <a:avLst/>
          </a:prstGeom>
          <a:noFill/>
          <a:ln w="9525">
            <a:noFill/>
            <a:miter lim="800000"/>
            <a:headEnd/>
            <a:tailEnd/>
          </a:ln>
        </p:spPr>
        <p:txBody>
          <a:bodyPr lIns="121900" tIns="121900" rIns="121900" bIns="121900"/>
          <a:lstStyle/>
          <a:p>
            <a:r>
              <a:rPr lang="uk-UA" sz="2400">
                <a:solidFill>
                  <a:srgbClr val="7436C7"/>
                </a:solidFill>
                <a:latin typeface="Montserrat SemiBold"/>
                <a:ea typeface="Montserrat SemiBold"/>
                <a:cs typeface="Montserrat SemiBold"/>
                <a:sym typeface="Montserrat SemiBold"/>
              </a:rPr>
              <a:t>Принцип роботи Smart Grid </a:t>
            </a:r>
          </a:p>
          <a:p>
            <a:endParaRPr lang="uk-UA" sz="2400">
              <a:latin typeface="Calibri" pitchFamily="34" charset="0"/>
            </a:endParaRPr>
          </a:p>
        </p:txBody>
      </p:sp>
      <p:grpSp>
        <p:nvGrpSpPr>
          <p:cNvPr id="24580" name="Google Shape;461;p44"/>
          <p:cNvGrpSpPr>
            <a:grpSpLocks/>
          </p:cNvGrpSpPr>
          <p:nvPr/>
        </p:nvGrpSpPr>
        <p:grpSpPr bwMode="auto">
          <a:xfrm>
            <a:off x="576263" y="422275"/>
            <a:ext cx="10953750" cy="5937250"/>
            <a:chOff x="432775" y="317200"/>
            <a:chExt cx="8214900" cy="4452800"/>
          </a:xfrm>
        </p:grpSpPr>
        <p:cxnSp>
          <p:nvCxnSpPr>
            <p:cNvPr id="24583" name="Google Shape;463;p44"/>
            <p:cNvCxnSpPr>
              <a:cxnSpLocks noChangeShapeType="1"/>
            </p:cNvCxnSpPr>
            <p:nvPr/>
          </p:nvCxnSpPr>
          <p:spPr bwMode="auto">
            <a:xfrm>
              <a:off x="432775" y="4764600"/>
              <a:ext cx="8214900" cy="5400"/>
            </a:xfrm>
            <a:prstGeom prst="straightConnector1">
              <a:avLst/>
            </a:prstGeom>
            <a:noFill/>
            <a:ln w="19050" cap="rnd">
              <a:solidFill>
                <a:srgbClr val="5216A3"/>
              </a:solidFill>
              <a:round/>
              <a:headEnd/>
              <a:tailEnd/>
            </a:ln>
          </p:spPr>
        </p:cxnSp>
        <p:cxnSp>
          <p:nvCxnSpPr>
            <p:cNvPr id="24584" name="Google Shape;464;p44"/>
            <p:cNvCxnSpPr>
              <a:cxnSpLocks noChangeShapeType="1"/>
            </p:cNvCxnSpPr>
            <p:nvPr/>
          </p:nvCxnSpPr>
          <p:spPr bwMode="auto">
            <a:xfrm>
              <a:off x="432775" y="317200"/>
              <a:ext cx="7404900" cy="2100"/>
            </a:xfrm>
            <a:prstGeom prst="straightConnector1">
              <a:avLst/>
            </a:prstGeom>
            <a:noFill/>
            <a:ln w="19050" cap="rnd">
              <a:solidFill>
                <a:srgbClr val="5216A3"/>
              </a:solidFill>
              <a:round/>
              <a:headEnd/>
              <a:tailEnd/>
            </a:ln>
          </p:spPr>
        </p:cxnSp>
      </p:grpSp>
      <p:sp>
        <p:nvSpPr>
          <p:cNvPr id="24581" name="Google Shape;465;p44"/>
          <p:cNvSpPr txBox="1">
            <a:spLocks noChangeArrowheads="1"/>
          </p:cNvSpPr>
          <p:nvPr/>
        </p:nvSpPr>
        <p:spPr bwMode="auto">
          <a:xfrm>
            <a:off x="2681288" y="5484813"/>
            <a:ext cx="6362700" cy="646112"/>
          </a:xfrm>
          <a:prstGeom prst="rect">
            <a:avLst/>
          </a:prstGeom>
          <a:noFill/>
          <a:ln w="9525">
            <a:noFill/>
            <a:miter lim="800000"/>
            <a:headEnd/>
            <a:tailEnd/>
          </a:ln>
        </p:spPr>
        <p:txBody>
          <a:bodyPr lIns="121900" tIns="121900" rIns="121900" bIns="121900"/>
          <a:lstStyle/>
          <a:p>
            <a:pPr marL="608013"/>
            <a:endParaRPr lang="uk-UA" sz="2400">
              <a:solidFill>
                <a:srgbClr val="434343"/>
              </a:solidFill>
              <a:latin typeface="Montserrat"/>
              <a:ea typeface="Montserrat"/>
              <a:cs typeface="Montserrat"/>
              <a:sym typeface="Montserrat"/>
            </a:endParaRPr>
          </a:p>
        </p:txBody>
      </p:sp>
      <p:sp>
        <p:nvSpPr>
          <p:cNvPr id="466" name="Google Shape;466;p44"/>
          <p:cNvSpPr txBox="1"/>
          <p:nvPr/>
        </p:nvSpPr>
        <p:spPr>
          <a:xfrm>
            <a:off x="5472113" y="6359525"/>
            <a:ext cx="6719887" cy="425450"/>
          </a:xfrm>
          <a:prstGeom prst="rect">
            <a:avLst/>
          </a:prstGeom>
          <a:noFill/>
          <a:ln>
            <a:noFill/>
          </a:ln>
        </p:spPr>
        <p:txBody>
          <a:bodyPr spcFirstLastPara="1" lIns="121900" tIns="121900" rIns="121900" bIns="121900"/>
          <a:lstStyle/>
          <a:p>
            <a:pPr fontAlgn="auto">
              <a:spcBef>
                <a:spcPts val="0"/>
              </a:spcBef>
              <a:spcAft>
                <a:spcPts val="0"/>
              </a:spcAft>
              <a:buClr>
                <a:schemeClr val="dk1"/>
              </a:buClr>
              <a:buSzPts val="1100"/>
              <a:defRPr/>
            </a:pPr>
            <a:r>
              <a:rPr lang="en" sz="1200">
                <a:solidFill>
                  <a:srgbClr val="1B1623"/>
                </a:solidFill>
                <a:latin typeface="Montserrat Light"/>
                <a:ea typeface="Montserrat Light"/>
                <a:cs typeface="Montserrat Light"/>
                <a:sym typeface="Montserrat Light"/>
              </a:rPr>
              <a:t>Технологія блокчейн і цифрова енергетика</a:t>
            </a:r>
            <a:r>
              <a:rPr lang="en" sz="1333">
                <a:latin typeface="Montserrat Light"/>
                <a:ea typeface="Montserrat Light"/>
                <a:cs typeface="Montserrat Light"/>
                <a:sym typeface="Montserrat Light"/>
              </a:rPr>
              <a:t>              </a:t>
            </a:r>
            <a:r>
              <a:rPr lang="en" sz="1333">
                <a:solidFill>
                  <a:srgbClr val="5F0EA7"/>
                </a:solidFill>
                <a:latin typeface="Montserrat Light"/>
                <a:ea typeface="Montserrat Light"/>
                <a:cs typeface="Montserrat Light"/>
                <a:sym typeface="Montserrat Light"/>
              </a:rPr>
              <a:t>482.solutions</a:t>
            </a:r>
            <a:r>
              <a:rPr lang="en" sz="1333">
                <a:solidFill>
                  <a:schemeClr val="dk1"/>
                </a:solidFill>
                <a:latin typeface="Montserrat Light"/>
                <a:ea typeface="Montserrat Light"/>
                <a:cs typeface="Montserrat Light"/>
                <a:sym typeface="Montserrat Light"/>
              </a:rPr>
              <a:t>                </a:t>
            </a:r>
            <a:r>
              <a:rPr lang="en" sz="1200">
                <a:solidFill>
                  <a:srgbClr val="1B1623"/>
                </a:solidFill>
                <a:latin typeface="Montserrat Light"/>
                <a:ea typeface="Montserrat Light"/>
                <a:cs typeface="Montserrat Light"/>
                <a:sym typeface="Montserrat Light"/>
              </a:rPr>
              <a:t>16</a:t>
            </a:r>
            <a:endParaRPr sz="1200">
              <a:solidFill>
                <a:srgbClr val="1B1623"/>
              </a:solidFill>
              <a:latin typeface="Montserrat Light"/>
              <a:ea typeface="Montserrat Light"/>
              <a:cs typeface="Montserrat Light"/>
              <a:sym typeface="Montserrat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Google Shape;386;p39"/>
          <p:cNvSpPr txBox="1">
            <a:spLocks noChangeArrowheads="1"/>
          </p:cNvSpPr>
          <p:nvPr/>
        </p:nvSpPr>
        <p:spPr bwMode="auto">
          <a:xfrm>
            <a:off x="2681288" y="5484813"/>
            <a:ext cx="6362700" cy="646112"/>
          </a:xfrm>
          <a:prstGeom prst="rect">
            <a:avLst/>
          </a:prstGeom>
          <a:noFill/>
          <a:ln w="9525">
            <a:noFill/>
            <a:miter lim="800000"/>
            <a:headEnd/>
            <a:tailEnd/>
          </a:ln>
        </p:spPr>
        <p:txBody>
          <a:bodyPr lIns="121900" tIns="121900" rIns="121900" bIns="121900"/>
          <a:lstStyle/>
          <a:p>
            <a:pPr marL="608013"/>
            <a:endParaRPr lang="uk-UA" sz="2400">
              <a:solidFill>
                <a:srgbClr val="434343"/>
              </a:solidFill>
              <a:latin typeface="Montserrat"/>
              <a:ea typeface="Montserrat"/>
              <a:cs typeface="Montserrat"/>
              <a:sym typeface="Montserrat"/>
            </a:endParaRPr>
          </a:p>
        </p:txBody>
      </p:sp>
      <p:sp>
        <p:nvSpPr>
          <p:cNvPr id="26626" name="Google Shape;387;p39"/>
          <p:cNvSpPr txBox="1">
            <a:spLocks noChangeArrowheads="1"/>
          </p:cNvSpPr>
          <p:nvPr/>
        </p:nvSpPr>
        <p:spPr bwMode="auto">
          <a:xfrm>
            <a:off x="574675" y="381000"/>
            <a:ext cx="9353550" cy="476250"/>
          </a:xfrm>
          <a:prstGeom prst="rect">
            <a:avLst/>
          </a:prstGeom>
          <a:noFill/>
          <a:ln w="9525">
            <a:noFill/>
            <a:miter lim="800000"/>
            <a:headEnd/>
            <a:tailEnd/>
          </a:ln>
        </p:spPr>
        <p:txBody>
          <a:bodyPr lIns="121900" tIns="121900" rIns="121900" bIns="121900"/>
          <a:lstStyle/>
          <a:p>
            <a:r>
              <a:rPr lang="uk-UA" sz="2400">
                <a:solidFill>
                  <a:srgbClr val="7436C7"/>
                </a:solidFill>
                <a:latin typeface="Montserrat SemiBold"/>
                <a:ea typeface="Montserrat SemiBold"/>
                <a:cs typeface="Montserrat SemiBold"/>
                <a:sym typeface="Montserrat SemiBold"/>
              </a:rPr>
              <a:t>Проблематика у світовій енергетиці</a:t>
            </a:r>
          </a:p>
          <a:p>
            <a:endParaRPr lang="uk-UA" sz="2400">
              <a:latin typeface="Calibri" pitchFamily="34" charset="0"/>
            </a:endParaRPr>
          </a:p>
        </p:txBody>
      </p:sp>
      <p:grpSp>
        <p:nvGrpSpPr>
          <p:cNvPr id="26627" name="Google Shape;388;p39"/>
          <p:cNvGrpSpPr>
            <a:grpSpLocks/>
          </p:cNvGrpSpPr>
          <p:nvPr/>
        </p:nvGrpSpPr>
        <p:grpSpPr bwMode="auto">
          <a:xfrm>
            <a:off x="576263" y="422275"/>
            <a:ext cx="11496675" cy="5937250"/>
            <a:chOff x="432775" y="317200"/>
            <a:chExt cx="8214900" cy="4452800"/>
          </a:xfrm>
        </p:grpSpPr>
        <p:cxnSp>
          <p:nvCxnSpPr>
            <p:cNvPr id="26630" name="Google Shape;390;p39"/>
            <p:cNvCxnSpPr>
              <a:cxnSpLocks noChangeShapeType="1"/>
            </p:cNvCxnSpPr>
            <p:nvPr/>
          </p:nvCxnSpPr>
          <p:spPr bwMode="auto">
            <a:xfrm>
              <a:off x="432775" y="4764600"/>
              <a:ext cx="8214900" cy="5400"/>
            </a:xfrm>
            <a:prstGeom prst="straightConnector1">
              <a:avLst/>
            </a:prstGeom>
            <a:noFill/>
            <a:ln w="19050" cap="rnd">
              <a:solidFill>
                <a:srgbClr val="5216A3"/>
              </a:solidFill>
              <a:round/>
              <a:headEnd/>
              <a:tailEnd/>
            </a:ln>
          </p:spPr>
        </p:cxnSp>
        <p:cxnSp>
          <p:nvCxnSpPr>
            <p:cNvPr id="26631" name="Google Shape;391;p39"/>
            <p:cNvCxnSpPr>
              <a:cxnSpLocks noChangeShapeType="1"/>
            </p:cNvCxnSpPr>
            <p:nvPr/>
          </p:nvCxnSpPr>
          <p:spPr bwMode="auto">
            <a:xfrm>
              <a:off x="432775" y="317200"/>
              <a:ext cx="7404900" cy="2100"/>
            </a:xfrm>
            <a:prstGeom prst="straightConnector1">
              <a:avLst/>
            </a:prstGeom>
            <a:noFill/>
            <a:ln w="19050" cap="rnd">
              <a:solidFill>
                <a:srgbClr val="5216A3"/>
              </a:solidFill>
              <a:round/>
              <a:headEnd/>
              <a:tailEnd/>
            </a:ln>
          </p:spPr>
        </p:cxnSp>
      </p:grpSp>
      <p:sp>
        <p:nvSpPr>
          <p:cNvPr id="26628" name="Google Shape;392;p39"/>
          <p:cNvSpPr txBox="1">
            <a:spLocks noChangeArrowheads="1"/>
          </p:cNvSpPr>
          <p:nvPr/>
        </p:nvSpPr>
        <p:spPr bwMode="auto">
          <a:xfrm>
            <a:off x="2681288" y="5484813"/>
            <a:ext cx="6362700" cy="646112"/>
          </a:xfrm>
          <a:prstGeom prst="rect">
            <a:avLst/>
          </a:prstGeom>
          <a:noFill/>
          <a:ln w="9525">
            <a:noFill/>
            <a:miter lim="800000"/>
            <a:headEnd/>
            <a:tailEnd/>
          </a:ln>
        </p:spPr>
        <p:txBody>
          <a:bodyPr lIns="121900" tIns="121900" rIns="121900" bIns="121900"/>
          <a:lstStyle/>
          <a:p>
            <a:pPr marL="608013"/>
            <a:endParaRPr lang="uk-UA" sz="2400">
              <a:solidFill>
                <a:srgbClr val="434343"/>
              </a:solidFill>
              <a:latin typeface="Montserrat"/>
              <a:ea typeface="Montserrat"/>
              <a:cs typeface="Montserrat"/>
              <a:sym typeface="Montserrat"/>
            </a:endParaRPr>
          </a:p>
        </p:txBody>
      </p:sp>
      <p:sp>
        <p:nvSpPr>
          <p:cNvPr id="393" name="Google Shape;393;p39"/>
          <p:cNvSpPr txBox="1"/>
          <p:nvPr/>
        </p:nvSpPr>
        <p:spPr>
          <a:xfrm>
            <a:off x="574675" y="1033463"/>
            <a:ext cx="10534650" cy="4995862"/>
          </a:xfrm>
          <a:prstGeom prst="rect">
            <a:avLst/>
          </a:prstGeom>
          <a:noFill/>
          <a:ln>
            <a:noFill/>
          </a:ln>
        </p:spPr>
        <p:txBody>
          <a:bodyPr spcFirstLastPara="1" lIns="121900" tIns="121900" rIns="121900" bIns="121900"/>
          <a:lstStyle/>
          <a:p>
            <a:pPr fontAlgn="auto">
              <a:lnSpc>
                <a:spcPct val="120000"/>
              </a:lnSpc>
              <a:spcBef>
                <a:spcPts val="0"/>
              </a:spcBef>
              <a:spcAft>
                <a:spcPts val="0"/>
              </a:spcAft>
              <a:defRPr/>
            </a:pPr>
            <a:endParaRPr sz="1600" dirty="0">
              <a:solidFill>
                <a:srgbClr val="A666FF"/>
              </a:solidFill>
              <a:latin typeface="+mn-lt"/>
              <a:cs typeface="+mn-cs"/>
            </a:endParaRPr>
          </a:p>
          <a:p>
            <a:pPr indent="-423323" fontAlgn="auto">
              <a:spcBef>
                <a:spcPts val="0"/>
              </a:spcBef>
              <a:spcAft>
                <a:spcPts val="0"/>
              </a:spcAft>
              <a:buClr>
                <a:srgbClr val="A666FF"/>
              </a:buClr>
              <a:buSzPts val="1400"/>
              <a:buFontTx/>
              <a:buChar char="●"/>
              <a:defRPr/>
            </a:pPr>
            <a:r>
              <a:rPr lang="en" sz="2200" dirty="0">
                <a:solidFill>
                  <a:srgbClr val="A666FF"/>
                </a:solidFill>
                <a:latin typeface="+mn-lt"/>
                <a:ea typeface="Montserrat SemiBold"/>
                <a:cs typeface="Montserrat SemiBold"/>
                <a:sym typeface="Montserrat SemiBold"/>
              </a:rPr>
              <a:t>Зміна характеру попиту споживачів:</a:t>
            </a:r>
            <a:r>
              <a:rPr lang="en" sz="2200" b="1" dirty="0">
                <a:solidFill>
                  <a:srgbClr val="A666FF"/>
                </a:solidFill>
                <a:latin typeface="+mn-lt"/>
                <a:ea typeface="Montserrat"/>
                <a:cs typeface="Montserrat"/>
                <a:sym typeface="Montserrat"/>
              </a:rPr>
              <a:t> </a:t>
            </a:r>
            <a:r>
              <a:rPr lang="en" sz="2200" dirty="0">
                <a:solidFill>
                  <a:schemeClr val="dk1"/>
                </a:solidFill>
                <a:latin typeface="+mn-lt"/>
                <a:ea typeface="Montserrat"/>
                <a:cs typeface="Montserrat"/>
                <a:sym typeface="Montserrat"/>
              </a:rPr>
              <a:t>зростання різноманітності та динаміки вимог та перехід до «цифрового» попиту (попит на електроенергію з особливими параметрами: постійний струм, низька напруга, висока якість);</a:t>
            </a:r>
            <a:endParaRPr sz="2200" dirty="0">
              <a:solidFill>
                <a:schemeClr val="dk1"/>
              </a:solidFill>
              <a:latin typeface="+mn-lt"/>
              <a:ea typeface="Montserrat"/>
              <a:cs typeface="Montserrat"/>
              <a:sym typeface="Montserrat"/>
            </a:endParaRPr>
          </a:p>
          <a:p>
            <a:pPr fontAlgn="auto">
              <a:spcBef>
                <a:spcPts val="0"/>
              </a:spcBef>
              <a:spcAft>
                <a:spcPts val="0"/>
              </a:spcAft>
              <a:defRPr/>
            </a:pPr>
            <a:endParaRPr sz="2200" dirty="0">
              <a:solidFill>
                <a:schemeClr val="dk1"/>
              </a:solidFill>
              <a:latin typeface="+mn-lt"/>
              <a:ea typeface="Montserrat"/>
              <a:cs typeface="Montserrat"/>
              <a:sym typeface="Montserrat"/>
            </a:endParaRPr>
          </a:p>
          <a:p>
            <a:pPr indent="-423323" fontAlgn="auto">
              <a:spcBef>
                <a:spcPts val="0"/>
              </a:spcBef>
              <a:spcAft>
                <a:spcPts val="0"/>
              </a:spcAft>
              <a:buClr>
                <a:srgbClr val="A666FF"/>
              </a:buClr>
              <a:buSzPts val="1400"/>
              <a:buFontTx/>
              <a:buChar char="●"/>
              <a:defRPr/>
            </a:pPr>
            <a:r>
              <a:rPr lang="en" sz="2200" dirty="0">
                <a:solidFill>
                  <a:srgbClr val="A666FF"/>
                </a:solidFill>
                <a:latin typeface="+mn-lt"/>
                <a:ea typeface="Montserrat SemiBold"/>
                <a:cs typeface="Montserrat SemiBold"/>
                <a:sym typeface="Montserrat SemiBold"/>
              </a:rPr>
              <a:t>Падіння ефективності: </a:t>
            </a:r>
            <a:r>
              <a:rPr lang="en" sz="2200" dirty="0">
                <a:solidFill>
                  <a:srgbClr val="7436C7"/>
                </a:solidFill>
                <a:latin typeface="+mn-lt"/>
                <a:ea typeface="Montserrat"/>
                <a:cs typeface="Montserrat"/>
                <a:sym typeface="Montserrat"/>
              </a:rPr>
              <a:t>низьке завантаження наявних мережевих та генеруючих потужностей та зростання витрат роботи енергосистем;</a:t>
            </a:r>
            <a:endParaRPr sz="2200" dirty="0">
              <a:solidFill>
                <a:srgbClr val="7436C7"/>
              </a:solidFill>
              <a:latin typeface="+mn-lt"/>
              <a:ea typeface="Montserrat"/>
              <a:cs typeface="Montserrat"/>
              <a:sym typeface="Montserrat"/>
            </a:endParaRPr>
          </a:p>
          <a:p>
            <a:pPr fontAlgn="auto">
              <a:spcBef>
                <a:spcPts val="0"/>
              </a:spcBef>
              <a:spcAft>
                <a:spcPts val="0"/>
              </a:spcAft>
              <a:defRPr/>
            </a:pPr>
            <a:endParaRPr sz="2200" dirty="0">
              <a:solidFill>
                <a:srgbClr val="9B51E0"/>
              </a:solidFill>
              <a:latin typeface="+mn-lt"/>
              <a:ea typeface="Montserrat"/>
              <a:cs typeface="Montserrat"/>
              <a:sym typeface="Montserrat"/>
            </a:endParaRPr>
          </a:p>
          <a:p>
            <a:pPr indent="-423323" fontAlgn="auto">
              <a:spcBef>
                <a:spcPts val="0"/>
              </a:spcBef>
              <a:spcAft>
                <a:spcPts val="0"/>
              </a:spcAft>
              <a:buClr>
                <a:srgbClr val="A666FF"/>
              </a:buClr>
              <a:buSzPts val="1400"/>
              <a:buFontTx/>
              <a:buChar char="●"/>
              <a:defRPr/>
            </a:pPr>
            <a:r>
              <a:rPr lang="en" sz="2200" dirty="0">
                <a:solidFill>
                  <a:srgbClr val="A666FF"/>
                </a:solidFill>
                <a:latin typeface="+mn-lt"/>
                <a:ea typeface="Montserrat SemiBold"/>
                <a:cs typeface="Montserrat SemiBold"/>
                <a:sym typeface="Montserrat SemiBold"/>
              </a:rPr>
              <a:t>«Енергетичний перехід» (декарбонізація, децентралізація, цифровізація): </a:t>
            </a:r>
            <a:r>
              <a:rPr lang="en" sz="2200" dirty="0">
                <a:solidFill>
                  <a:schemeClr val="dk1"/>
                </a:solidFill>
                <a:latin typeface="+mn-lt"/>
                <a:ea typeface="Montserrat"/>
                <a:cs typeface="Montserrat"/>
                <a:sym typeface="Montserrat"/>
              </a:rPr>
              <a:t>швидке поширення ВІЕ, розподіленої енергетики, нових бізнес-моделей та сервісів, що базуються на використанні цифрових технологій;</a:t>
            </a:r>
            <a:endParaRPr sz="2200" dirty="0">
              <a:solidFill>
                <a:schemeClr val="dk1"/>
              </a:solidFill>
              <a:latin typeface="+mn-lt"/>
              <a:ea typeface="Montserrat"/>
              <a:cs typeface="Montserrat"/>
              <a:sym typeface="Montserrat"/>
            </a:endParaRPr>
          </a:p>
          <a:p>
            <a:pPr fontAlgn="auto">
              <a:spcBef>
                <a:spcPts val="0"/>
              </a:spcBef>
              <a:spcAft>
                <a:spcPts val="0"/>
              </a:spcAft>
              <a:defRPr/>
            </a:pPr>
            <a:endParaRPr sz="2200" dirty="0">
              <a:solidFill>
                <a:schemeClr val="dk1"/>
              </a:solidFill>
              <a:latin typeface="+mn-lt"/>
              <a:ea typeface="Montserrat"/>
              <a:cs typeface="Montserrat"/>
              <a:sym typeface="Montserrat"/>
            </a:endParaRPr>
          </a:p>
          <a:p>
            <a:pPr indent="-423323" fontAlgn="auto">
              <a:spcBef>
                <a:spcPts val="0"/>
              </a:spcBef>
              <a:spcAft>
                <a:spcPts val="0"/>
              </a:spcAft>
              <a:buClr>
                <a:srgbClr val="A666FF"/>
              </a:buClr>
              <a:buSzPts val="1400"/>
              <a:buFontTx/>
              <a:buChar char="●"/>
              <a:defRPr/>
            </a:pPr>
            <a:r>
              <a:rPr lang="en" sz="2200" dirty="0">
                <a:solidFill>
                  <a:srgbClr val="A666FF"/>
                </a:solidFill>
                <a:latin typeface="+mn-lt"/>
                <a:ea typeface="Montserrat SemiBold"/>
                <a:cs typeface="Montserrat SemiBold"/>
                <a:sym typeface="Montserrat SemiBold"/>
              </a:rPr>
              <a:t>Освоєння незаселених та інфраструктурно нерозвинених територій: </a:t>
            </a:r>
            <a:r>
              <a:rPr lang="en" sz="2200" dirty="0">
                <a:solidFill>
                  <a:schemeClr val="dk1"/>
                </a:solidFill>
                <a:latin typeface="+mn-lt"/>
                <a:ea typeface="Montserrat"/>
                <a:cs typeface="Montserrat"/>
                <a:sym typeface="Montserrat"/>
              </a:rPr>
              <a:t>потреба в ефективному енергозбереженні віддалених та ізольованих територій</a:t>
            </a:r>
            <a:r>
              <a:rPr lang="en" sz="2400" dirty="0">
                <a:solidFill>
                  <a:schemeClr val="dk1"/>
                </a:solidFill>
                <a:latin typeface="Montserrat"/>
                <a:ea typeface="Montserrat"/>
                <a:cs typeface="Montserrat"/>
                <a:sym typeface="Montserrat"/>
              </a:rPr>
              <a:t>.</a:t>
            </a:r>
            <a:endParaRPr sz="2400" dirty="0">
              <a:solidFill>
                <a:schemeClr val="dk1"/>
              </a:solidFill>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Google Shape;228;p19"/>
          <p:cNvSpPr txBox="1">
            <a:spLocks noChangeArrowheads="1"/>
          </p:cNvSpPr>
          <p:nvPr/>
        </p:nvSpPr>
        <p:spPr bwMode="auto">
          <a:xfrm>
            <a:off x="2681288" y="5484813"/>
            <a:ext cx="6362700" cy="646112"/>
          </a:xfrm>
          <a:prstGeom prst="rect">
            <a:avLst/>
          </a:prstGeom>
          <a:noFill/>
          <a:ln w="9525">
            <a:noFill/>
            <a:miter lim="800000"/>
            <a:headEnd/>
            <a:tailEnd/>
          </a:ln>
        </p:spPr>
        <p:txBody>
          <a:bodyPr lIns="121900" tIns="121900" rIns="121900" bIns="121900"/>
          <a:lstStyle/>
          <a:p>
            <a:pPr marL="608013"/>
            <a:endParaRPr lang="uk-UA" sz="2400">
              <a:solidFill>
                <a:srgbClr val="434343"/>
              </a:solidFill>
              <a:latin typeface="Montserrat"/>
              <a:ea typeface="Montserrat"/>
              <a:cs typeface="Montserrat"/>
              <a:sym typeface="Montserrat"/>
            </a:endParaRPr>
          </a:p>
        </p:txBody>
      </p:sp>
      <p:sp>
        <p:nvSpPr>
          <p:cNvPr id="28674" name="Google Shape;229;p19"/>
          <p:cNvSpPr txBox="1">
            <a:spLocks noChangeArrowheads="1"/>
          </p:cNvSpPr>
          <p:nvPr/>
        </p:nvSpPr>
        <p:spPr bwMode="auto">
          <a:xfrm>
            <a:off x="574675" y="381000"/>
            <a:ext cx="9353550" cy="476250"/>
          </a:xfrm>
          <a:prstGeom prst="rect">
            <a:avLst/>
          </a:prstGeom>
          <a:noFill/>
          <a:ln w="9525">
            <a:noFill/>
            <a:miter lim="800000"/>
            <a:headEnd/>
            <a:tailEnd/>
          </a:ln>
        </p:spPr>
        <p:txBody>
          <a:bodyPr lIns="121900" tIns="121900" rIns="121900" bIns="121900"/>
          <a:lstStyle/>
          <a:p>
            <a:r>
              <a:rPr lang="uk-UA" sz="2400">
                <a:solidFill>
                  <a:srgbClr val="7436C7"/>
                </a:solidFill>
                <a:latin typeface="Montserrat SemiBold"/>
                <a:ea typeface="Montserrat SemiBold"/>
                <a:cs typeface="Montserrat SemiBold"/>
                <a:sym typeface="Montserrat SemiBold"/>
              </a:rPr>
              <a:t>Directive (EU) 2018/2001 of the European Parliament</a:t>
            </a:r>
          </a:p>
          <a:p>
            <a:endParaRPr lang="uk-UA" sz="2400">
              <a:latin typeface="Calibri" pitchFamily="34" charset="0"/>
            </a:endParaRPr>
          </a:p>
        </p:txBody>
      </p:sp>
      <p:grpSp>
        <p:nvGrpSpPr>
          <p:cNvPr id="28675" name="Google Shape;230;p19"/>
          <p:cNvGrpSpPr>
            <a:grpSpLocks/>
          </p:cNvGrpSpPr>
          <p:nvPr/>
        </p:nvGrpSpPr>
        <p:grpSpPr bwMode="auto">
          <a:xfrm>
            <a:off x="576263" y="422275"/>
            <a:ext cx="10953750" cy="5937250"/>
            <a:chOff x="432775" y="317200"/>
            <a:chExt cx="8214900" cy="4452800"/>
          </a:xfrm>
        </p:grpSpPr>
        <p:cxnSp>
          <p:nvCxnSpPr>
            <p:cNvPr id="28682" name="Google Shape;232;p19"/>
            <p:cNvCxnSpPr>
              <a:cxnSpLocks noChangeShapeType="1"/>
            </p:cNvCxnSpPr>
            <p:nvPr/>
          </p:nvCxnSpPr>
          <p:spPr bwMode="auto">
            <a:xfrm>
              <a:off x="432775" y="4764600"/>
              <a:ext cx="8214900" cy="5400"/>
            </a:xfrm>
            <a:prstGeom prst="straightConnector1">
              <a:avLst/>
            </a:prstGeom>
            <a:noFill/>
            <a:ln w="19050" cap="rnd">
              <a:solidFill>
                <a:srgbClr val="5216A3"/>
              </a:solidFill>
              <a:round/>
              <a:headEnd/>
              <a:tailEnd/>
            </a:ln>
          </p:spPr>
        </p:cxnSp>
        <p:cxnSp>
          <p:nvCxnSpPr>
            <p:cNvPr id="28683" name="Google Shape;233;p19"/>
            <p:cNvCxnSpPr>
              <a:cxnSpLocks noChangeShapeType="1"/>
            </p:cNvCxnSpPr>
            <p:nvPr/>
          </p:nvCxnSpPr>
          <p:spPr bwMode="auto">
            <a:xfrm>
              <a:off x="432775" y="317200"/>
              <a:ext cx="7404900" cy="2100"/>
            </a:xfrm>
            <a:prstGeom prst="straightConnector1">
              <a:avLst/>
            </a:prstGeom>
            <a:noFill/>
            <a:ln w="19050" cap="rnd">
              <a:solidFill>
                <a:srgbClr val="5216A3"/>
              </a:solidFill>
              <a:round/>
              <a:headEnd/>
              <a:tailEnd/>
            </a:ln>
          </p:spPr>
        </p:cxnSp>
      </p:grpSp>
      <p:sp>
        <p:nvSpPr>
          <p:cNvPr id="28676" name="Google Shape;234;p19"/>
          <p:cNvSpPr txBox="1">
            <a:spLocks noChangeArrowheads="1"/>
          </p:cNvSpPr>
          <p:nvPr/>
        </p:nvSpPr>
        <p:spPr bwMode="auto">
          <a:xfrm>
            <a:off x="2681288" y="5484813"/>
            <a:ext cx="6362700" cy="646112"/>
          </a:xfrm>
          <a:prstGeom prst="rect">
            <a:avLst/>
          </a:prstGeom>
          <a:noFill/>
          <a:ln w="9525">
            <a:noFill/>
            <a:miter lim="800000"/>
            <a:headEnd/>
            <a:tailEnd/>
          </a:ln>
        </p:spPr>
        <p:txBody>
          <a:bodyPr lIns="121900" tIns="121900" rIns="121900" bIns="121900"/>
          <a:lstStyle/>
          <a:p>
            <a:pPr marL="608013"/>
            <a:endParaRPr lang="uk-UA" sz="2400">
              <a:solidFill>
                <a:srgbClr val="434343"/>
              </a:solidFill>
              <a:latin typeface="Montserrat"/>
              <a:ea typeface="Montserrat"/>
              <a:cs typeface="Montserrat"/>
              <a:sym typeface="Montserrat"/>
            </a:endParaRPr>
          </a:p>
        </p:txBody>
      </p:sp>
      <p:sp>
        <p:nvSpPr>
          <p:cNvPr id="235" name="Google Shape;235;p19"/>
          <p:cNvSpPr txBox="1"/>
          <p:nvPr/>
        </p:nvSpPr>
        <p:spPr>
          <a:xfrm>
            <a:off x="676275" y="2032000"/>
            <a:ext cx="10501313" cy="4395788"/>
          </a:xfrm>
          <a:prstGeom prst="rect">
            <a:avLst/>
          </a:prstGeom>
          <a:noFill/>
          <a:ln>
            <a:noFill/>
          </a:ln>
        </p:spPr>
        <p:txBody>
          <a:bodyPr spcFirstLastPara="1" lIns="121900" tIns="121900" rIns="121900" bIns="121900">
            <a:spAutoFit/>
          </a:bodyPr>
          <a:lstStyle/>
          <a:p>
            <a:pPr fontAlgn="auto">
              <a:lnSpc>
                <a:spcPct val="115000"/>
              </a:lnSpc>
              <a:spcBef>
                <a:spcPts val="1067"/>
              </a:spcBef>
              <a:spcAft>
                <a:spcPts val="0"/>
              </a:spcAft>
              <a:defRPr/>
            </a:pPr>
            <a:r>
              <a:rPr lang="en" sz="1933" dirty="0">
                <a:solidFill>
                  <a:srgbClr val="7436C7"/>
                </a:solidFill>
                <a:latin typeface="Montserrat SemiBold"/>
                <a:ea typeface="Montserrat SemiBold"/>
                <a:cs typeface="Montserrat SemiBold"/>
                <a:sym typeface="Montserrat SemiBold"/>
              </a:rPr>
              <a:t>Стаття 14 - Директива 2009/28/ЄС</a:t>
            </a:r>
            <a:endParaRPr sz="2000" dirty="0">
              <a:solidFill>
                <a:srgbClr val="7436C7"/>
              </a:solidFill>
              <a:latin typeface="Montserrat SemiBold"/>
              <a:ea typeface="Montserrat SemiBold"/>
              <a:cs typeface="Montserrat SemiBold"/>
              <a:sym typeface="Montserrat SemiBold"/>
            </a:endParaRPr>
          </a:p>
          <a:p>
            <a:pPr fontAlgn="auto">
              <a:lnSpc>
                <a:spcPct val="115000"/>
              </a:lnSpc>
              <a:spcBef>
                <a:spcPts val="1067"/>
              </a:spcBef>
              <a:spcAft>
                <a:spcPts val="0"/>
              </a:spcAft>
              <a:defRPr/>
            </a:pPr>
            <a:r>
              <a:rPr lang="en" sz="1533" dirty="0">
                <a:solidFill>
                  <a:srgbClr val="172B4D"/>
                </a:solidFill>
                <a:latin typeface="Montserrat"/>
                <a:ea typeface="Montserrat"/>
                <a:cs typeface="Montserrat"/>
                <a:sym typeface="Montserrat"/>
              </a:rPr>
              <a:t>6. Гарантія походження повинна, як мінімум, визначати:</a:t>
            </a:r>
            <a:endParaRPr sz="1533" dirty="0">
              <a:solidFill>
                <a:srgbClr val="172B4D"/>
              </a:solidFill>
              <a:latin typeface="Montserrat"/>
              <a:ea typeface="Montserrat"/>
              <a:cs typeface="Montserrat"/>
              <a:sym typeface="Montserrat"/>
            </a:endParaRPr>
          </a:p>
          <a:p>
            <a:pPr marL="609585" indent="-402157" fontAlgn="auto">
              <a:lnSpc>
                <a:spcPct val="115000"/>
              </a:lnSpc>
              <a:spcBef>
                <a:spcPts val="2133"/>
              </a:spcBef>
              <a:spcAft>
                <a:spcPts val="0"/>
              </a:spcAft>
              <a:buClr>
                <a:srgbClr val="7436C7"/>
              </a:buClr>
              <a:buSzPts val="1150"/>
              <a:buFont typeface="Montserrat"/>
              <a:buChar char="●"/>
              <a:defRPr/>
            </a:pPr>
            <a:r>
              <a:rPr lang="en" sz="1533" dirty="0">
                <a:solidFill>
                  <a:srgbClr val="172B4D"/>
                </a:solidFill>
                <a:latin typeface="Montserrat"/>
                <a:ea typeface="Montserrat"/>
                <a:cs typeface="Montserrat"/>
                <a:sym typeface="Montserrat"/>
              </a:rPr>
              <a:t>(a) джерело енергії, із якого була вироблена енергія,</a:t>
            </a:r>
            <a:endParaRPr sz="1533" dirty="0">
              <a:solidFill>
                <a:srgbClr val="172B4D"/>
              </a:solidFill>
              <a:latin typeface="Montserrat"/>
              <a:ea typeface="Montserrat"/>
              <a:cs typeface="Montserrat"/>
              <a:sym typeface="Montserrat"/>
            </a:endParaRPr>
          </a:p>
          <a:p>
            <a:pPr marL="609585" indent="-402157" fontAlgn="auto">
              <a:lnSpc>
                <a:spcPct val="115000"/>
              </a:lnSpc>
              <a:spcBef>
                <a:spcPts val="0"/>
              </a:spcBef>
              <a:spcAft>
                <a:spcPts val="0"/>
              </a:spcAft>
              <a:buClr>
                <a:schemeClr val="lt1"/>
              </a:buClr>
              <a:buSzPts val="1150"/>
              <a:buFont typeface="Montserrat"/>
              <a:buChar char="●"/>
              <a:defRPr/>
            </a:pPr>
            <a:r>
              <a:rPr lang="en" sz="1533" dirty="0">
                <a:solidFill>
                  <a:srgbClr val="172B4D"/>
                </a:solidFill>
                <a:latin typeface="Montserrat"/>
                <a:ea typeface="Montserrat"/>
                <a:cs typeface="Montserrat"/>
                <a:sym typeface="Montserrat"/>
              </a:rPr>
              <a:t>а також дати початку та закінчення її виробництва;</a:t>
            </a:r>
            <a:endParaRPr sz="1533" dirty="0">
              <a:solidFill>
                <a:srgbClr val="172B4D"/>
              </a:solidFill>
              <a:latin typeface="Montserrat"/>
              <a:ea typeface="Montserrat"/>
              <a:cs typeface="Montserrat"/>
              <a:sym typeface="Montserrat"/>
            </a:endParaRPr>
          </a:p>
          <a:p>
            <a:pPr marL="609585" indent="-402157" fontAlgn="auto">
              <a:lnSpc>
                <a:spcPct val="115000"/>
              </a:lnSpc>
              <a:spcBef>
                <a:spcPts val="0"/>
              </a:spcBef>
              <a:spcAft>
                <a:spcPts val="0"/>
              </a:spcAft>
              <a:buClr>
                <a:srgbClr val="7436C7"/>
              </a:buClr>
              <a:buSzPts val="1150"/>
              <a:buFont typeface="Montserrat"/>
              <a:buChar char="●"/>
              <a:defRPr/>
            </a:pPr>
            <a:r>
              <a:rPr lang="en" sz="1533" dirty="0">
                <a:solidFill>
                  <a:srgbClr val="172B4D"/>
                </a:solidFill>
                <a:latin typeface="Montserrat"/>
                <a:ea typeface="Montserrat"/>
                <a:cs typeface="Montserrat"/>
                <a:sym typeface="Montserrat"/>
              </a:rPr>
              <a:t>(b) чи стосується гарантія походження:</a:t>
            </a:r>
            <a:endParaRPr sz="1533" dirty="0">
              <a:solidFill>
                <a:srgbClr val="172B4D"/>
              </a:solidFill>
              <a:latin typeface="Montserrat"/>
              <a:ea typeface="Montserrat"/>
              <a:cs typeface="Montserrat"/>
              <a:sym typeface="Montserrat"/>
            </a:endParaRPr>
          </a:p>
          <a:p>
            <a:pPr marL="1219170" lvl="1" indent="-402157" fontAlgn="auto">
              <a:lnSpc>
                <a:spcPct val="115000"/>
              </a:lnSpc>
              <a:spcBef>
                <a:spcPts val="0"/>
              </a:spcBef>
              <a:spcAft>
                <a:spcPts val="0"/>
              </a:spcAft>
              <a:buClr>
                <a:srgbClr val="7436C7"/>
              </a:buClr>
              <a:buSzPts val="1150"/>
              <a:buFont typeface="Montserrat"/>
              <a:buChar char="○"/>
              <a:defRPr/>
            </a:pPr>
            <a:r>
              <a:rPr lang="en" sz="1533" dirty="0">
                <a:solidFill>
                  <a:srgbClr val="172B4D"/>
                </a:solidFill>
                <a:latin typeface="Montserrat"/>
                <a:ea typeface="Montserrat"/>
                <a:cs typeface="Montserrat"/>
                <a:sym typeface="Montserrat"/>
              </a:rPr>
              <a:t>(і) електроенергії, або</a:t>
            </a:r>
            <a:endParaRPr sz="1533" dirty="0">
              <a:solidFill>
                <a:srgbClr val="172B4D"/>
              </a:solidFill>
              <a:latin typeface="Montserrat"/>
              <a:ea typeface="Montserrat"/>
              <a:cs typeface="Montserrat"/>
              <a:sym typeface="Montserrat"/>
            </a:endParaRPr>
          </a:p>
          <a:p>
            <a:pPr marL="1219170" lvl="1" indent="-402157" fontAlgn="auto">
              <a:lnSpc>
                <a:spcPct val="115000"/>
              </a:lnSpc>
              <a:spcBef>
                <a:spcPts val="0"/>
              </a:spcBef>
              <a:spcAft>
                <a:spcPts val="0"/>
              </a:spcAft>
              <a:buClr>
                <a:srgbClr val="7436C7"/>
              </a:buClr>
              <a:buSzPts val="1150"/>
              <a:buFont typeface="Montserrat"/>
              <a:buChar char="○"/>
              <a:defRPr/>
            </a:pPr>
            <a:r>
              <a:rPr lang="en" sz="1533" dirty="0">
                <a:solidFill>
                  <a:srgbClr val="172B4D"/>
                </a:solidFill>
                <a:latin typeface="Montserrat"/>
                <a:ea typeface="Montserrat"/>
                <a:cs typeface="Montserrat"/>
                <a:sym typeface="Montserrat"/>
              </a:rPr>
              <a:t>(іі) енергії на опалення та/або енергії на охолодження;</a:t>
            </a:r>
            <a:endParaRPr sz="1533" dirty="0">
              <a:solidFill>
                <a:srgbClr val="172B4D"/>
              </a:solidFill>
              <a:latin typeface="Montserrat"/>
              <a:ea typeface="Montserrat"/>
              <a:cs typeface="Montserrat"/>
              <a:sym typeface="Montserrat"/>
            </a:endParaRPr>
          </a:p>
          <a:p>
            <a:pPr marL="609585" indent="-402157" fontAlgn="auto">
              <a:lnSpc>
                <a:spcPct val="115000"/>
              </a:lnSpc>
              <a:spcBef>
                <a:spcPts val="0"/>
              </a:spcBef>
              <a:spcAft>
                <a:spcPts val="0"/>
              </a:spcAft>
              <a:buClr>
                <a:srgbClr val="7436C7"/>
              </a:buClr>
              <a:buSzPts val="1150"/>
              <a:buFont typeface="Montserrat"/>
              <a:buChar char="●"/>
              <a:defRPr/>
            </a:pPr>
            <a:r>
              <a:rPr lang="en" sz="1533" dirty="0">
                <a:solidFill>
                  <a:srgbClr val="172B4D"/>
                </a:solidFill>
                <a:latin typeface="Montserrat"/>
                <a:ea typeface="Montserrat"/>
                <a:cs typeface="Montserrat"/>
                <a:sym typeface="Montserrat"/>
              </a:rPr>
              <a:t>(c) назву, розміщення тип та продуктивність установки, де була вироблена енергія;</a:t>
            </a:r>
            <a:endParaRPr sz="1533" dirty="0">
              <a:solidFill>
                <a:srgbClr val="172B4D"/>
              </a:solidFill>
              <a:latin typeface="Montserrat"/>
              <a:ea typeface="Montserrat"/>
              <a:cs typeface="Montserrat"/>
              <a:sym typeface="Montserrat"/>
            </a:endParaRPr>
          </a:p>
          <a:p>
            <a:pPr marL="609585" indent="-402157" fontAlgn="auto">
              <a:lnSpc>
                <a:spcPct val="115000"/>
              </a:lnSpc>
              <a:spcBef>
                <a:spcPts val="0"/>
              </a:spcBef>
              <a:spcAft>
                <a:spcPts val="0"/>
              </a:spcAft>
              <a:buClr>
                <a:srgbClr val="7436C7"/>
              </a:buClr>
              <a:buSzPts val="1150"/>
              <a:buFont typeface="Montserrat"/>
              <a:buChar char="●"/>
              <a:defRPr/>
            </a:pPr>
            <a:r>
              <a:rPr lang="en" sz="1533" dirty="0">
                <a:solidFill>
                  <a:srgbClr val="172B4D"/>
                </a:solidFill>
                <a:latin typeface="Montserrat"/>
                <a:ea typeface="Montserrat"/>
                <a:cs typeface="Montserrat"/>
                <a:sym typeface="Montserrat"/>
              </a:rPr>
              <a:t>(d) чи отримувала установка та якою мірою інвестиційну допомогу та чи отримувала   енергетична одиниця та якою мірою будь-який інший вид національної допомоги,</a:t>
            </a:r>
            <a:endParaRPr sz="1533" dirty="0">
              <a:solidFill>
                <a:srgbClr val="172B4D"/>
              </a:solidFill>
              <a:latin typeface="Montserrat"/>
              <a:ea typeface="Montserrat"/>
              <a:cs typeface="Montserrat"/>
              <a:sym typeface="Montserrat"/>
            </a:endParaRPr>
          </a:p>
          <a:p>
            <a:pPr marL="609585" indent="-402157" fontAlgn="auto">
              <a:lnSpc>
                <a:spcPct val="115000"/>
              </a:lnSpc>
              <a:spcBef>
                <a:spcPts val="0"/>
              </a:spcBef>
              <a:spcAft>
                <a:spcPts val="0"/>
              </a:spcAft>
              <a:buClr>
                <a:schemeClr val="lt1"/>
              </a:buClr>
              <a:buSzPts val="1150"/>
              <a:buFont typeface="Montserrat"/>
              <a:buChar char="●"/>
              <a:defRPr/>
            </a:pPr>
            <a:r>
              <a:rPr lang="en" sz="1533" dirty="0">
                <a:solidFill>
                  <a:srgbClr val="172B4D"/>
                </a:solidFill>
                <a:latin typeface="Montserrat"/>
                <a:ea typeface="Montserrat"/>
                <a:cs typeface="Montserrat"/>
                <a:sym typeface="Montserrat"/>
              </a:rPr>
              <a:t>а також тип режиму надання допомоги;</a:t>
            </a:r>
            <a:endParaRPr sz="1533" dirty="0">
              <a:solidFill>
                <a:srgbClr val="172B4D"/>
              </a:solidFill>
              <a:latin typeface="Montserrat"/>
              <a:ea typeface="Montserrat"/>
              <a:cs typeface="Montserrat"/>
              <a:sym typeface="Montserrat"/>
            </a:endParaRPr>
          </a:p>
          <a:p>
            <a:pPr marL="609585" indent="-402157" fontAlgn="auto">
              <a:lnSpc>
                <a:spcPct val="115000"/>
              </a:lnSpc>
              <a:spcBef>
                <a:spcPts val="0"/>
              </a:spcBef>
              <a:spcAft>
                <a:spcPts val="0"/>
              </a:spcAft>
              <a:buClr>
                <a:srgbClr val="7436C7"/>
              </a:buClr>
              <a:buSzPts val="1150"/>
              <a:buFont typeface="Montserrat"/>
              <a:buChar char="●"/>
              <a:defRPr/>
            </a:pPr>
            <a:r>
              <a:rPr lang="en" sz="1533" dirty="0">
                <a:solidFill>
                  <a:srgbClr val="172B4D"/>
                </a:solidFill>
                <a:latin typeface="Montserrat"/>
                <a:ea typeface="Montserrat"/>
                <a:cs typeface="Montserrat"/>
                <a:sym typeface="Montserrat"/>
              </a:rPr>
              <a:t>(е) дату введення установки в експлуатацію; та</a:t>
            </a:r>
            <a:endParaRPr sz="1533" dirty="0">
              <a:solidFill>
                <a:srgbClr val="172B4D"/>
              </a:solidFill>
              <a:latin typeface="Montserrat"/>
              <a:ea typeface="Montserrat"/>
              <a:cs typeface="Montserrat"/>
              <a:sym typeface="Montserrat"/>
            </a:endParaRPr>
          </a:p>
          <a:p>
            <a:pPr marL="609585" indent="-402157" fontAlgn="auto">
              <a:lnSpc>
                <a:spcPct val="115000"/>
              </a:lnSpc>
              <a:spcBef>
                <a:spcPts val="0"/>
              </a:spcBef>
              <a:spcAft>
                <a:spcPts val="0"/>
              </a:spcAft>
              <a:buClr>
                <a:srgbClr val="7436C7"/>
              </a:buClr>
              <a:buSzPts val="1150"/>
              <a:buFont typeface="Montserrat"/>
              <a:buChar char="●"/>
              <a:defRPr/>
            </a:pPr>
            <a:r>
              <a:rPr lang="en" sz="1533" dirty="0">
                <a:solidFill>
                  <a:srgbClr val="172B4D"/>
                </a:solidFill>
                <a:latin typeface="Montserrat"/>
                <a:ea typeface="Montserrat"/>
                <a:cs typeface="Montserrat"/>
                <a:sym typeface="Montserrat"/>
              </a:rPr>
              <a:t>(f) дату та країну видачі і номер єдиного ідентифікаційного номера.</a:t>
            </a:r>
            <a:endParaRPr sz="1533" dirty="0">
              <a:solidFill>
                <a:srgbClr val="172B4D"/>
              </a:solidFill>
              <a:latin typeface="Montserrat"/>
              <a:ea typeface="Montserrat"/>
              <a:cs typeface="Montserrat"/>
              <a:sym typeface="Montserrat"/>
            </a:endParaRPr>
          </a:p>
        </p:txBody>
      </p:sp>
      <p:sp>
        <p:nvSpPr>
          <p:cNvPr id="236" name="Google Shape;236;p19"/>
          <p:cNvSpPr txBox="1">
            <a:spLocks noGrp="1"/>
          </p:cNvSpPr>
          <p:nvPr>
            <p:ph type="body" idx="1"/>
          </p:nvPr>
        </p:nvSpPr>
        <p:spPr>
          <a:xfrm>
            <a:off x="2363788" y="960438"/>
            <a:ext cx="6467475" cy="1057275"/>
          </a:xfrm>
        </p:spPr>
        <p:txBody>
          <a:bodyPr lIns="121900" tIns="121900" rIns="121900" bIns="121900" rtlCol="0">
            <a:noAutofit/>
          </a:bodyPr>
          <a:lstStyle/>
          <a:p>
            <a:pPr marL="0" indent="0" fontAlgn="auto">
              <a:spcAft>
                <a:spcPts val="1600"/>
              </a:spcAft>
              <a:buFont typeface="Arial" pitchFamily="34" charset="0"/>
              <a:buNone/>
              <a:defRPr/>
            </a:pPr>
            <a:r>
              <a:rPr lang="en" sz="1533" u="sng">
                <a:solidFill>
                  <a:srgbClr val="172B4D"/>
                </a:solidFill>
                <a:latin typeface="Montserrat"/>
                <a:ea typeface="Montserrat"/>
                <a:cs typeface="Montserrat"/>
                <a:sym typeface="Montserrat"/>
                <a:hlinkClick r:id="rId3"/>
              </a:rPr>
              <a:t>Directive (EU) 2018/2001 of the European Parliament and of the Council of 11 December 2018 on the promotion of the use of energy from renewable sources (Text with EEA relevance.)</a:t>
            </a:r>
            <a:endParaRPr sz="2533">
              <a:solidFill>
                <a:srgbClr val="172B4D"/>
              </a:solidFill>
              <a:latin typeface="Montserrat"/>
              <a:ea typeface="Montserrat"/>
              <a:cs typeface="Montserrat"/>
              <a:sym typeface="Montserrat"/>
            </a:endParaRPr>
          </a:p>
        </p:txBody>
      </p:sp>
      <p:pic>
        <p:nvPicPr>
          <p:cNvPr id="28679" name="Google Shape;237;p19"/>
          <p:cNvPicPr preferRelativeResize="0">
            <a:picLocks noChangeAspect="1" noChangeArrowheads="1"/>
          </p:cNvPicPr>
          <p:nvPr/>
        </p:nvPicPr>
        <p:blipFill>
          <a:blip r:embed="rId4"/>
          <a:srcRect/>
          <a:stretch>
            <a:fillRect/>
          </a:stretch>
        </p:blipFill>
        <p:spPr bwMode="auto">
          <a:xfrm>
            <a:off x="862013" y="1001713"/>
            <a:ext cx="973137" cy="973137"/>
          </a:xfrm>
          <a:prstGeom prst="rect">
            <a:avLst/>
          </a:prstGeom>
          <a:noFill/>
          <a:ln w="9525">
            <a:noFill/>
            <a:miter lim="800000"/>
            <a:headEnd/>
            <a:tailEnd/>
          </a:ln>
        </p:spPr>
      </p:pic>
      <p:pic>
        <p:nvPicPr>
          <p:cNvPr id="28680" name="Google Shape;238;p19"/>
          <p:cNvPicPr preferRelativeResize="0">
            <a:picLocks noChangeAspect="1" noChangeArrowheads="1"/>
          </p:cNvPicPr>
          <p:nvPr/>
        </p:nvPicPr>
        <p:blipFill>
          <a:blip r:embed="rId5"/>
          <a:srcRect/>
          <a:stretch>
            <a:fillRect/>
          </a:stretch>
        </p:blipFill>
        <p:spPr bwMode="auto">
          <a:xfrm>
            <a:off x="9043988" y="1093788"/>
            <a:ext cx="973137" cy="938212"/>
          </a:xfrm>
          <a:prstGeom prst="rect">
            <a:avLst/>
          </a:prstGeom>
          <a:noFill/>
          <a:ln w="9525">
            <a:noFill/>
            <a:miter lim="800000"/>
            <a:headEnd/>
            <a:tailEnd/>
          </a:ln>
        </p:spPr>
      </p:pic>
      <p:pic>
        <p:nvPicPr>
          <p:cNvPr id="28681" name="Google Shape;239;p19"/>
          <p:cNvPicPr preferRelativeResize="0">
            <a:picLocks noChangeAspect="1" noChangeArrowheads="1"/>
          </p:cNvPicPr>
          <p:nvPr/>
        </p:nvPicPr>
        <p:blipFill>
          <a:blip r:embed="rId6"/>
          <a:srcRect/>
          <a:stretch>
            <a:fillRect/>
          </a:stretch>
        </p:blipFill>
        <p:spPr bwMode="auto">
          <a:xfrm>
            <a:off x="6958013" y="2881313"/>
            <a:ext cx="1274762" cy="1230312"/>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Google Shape;415;p41"/>
          <p:cNvSpPr txBox="1">
            <a:spLocks noChangeArrowheads="1"/>
          </p:cNvSpPr>
          <p:nvPr/>
        </p:nvSpPr>
        <p:spPr bwMode="auto">
          <a:xfrm>
            <a:off x="2681288" y="5484813"/>
            <a:ext cx="6362700" cy="646112"/>
          </a:xfrm>
          <a:prstGeom prst="rect">
            <a:avLst/>
          </a:prstGeom>
          <a:noFill/>
          <a:ln w="9525">
            <a:noFill/>
            <a:miter lim="800000"/>
            <a:headEnd/>
            <a:tailEnd/>
          </a:ln>
        </p:spPr>
        <p:txBody>
          <a:bodyPr lIns="121900" tIns="121900" rIns="121900" bIns="121900"/>
          <a:lstStyle/>
          <a:p>
            <a:pPr marL="608013"/>
            <a:endParaRPr lang="uk-UA" sz="2400">
              <a:solidFill>
                <a:srgbClr val="434343"/>
              </a:solidFill>
              <a:latin typeface="Montserrat"/>
              <a:ea typeface="Montserrat"/>
              <a:cs typeface="Montserrat"/>
              <a:sym typeface="Montserrat"/>
            </a:endParaRPr>
          </a:p>
        </p:txBody>
      </p:sp>
      <p:grpSp>
        <p:nvGrpSpPr>
          <p:cNvPr id="30722" name="Google Shape;416;p41"/>
          <p:cNvGrpSpPr>
            <a:grpSpLocks/>
          </p:cNvGrpSpPr>
          <p:nvPr/>
        </p:nvGrpSpPr>
        <p:grpSpPr bwMode="auto">
          <a:xfrm>
            <a:off x="576263" y="422275"/>
            <a:ext cx="10953750" cy="5937250"/>
            <a:chOff x="432775" y="317200"/>
            <a:chExt cx="8214900" cy="4452800"/>
          </a:xfrm>
        </p:grpSpPr>
        <p:cxnSp>
          <p:nvCxnSpPr>
            <p:cNvPr id="30726" name="Google Shape;418;p41"/>
            <p:cNvCxnSpPr>
              <a:cxnSpLocks noChangeShapeType="1"/>
            </p:cNvCxnSpPr>
            <p:nvPr/>
          </p:nvCxnSpPr>
          <p:spPr bwMode="auto">
            <a:xfrm>
              <a:off x="432775" y="4764600"/>
              <a:ext cx="8214900" cy="5400"/>
            </a:xfrm>
            <a:prstGeom prst="straightConnector1">
              <a:avLst/>
            </a:prstGeom>
            <a:noFill/>
            <a:ln w="19050" cap="rnd">
              <a:solidFill>
                <a:srgbClr val="5216A3"/>
              </a:solidFill>
              <a:round/>
              <a:headEnd/>
              <a:tailEnd/>
            </a:ln>
          </p:spPr>
        </p:cxnSp>
        <p:cxnSp>
          <p:nvCxnSpPr>
            <p:cNvPr id="30727" name="Google Shape;419;p41"/>
            <p:cNvCxnSpPr>
              <a:cxnSpLocks noChangeShapeType="1"/>
            </p:cNvCxnSpPr>
            <p:nvPr/>
          </p:nvCxnSpPr>
          <p:spPr bwMode="auto">
            <a:xfrm>
              <a:off x="432775" y="317200"/>
              <a:ext cx="7404900" cy="2100"/>
            </a:xfrm>
            <a:prstGeom prst="straightConnector1">
              <a:avLst/>
            </a:prstGeom>
            <a:noFill/>
            <a:ln w="19050" cap="rnd">
              <a:solidFill>
                <a:srgbClr val="5216A3"/>
              </a:solidFill>
              <a:round/>
              <a:headEnd/>
              <a:tailEnd/>
            </a:ln>
          </p:spPr>
        </p:cxnSp>
      </p:grpSp>
      <p:sp>
        <p:nvSpPr>
          <p:cNvPr id="30723" name="Google Shape;420;p41"/>
          <p:cNvSpPr txBox="1">
            <a:spLocks noChangeArrowheads="1"/>
          </p:cNvSpPr>
          <p:nvPr/>
        </p:nvSpPr>
        <p:spPr bwMode="auto">
          <a:xfrm>
            <a:off x="2681288" y="5484813"/>
            <a:ext cx="6362700" cy="646112"/>
          </a:xfrm>
          <a:prstGeom prst="rect">
            <a:avLst/>
          </a:prstGeom>
          <a:noFill/>
          <a:ln w="9525">
            <a:noFill/>
            <a:miter lim="800000"/>
            <a:headEnd/>
            <a:tailEnd/>
          </a:ln>
        </p:spPr>
        <p:txBody>
          <a:bodyPr lIns="121900" tIns="121900" rIns="121900" bIns="121900"/>
          <a:lstStyle/>
          <a:p>
            <a:pPr marL="608013"/>
            <a:endParaRPr lang="uk-UA" sz="2400">
              <a:solidFill>
                <a:srgbClr val="434343"/>
              </a:solidFill>
              <a:latin typeface="Montserrat"/>
              <a:ea typeface="Montserrat"/>
              <a:cs typeface="Montserrat"/>
              <a:sym typeface="Montserrat"/>
            </a:endParaRPr>
          </a:p>
        </p:txBody>
      </p:sp>
      <p:sp>
        <p:nvSpPr>
          <p:cNvPr id="421" name="Google Shape;421;p41"/>
          <p:cNvSpPr txBox="1">
            <a:spLocks noGrp="1"/>
          </p:cNvSpPr>
          <p:nvPr>
            <p:ph type="title"/>
          </p:nvPr>
        </p:nvSpPr>
        <p:spPr>
          <a:xfrm>
            <a:off x="330200" y="892175"/>
            <a:ext cx="10236200" cy="4432300"/>
          </a:xfrm>
        </p:spPr>
        <p:txBody>
          <a:bodyPr lIns="121900" tIns="121900" rIns="121900" bIns="121900" rtlCol="0">
            <a:noAutofit/>
          </a:bodyPr>
          <a:lstStyle/>
          <a:p>
            <a:pPr marL="609585" indent="-423323" algn="just" fontAlgn="auto">
              <a:lnSpc>
                <a:spcPct val="110000"/>
              </a:lnSpc>
              <a:buClr>
                <a:srgbClr val="A666FF"/>
              </a:buClr>
              <a:buSzPts val="1400"/>
              <a:buFont typeface="Montserrat"/>
              <a:buChar char="●"/>
              <a:defRPr/>
            </a:pPr>
            <a:r>
              <a:rPr lang="en" sz="1867">
                <a:solidFill>
                  <a:srgbClr val="7436C7"/>
                </a:solidFill>
                <a:latin typeface="Montserrat SemiBold"/>
                <a:ea typeface="Montserrat SemiBold"/>
                <a:cs typeface="Montserrat SemiBold"/>
                <a:sym typeface="Montserrat SemiBold"/>
              </a:rPr>
              <a:t>Трансактивна енергія</a:t>
            </a:r>
            <a:r>
              <a:rPr lang="en" sz="1867" b="1">
                <a:solidFill>
                  <a:srgbClr val="434343"/>
                </a:solidFill>
                <a:latin typeface="Montserrat"/>
                <a:ea typeface="Montserrat"/>
                <a:cs typeface="Montserrat"/>
                <a:sym typeface="Montserrat"/>
              </a:rPr>
              <a:t> </a:t>
            </a:r>
            <a:r>
              <a:rPr lang="en" sz="1867">
                <a:solidFill>
                  <a:srgbClr val="434343"/>
                </a:solidFill>
                <a:latin typeface="Montserrat"/>
                <a:ea typeface="Montserrat"/>
                <a:cs typeface="Montserrat"/>
                <a:sym typeface="Montserrat"/>
              </a:rPr>
              <a:t>визначає систему, де кожен може торгувати електроенергією в мережі. Завдяки цій системі традиційні споживачі електроенергії можуть виробляти електроенергію та продавати свою надмірну потужність назад у мережу.</a:t>
            </a:r>
            <a:r>
              <a:rPr sz="1867">
                <a:solidFill>
                  <a:srgbClr val="434343"/>
                </a:solidFill>
                <a:latin typeface="Montserrat"/>
                <a:ea typeface="Montserrat"/>
                <a:cs typeface="Montserrat"/>
                <a:sym typeface="Montserrat"/>
              </a:rPr>
              <a:t/>
            </a:r>
            <a:br>
              <a:rPr sz="1867">
                <a:solidFill>
                  <a:srgbClr val="434343"/>
                </a:solidFill>
                <a:latin typeface="Montserrat"/>
                <a:ea typeface="Montserrat"/>
                <a:cs typeface="Montserrat"/>
                <a:sym typeface="Montserrat"/>
              </a:rPr>
            </a:br>
            <a:r>
              <a:rPr sz="1867">
                <a:solidFill>
                  <a:srgbClr val="434343"/>
                </a:solidFill>
                <a:latin typeface="Montserrat"/>
                <a:ea typeface="Montserrat"/>
                <a:cs typeface="Montserrat"/>
                <a:sym typeface="Montserrat"/>
              </a:rPr>
              <a:t/>
            </a:r>
            <a:br>
              <a:rPr sz="1867">
                <a:solidFill>
                  <a:srgbClr val="434343"/>
                </a:solidFill>
                <a:latin typeface="Montserrat"/>
                <a:ea typeface="Montserrat"/>
                <a:cs typeface="Montserrat"/>
                <a:sym typeface="Montserrat"/>
              </a:rPr>
            </a:br>
            <a:r>
              <a:rPr lang="en" sz="1867">
                <a:solidFill>
                  <a:srgbClr val="434343"/>
                </a:solidFill>
                <a:latin typeface="Montserrat"/>
                <a:ea typeface="Montserrat"/>
                <a:cs typeface="Montserrat"/>
                <a:sym typeface="Montserrat"/>
              </a:rPr>
              <a:t>Електричні мережі, які розподіляють електроенергію від виробників до споживачів, перетворюються на інтелектуальні мережі, які забезпечують децентралізацію та автоматизацію керування енергоспоживанням. Цей перехід від централізованої мережі до децентралізованої мережі вузлів дозволить створити ефективнішу електричну мережу. Ця мережа буде використовувати більше відновлюваних генеруючих активів і дозволить кінцевим користувачам брати участь не тільки як споживачі, але і як виробники електроенергії.</a:t>
            </a:r>
            <a:endParaRPr sz="1867">
              <a:solidFill>
                <a:srgbClr val="434343"/>
              </a:solidFill>
              <a:latin typeface="Montserrat"/>
              <a:ea typeface="Montserrat"/>
              <a:cs typeface="Montserrat"/>
              <a:sym typeface="Montserrat"/>
            </a:endParaRPr>
          </a:p>
        </p:txBody>
      </p:sp>
      <p:pic>
        <p:nvPicPr>
          <p:cNvPr id="30725" name="Google Shape;422;p41"/>
          <p:cNvPicPr preferRelativeResize="0">
            <a:picLocks noChangeAspect="1" noChangeArrowheads="1"/>
          </p:cNvPicPr>
          <p:nvPr/>
        </p:nvPicPr>
        <p:blipFill>
          <a:blip r:embed="rId3"/>
          <a:srcRect/>
          <a:stretch>
            <a:fillRect/>
          </a:stretch>
        </p:blipFill>
        <p:spPr bwMode="auto">
          <a:xfrm>
            <a:off x="958850" y="5186363"/>
            <a:ext cx="9807575" cy="1039812"/>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Google Shape;442;p43"/>
          <p:cNvPicPr preferRelativeResize="0">
            <a:picLocks noChangeAspect="1" noChangeArrowheads="1"/>
          </p:cNvPicPr>
          <p:nvPr/>
        </p:nvPicPr>
        <p:blipFill>
          <a:blip r:embed="rId3"/>
          <a:srcRect/>
          <a:stretch>
            <a:fillRect/>
          </a:stretch>
        </p:blipFill>
        <p:spPr bwMode="auto">
          <a:xfrm>
            <a:off x="574675" y="857250"/>
            <a:ext cx="10826750" cy="5502275"/>
          </a:xfrm>
          <a:prstGeom prst="rect">
            <a:avLst/>
          </a:prstGeom>
          <a:noFill/>
          <a:ln w="9525">
            <a:noFill/>
            <a:miter lim="800000"/>
            <a:headEnd/>
            <a:tailEnd/>
          </a:ln>
        </p:spPr>
      </p:pic>
      <p:sp>
        <p:nvSpPr>
          <p:cNvPr id="32770" name="Google Shape;443;p43"/>
          <p:cNvSpPr txBox="1">
            <a:spLocks noChangeArrowheads="1"/>
          </p:cNvSpPr>
          <p:nvPr/>
        </p:nvSpPr>
        <p:spPr bwMode="auto">
          <a:xfrm>
            <a:off x="2681288" y="5484813"/>
            <a:ext cx="6362700" cy="646112"/>
          </a:xfrm>
          <a:prstGeom prst="rect">
            <a:avLst/>
          </a:prstGeom>
          <a:noFill/>
          <a:ln w="9525">
            <a:noFill/>
            <a:miter lim="800000"/>
            <a:headEnd/>
            <a:tailEnd/>
          </a:ln>
        </p:spPr>
        <p:txBody>
          <a:bodyPr lIns="121900" tIns="121900" rIns="121900" bIns="121900"/>
          <a:lstStyle/>
          <a:p>
            <a:pPr marL="608013"/>
            <a:endParaRPr lang="uk-UA" sz="2400">
              <a:solidFill>
                <a:srgbClr val="434343"/>
              </a:solidFill>
              <a:latin typeface="Montserrat"/>
              <a:ea typeface="Montserrat"/>
              <a:cs typeface="Montserrat"/>
              <a:sym typeface="Montserrat"/>
            </a:endParaRPr>
          </a:p>
        </p:txBody>
      </p:sp>
      <p:sp>
        <p:nvSpPr>
          <p:cNvPr id="32771" name="Google Shape;444;p43"/>
          <p:cNvSpPr txBox="1">
            <a:spLocks noChangeArrowheads="1"/>
          </p:cNvSpPr>
          <p:nvPr/>
        </p:nvSpPr>
        <p:spPr bwMode="auto">
          <a:xfrm>
            <a:off x="574675" y="381000"/>
            <a:ext cx="9836150" cy="476250"/>
          </a:xfrm>
          <a:prstGeom prst="rect">
            <a:avLst/>
          </a:prstGeom>
          <a:noFill/>
          <a:ln w="9525">
            <a:noFill/>
            <a:miter lim="800000"/>
            <a:headEnd/>
            <a:tailEnd/>
          </a:ln>
        </p:spPr>
        <p:txBody>
          <a:bodyPr lIns="121900" tIns="121900" rIns="121900" bIns="121900"/>
          <a:lstStyle/>
          <a:p>
            <a:r>
              <a:rPr lang="uk-UA" sz="2400">
                <a:solidFill>
                  <a:srgbClr val="7436C7"/>
                </a:solidFill>
                <a:latin typeface="Montserrat SemiBold"/>
                <a:ea typeface="Montserrat SemiBold"/>
                <a:cs typeface="Montserrat SemiBold"/>
                <a:sym typeface="Montserrat SemiBold"/>
              </a:rPr>
              <a:t>Оптимізований розподіл енергії</a:t>
            </a:r>
          </a:p>
          <a:p>
            <a:endParaRPr lang="uk-UA" sz="2400">
              <a:latin typeface="Calibri" pitchFamily="34" charset="0"/>
            </a:endParaRPr>
          </a:p>
        </p:txBody>
      </p:sp>
      <p:grpSp>
        <p:nvGrpSpPr>
          <p:cNvPr id="32772" name="Google Shape;445;p43"/>
          <p:cNvGrpSpPr>
            <a:grpSpLocks/>
          </p:cNvGrpSpPr>
          <p:nvPr/>
        </p:nvGrpSpPr>
        <p:grpSpPr bwMode="auto">
          <a:xfrm>
            <a:off x="576263" y="422275"/>
            <a:ext cx="10953750" cy="5937250"/>
            <a:chOff x="432775" y="317200"/>
            <a:chExt cx="8214900" cy="4452800"/>
          </a:xfrm>
        </p:grpSpPr>
        <p:cxnSp>
          <p:nvCxnSpPr>
            <p:cNvPr id="32775" name="Google Shape;447;p43"/>
            <p:cNvCxnSpPr>
              <a:cxnSpLocks noChangeShapeType="1"/>
            </p:cNvCxnSpPr>
            <p:nvPr/>
          </p:nvCxnSpPr>
          <p:spPr bwMode="auto">
            <a:xfrm>
              <a:off x="432775" y="4764600"/>
              <a:ext cx="8214900" cy="5400"/>
            </a:xfrm>
            <a:prstGeom prst="straightConnector1">
              <a:avLst/>
            </a:prstGeom>
            <a:noFill/>
            <a:ln w="19050" cap="rnd">
              <a:solidFill>
                <a:srgbClr val="5216A3"/>
              </a:solidFill>
              <a:round/>
              <a:headEnd/>
              <a:tailEnd/>
            </a:ln>
          </p:spPr>
        </p:cxnSp>
        <p:cxnSp>
          <p:nvCxnSpPr>
            <p:cNvPr id="32776" name="Google Shape;448;p43"/>
            <p:cNvCxnSpPr>
              <a:cxnSpLocks noChangeShapeType="1"/>
            </p:cNvCxnSpPr>
            <p:nvPr/>
          </p:nvCxnSpPr>
          <p:spPr bwMode="auto">
            <a:xfrm>
              <a:off x="432775" y="317200"/>
              <a:ext cx="7404900" cy="2100"/>
            </a:xfrm>
            <a:prstGeom prst="straightConnector1">
              <a:avLst/>
            </a:prstGeom>
            <a:noFill/>
            <a:ln w="19050" cap="rnd">
              <a:solidFill>
                <a:srgbClr val="5216A3"/>
              </a:solidFill>
              <a:round/>
              <a:headEnd/>
              <a:tailEnd/>
            </a:ln>
          </p:spPr>
        </p:cxnSp>
      </p:grpSp>
      <p:sp>
        <p:nvSpPr>
          <p:cNvPr id="32773" name="Google Shape;449;p43"/>
          <p:cNvSpPr txBox="1">
            <a:spLocks noChangeArrowheads="1"/>
          </p:cNvSpPr>
          <p:nvPr/>
        </p:nvSpPr>
        <p:spPr bwMode="auto">
          <a:xfrm>
            <a:off x="2681288" y="5484813"/>
            <a:ext cx="6362700" cy="646112"/>
          </a:xfrm>
          <a:prstGeom prst="rect">
            <a:avLst/>
          </a:prstGeom>
          <a:noFill/>
          <a:ln w="9525">
            <a:noFill/>
            <a:miter lim="800000"/>
            <a:headEnd/>
            <a:tailEnd/>
          </a:ln>
        </p:spPr>
        <p:txBody>
          <a:bodyPr lIns="121900" tIns="121900" rIns="121900" bIns="121900"/>
          <a:lstStyle/>
          <a:p>
            <a:pPr marL="608013"/>
            <a:endParaRPr lang="uk-UA" sz="2400">
              <a:solidFill>
                <a:srgbClr val="434343"/>
              </a:solidFill>
              <a:latin typeface="Montserrat"/>
              <a:ea typeface="Montserrat"/>
              <a:cs typeface="Montserrat"/>
              <a:sym typeface="Montserrat"/>
            </a:endParaRPr>
          </a:p>
        </p:txBody>
      </p:sp>
      <p:sp>
        <p:nvSpPr>
          <p:cNvPr id="450" name="Google Shape;450;p43"/>
          <p:cNvSpPr txBox="1"/>
          <p:nvPr/>
        </p:nvSpPr>
        <p:spPr>
          <a:xfrm>
            <a:off x="5472113" y="6359525"/>
            <a:ext cx="6719887" cy="425450"/>
          </a:xfrm>
          <a:prstGeom prst="rect">
            <a:avLst/>
          </a:prstGeom>
          <a:noFill/>
          <a:ln>
            <a:noFill/>
          </a:ln>
        </p:spPr>
        <p:txBody>
          <a:bodyPr spcFirstLastPara="1" lIns="121900" tIns="121900" rIns="121900" bIns="121900"/>
          <a:lstStyle/>
          <a:p>
            <a:pPr fontAlgn="auto">
              <a:spcBef>
                <a:spcPts val="0"/>
              </a:spcBef>
              <a:spcAft>
                <a:spcPts val="0"/>
              </a:spcAft>
              <a:buClr>
                <a:schemeClr val="dk1"/>
              </a:buClr>
              <a:buSzPts val="1100"/>
              <a:defRPr/>
            </a:pPr>
            <a:r>
              <a:rPr lang="en" sz="1200">
                <a:solidFill>
                  <a:srgbClr val="1B1623"/>
                </a:solidFill>
                <a:latin typeface="Montserrat Light"/>
                <a:ea typeface="Montserrat Light"/>
                <a:cs typeface="Montserrat Light"/>
                <a:sym typeface="Montserrat Light"/>
              </a:rPr>
              <a:t>Технологія блокчейн і цифрова енергетика</a:t>
            </a:r>
            <a:r>
              <a:rPr lang="en" sz="1333">
                <a:latin typeface="Montserrat Light"/>
                <a:ea typeface="Montserrat Light"/>
                <a:cs typeface="Montserrat Light"/>
                <a:sym typeface="Montserrat Light"/>
              </a:rPr>
              <a:t>              </a:t>
            </a:r>
            <a:r>
              <a:rPr lang="en" sz="1333">
                <a:solidFill>
                  <a:srgbClr val="5F0EA7"/>
                </a:solidFill>
                <a:latin typeface="Montserrat Light"/>
                <a:ea typeface="Montserrat Light"/>
                <a:cs typeface="Montserrat Light"/>
                <a:sym typeface="Montserrat Light"/>
              </a:rPr>
              <a:t>482.solutions</a:t>
            </a:r>
            <a:r>
              <a:rPr lang="en" sz="1333">
                <a:solidFill>
                  <a:schemeClr val="dk1"/>
                </a:solidFill>
                <a:latin typeface="Montserrat Light"/>
                <a:ea typeface="Montserrat Light"/>
                <a:cs typeface="Montserrat Light"/>
                <a:sym typeface="Montserrat Light"/>
              </a:rPr>
              <a:t>                </a:t>
            </a:r>
            <a:r>
              <a:rPr lang="en" sz="1200">
                <a:solidFill>
                  <a:srgbClr val="1B1623"/>
                </a:solidFill>
                <a:latin typeface="Montserrat Light"/>
                <a:ea typeface="Montserrat Light"/>
                <a:cs typeface="Montserrat Light"/>
                <a:sym typeface="Montserrat Light"/>
              </a:rPr>
              <a:t>15</a:t>
            </a:r>
            <a:endParaRPr sz="1200">
              <a:solidFill>
                <a:srgbClr val="1B1623"/>
              </a:solidFill>
              <a:latin typeface="Montserrat Light"/>
              <a:ea typeface="Montserrat Light"/>
              <a:cs typeface="Montserrat Light"/>
              <a:sym typeface="Montserrat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Заголовок 1"/>
          <p:cNvSpPr>
            <a:spLocks noGrp="1"/>
          </p:cNvSpPr>
          <p:nvPr>
            <p:ph type="title"/>
          </p:nvPr>
        </p:nvSpPr>
        <p:spPr/>
        <p:txBody>
          <a:bodyPr/>
          <a:lstStyle/>
          <a:p>
            <a:endParaRPr lang="uk-UA" smtClean="0"/>
          </a:p>
        </p:txBody>
      </p:sp>
      <p:sp>
        <p:nvSpPr>
          <p:cNvPr id="34818" name="Объект 2"/>
          <p:cNvSpPr>
            <a:spLocks noGrp="1"/>
          </p:cNvSpPr>
          <p:nvPr>
            <p:ph idx="1"/>
          </p:nvPr>
        </p:nvSpPr>
        <p:spPr/>
        <p:txBody>
          <a:bodyPr/>
          <a:lstStyle/>
          <a:p>
            <a:endParaRPr lang="uk-UA" smtClean="0"/>
          </a:p>
        </p:txBody>
      </p:sp>
      <p:pic>
        <p:nvPicPr>
          <p:cNvPr id="34819" name="Рисунок 3"/>
          <p:cNvPicPr>
            <a:picLocks noChangeAspect="1"/>
          </p:cNvPicPr>
          <p:nvPr/>
        </p:nvPicPr>
        <p:blipFill>
          <a:blip r:embed="rId2"/>
          <a:srcRect l="13776" t="12901" r="15744" b="26900"/>
          <a:stretch>
            <a:fillRect/>
          </a:stretch>
        </p:blipFill>
        <p:spPr bwMode="auto">
          <a:xfrm>
            <a:off x="0" y="0"/>
            <a:ext cx="12192000" cy="68580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79425" y="404813"/>
            <a:ext cx="11161713" cy="5446712"/>
          </a:xfrm>
          <a:prstGeom prst="rect">
            <a:avLst/>
          </a:prstGeom>
        </p:spPr>
        <p:txBody>
          <a:bodyPr>
            <a:spAutoFit/>
          </a:bodyPr>
          <a:lstStyle/>
          <a:p>
            <a:pPr indent="360363" algn="just" fontAlgn="auto">
              <a:spcBef>
                <a:spcPts val="0"/>
              </a:spcBef>
              <a:spcAft>
                <a:spcPts val="0"/>
              </a:spcAft>
              <a:defRPr/>
            </a:pPr>
            <a:r>
              <a:rPr lang="uk-UA" sz="2200" dirty="0">
                <a:latin typeface="+mn-lt"/>
                <a:cs typeface="+mn-cs"/>
              </a:rPr>
              <a:t>Формування енергетичної політики територіальних громад на основі концепції енергетичної безпеки та збереження довкілля є  сучасним  світовим трендом для забезпеченням умов сталого розвитку. </a:t>
            </a:r>
          </a:p>
          <a:p>
            <a:pPr algn="just" fontAlgn="auto">
              <a:spcBef>
                <a:spcPts val="0"/>
              </a:spcBef>
              <a:spcAft>
                <a:spcPts val="0"/>
              </a:spcAft>
              <a:defRPr/>
            </a:pPr>
            <a:endParaRPr lang="uk-UA" sz="2200" dirty="0">
              <a:latin typeface="+mn-lt"/>
              <a:cs typeface="+mn-cs"/>
            </a:endParaRPr>
          </a:p>
          <a:p>
            <a:pPr algn="just" fontAlgn="auto">
              <a:spcBef>
                <a:spcPts val="0"/>
              </a:spcBef>
              <a:spcAft>
                <a:spcPts val="0"/>
              </a:spcAft>
              <a:defRPr/>
            </a:pPr>
            <a:r>
              <a:rPr lang="uk-UA" sz="2200" dirty="0">
                <a:latin typeface="+mn-lt"/>
                <a:cs typeface="+mn-cs"/>
              </a:rPr>
              <a:t>В якості складових  пропонується розглядати підсистеми:</a:t>
            </a:r>
          </a:p>
          <a:p>
            <a:pPr algn="just" fontAlgn="auto">
              <a:spcBef>
                <a:spcPts val="0"/>
              </a:spcBef>
              <a:spcAft>
                <a:spcPts val="0"/>
              </a:spcAft>
              <a:defRPr/>
            </a:pPr>
            <a:endParaRPr lang="uk-UA" sz="2200" dirty="0">
              <a:latin typeface="+mn-lt"/>
              <a:cs typeface="+mn-cs"/>
            </a:endParaRPr>
          </a:p>
          <a:p>
            <a:pPr marL="342900" indent="-342900" algn="just" fontAlgn="auto">
              <a:spcBef>
                <a:spcPts val="0"/>
              </a:spcBef>
              <a:spcAft>
                <a:spcPts val="0"/>
              </a:spcAft>
              <a:buFont typeface="Wingdings" panose="05000000000000000000" pitchFamily="2" charset="2"/>
              <a:buChar char="q"/>
              <a:defRPr/>
            </a:pPr>
            <a:r>
              <a:rPr lang="uk-UA" sz="2200" dirty="0">
                <a:latin typeface="+mn-lt"/>
                <a:cs typeface="+mn-cs"/>
              </a:rPr>
              <a:t>виробництва та конверсії первинних палив;</a:t>
            </a:r>
          </a:p>
          <a:p>
            <a:pPr marL="342900" indent="-342900" algn="just" fontAlgn="auto">
              <a:spcBef>
                <a:spcPts val="0"/>
              </a:spcBef>
              <a:spcAft>
                <a:spcPts val="0"/>
              </a:spcAft>
              <a:buFont typeface="Wingdings" panose="05000000000000000000" pitchFamily="2" charset="2"/>
              <a:buChar char="q"/>
              <a:defRPr/>
            </a:pPr>
            <a:r>
              <a:rPr lang="uk-UA" sz="2200" dirty="0">
                <a:latin typeface="+mn-lt"/>
                <a:cs typeface="+mn-cs"/>
              </a:rPr>
              <a:t>генерації електроенергії та тепла;</a:t>
            </a:r>
          </a:p>
          <a:p>
            <a:pPr marL="342900" indent="-342900" algn="just" fontAlgn="auto">
              <a:spcBef>
                <a:spcPts val="0"/>
              </a:spcBef>
              <a:spcAft>
                <a:spcPts val="0"/>
              </a:spcAft>
              <a:buFont typeface="Wingdings" panose="05000000000000000000" pitchFamily="2" charset="2"/>
              <a:buChar char="q"/>
              <a:defRPr/>
            </a:pPr>
            <a:r>
              <a:rPr lang="uk-UA" sz="2200" dirty="0">
                <a:latin typeface="+mn-lt"/>
                <a:cs typeface="+mn-cs"/>
              </a:rPr>
              <a:t>інтелектуальне управління обладнанням та технологіями енергозабезпечення;</a:t>
            </a:r>
          </a:p>
          <a:p>
            <a:pPr marL="342900" indent="-342900" algn="just" fontAlgn="auto">
              <a:spcBef>
                <a:spcPts val="0"/>
              </a:spcBef>
              <a:spcAft>
                <a:spcPts val="0"/>
              </a:spcAft>
              <a:buFont typeface="Wingdings" panose="05000000000000000000" pitchFamily="2" charset="2"/>
              <a:buChar char="q"/>
              <a:defRPr/>
            </a:pPr>
            <a:r>
              <a:rPr lang="uk-UA" sz="2200" dirty="0">
                <a:latin typeface="+mn-lt"/>
                <a:cs typeface="+mn-cs"/>
              </a:rPr>
              <a:t>управління енергоефективністю тощо.  </a:t>
            </a:r>
          </a:p>
          <a:p>
            <a:pPr algn="just" fontAlgn="auto">
              <a:spcBef>
                <a:spcPts val="0"/>
              </a:spcBef>
              <a:spcAft>
                <a:spcPts val="0"/>
              </a:spcAft>
              <a:defRPr/>
            </a:pPr>
            <a:endParaRPr lang="uk-UA" sz="2200" dirty="0">
              <a:latin typeface="+mn-lt"/>
              <a:cs typeface="+mn-cs"/>
            </a:endParaRPr>
          </a:p>
          <a:p>
            <a:pPr algn="just" fontAlgn="auto">
              <a:spcBef>
                <a:spcPts val="0"/>
              </a:spcBef>
              <a:spcAft>
                <a:spcPts val="0"/>
              </a:spcAft>
              <a:defRPr/>
            </a:pPr>
            <a:r>
              <a:rPr lang="uk-UA" sz="2200" dirty="0">
                <a:latin typeface="+mn-lt"/>
                <a:cs typeface="+mn-cs"/>
              </a:rPr>
              <a:t>Проблема потребує обґрунтування та розроблення нових методів оцінювання технічного та економічного досяжних рівнів енергозабезпечення на основі виробництва енергетичних рослин, утилізації відходів сільськогосподарської продукції, використання комбінованих систем виробництва електроенергії і тепла та ін. </a:t>
            </a:r>
          </a:p>
          <a:p>
            <a:pPr fontAlgn="auto">
              <a:spcBef>
                <a:spcPts val="0"/>
              </a:spcBef>
              <a:spcAft>
                <a:spcPts val="0"/>
              </a:spcAft>
              <a:defRPr/>
            </a:pPr>
            <a:endParaRPr lang="uk-UA" dirty="0">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nvGraphicFramePr>
        <p:xfrm>
          <a:off x="947428" y="31230"/>
          <a:ext cx="10297143" cy="68267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fontAlgn="auto">
              <a:spcAft>
                <a:spcPts val="0"/>
              </a:spcAft>
              <a:defRPr/>
            </a:pPr>
            <a:r>
              <a:rPr lang="uk-UA" b="1" dirty="0">
                <a:solidFill>
                  <a:srgbClr val="0070C0"/>
                </a:solidFill>
                <a:effectLst>
                  <a:outerShdw blurRad="38100" dist="38100" dir="2700000" algn="tl">
                    <a:srgbClr val="000000">
                      <a:alpha val="43137"/>
                    </a:srgbClr>
                  </a:outerShdw>
                </a:effectLst>
              </a:rPr>
              <a:t>Комбіноване енергозабезпечення з системою динамічного енергоменеджменту </a:t>
            </a:r>
          </a:p>
        </p:txBody>
      </p:sp>
      <p:sp>
        <p:nvSpPr>
          <p:cNvPr id="4" name="Місце для вмісту 2">
            <a:extLst>
              <a:ext uri="{FF2B5EF4-FFF2-40B4-BE49-F238E27FC236}"/>
            </a:extLst>
          </p:cNvPr>
          <p:cNvSpPr>
            <a:spLocks noGrp="1"/>
          </p:cNvSpPr>
          <p:nvPr>
            <p:ph idx="1"/>
          </p:nvPr>
        </p:nvSpPr>
        <p:spPr>
          <a:xfrm>
            <a:off x="731838" y="2205038"/>
            <a:ext cx="10850562" cy="3527425"/>
          </a:xfrm>
        </p:spPr>
        <p:txBody>
          <a:bodyPr>
            <a:normAutofit/>
          </a:bodyPr>
          <a:lstStyle/>
          <a:p>
            <a:pPr marL="0" indent="360363" algn="just">
              <a:lnSpc>
                <a:spcPct val="80000"/>
              </a:lnSpc>
              <a:buFont typeface="Arial" charset="0"/>
              <a:buNone/>
            </a:pPr>
            <a:r>
              <a:rPr lang="uk-UA" sz="1700" smtClean="0">
                <a:cs typeface="Times New Roman" pitchFamily="18" charset="0"/>
              </a:rPr>
              <a:t>Є доконаним фактом, що в Україні на електроенергетичному ринку з’явився новий клас учасників енергоринку, які часто не володіють сучасними методичними підходами ефективного управління такими системами та забезпечення надійного (безперервного) електроживлення. </a:t>
            </a:r>
          </a:p>
          <a:p>
            <a:pPr marL="0" indent="360363" algn="just">
              <a:lnSpc>
                <a:spcPct val="80000"/>
              </a:lnSpc>
              <a:buFont typeface="Arial" charset="0"/>
              <a:buNone/>
            </a:pPr>
            <a:endParaRPr lang="uk-UA" sz="1700" smtClean="0">
              <a:cs typeface="Times New Roman" pitchFamily="18" charset="0"/>
            </a:endParaRPr>
          </a:p>
          <a:p>
            <a:pPr marL="0" indent="360363" algn="just">
              <a:lnSpc>
                <a:spcPct val="80000"/>
              </a:lnSpc>
              <a:buFont typeface="Arial" charset="0"/>
              <a:buNone/>
            </a:pPr>
            <a:r>
              <a:rPr lang="uk-UA" sz="1700" smtClean="0">
                <a:cs typeface="Times New Roman" pitchFamily="18" charset="0"/>
              </a:rPr>
              <a:t>Світовий досвід показує, що саме такого класу системи розглядаються як альтернатива у найближчому майбутньому електрозабезпечення територіальних громад. </a:t>
            </a:r>
          </a:p>
          <a:p>
            <a:pPr marL="0" indent="360363" algn="just">
              <a:lnSpc>
                <a:spcPct val="80000"/>
              </a:lnSpc>
              <a:buFont typeface="Arial" charset="0"/>
              <a:buNone/>
            </a:pPr>
            <a:endParaRPr lang="uk-UA" sz="1700" smtClean="0">
              <a:cs typeface="Times New Roman" pitchFamily="18" charset="0"/>
            </a:endParaRPr>
          </a:p>
          <a:p>
            <a:pPr marL="0" indent="360363" algn="just">
              <a:lnSpc>
                <a:spcPct val="80000"/>
              </a:lnSpc>
              <a:buFont typeface="Arial" charset="0"/>
              <a:buNone/>
            </a:pPr>
            <a:r>
              <a:rPr lang="uk-UA" sz="1700" smtClean="0">
                <a:cs typeface="Times New Roman" pitchFamily="18" charset="0"/>
              </a:rPr>
              <a:t>Подальшою перспективою є створення систем енергоменеджменту для такого класу об’єктів з можливістю впровадження інтелектуального управління на основі  прогнозування генерації електроенергії. </a:t>
            </a:r>
          </a:p>
          <a:p>
            <a:pPr marL="0" indent="360363" algn="just">
              <a:lnSpc>
                <a:spcPct val="80000"/>
              </a:lnSpc>
              <a:buFont typeface="Arial" charset="0"/>
              <a:buNone/>
            </a:pPr>
            <a:endParaRPr lang="uk-UA" sz="1700" smtClean="0">
              <a:cs typeface="Times New Roman" pitchFamily="18" charset="0"/>
            </a:endParaRPr>
          </a:p>
          <a:p>
            <a:pPr marL="0" indent="360363" algn="just">
              <a:lnSpc>
                <a:spcPct val="80000"/>
              </a:lnSpc>
              <a:buFont typeface="Arial" charset="0"/>
              <a:buNone/>
            </a:pPr>
            <a:r>
              <a:rPr lang="uk-UA" sz="1700" smtClean="0">
                <a:cs typeface="Times New Roman" pitchFamily="18" charset="0"/>
              </a:rPr>
              <a:t>Принципи побудови таких систем у широкому розумінні включають сукупність теоретично доведених процедур, спрямованих на мінімізацію витрат на електрозабезпечення ЛО. Одержані результати розкривають сутність формування енергетичного балансу в КЕС з ВДЕ, яке суттєво відрізняється від планування режимів функціонування централізованої енергосистеми і потребує узгодження з сценаріями електроспоживання ЛО. </a:t>
            </a:r>
            <a:endParaRPr lang="uk-UA" sz="300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4963" y="1349375"/>
            <a:ext cx="11714162" cy="1143000"/>
          </a:xfrm>
        </p:spPr>
        <p:txBody>
          <a:bodyPr rtlCol="0">
            <a:normAutofit/>
          </a:bodyPr>
          <a:lstStyle/>
          <a:p>
            <a:pPr fontAlgn="auto">
              <a:spcAft>
                <a:spcPts val="0"/>
              </a:spcAft>
              <a:defRPr/>
            </a:pPr>
            <a:r>
              <a:rPr lang="uk-UA" b="1" dirty="0">
                <a:solidFill>
                  <a:schemeClr val="accent1">
                    <a:lumMod val="75000"/>
                  </a:schemeClr>
                </a:solidFill>
                <a:effectLst>
                  <a:outerShdw blurRad="38100" dist="38100" dir="2700000" algn="tl">
                    <a:srgbClr val="000000">
                      <a:alpha val="43137"/>
                    </a:srgbClr>
                  </a:outerShdw>
                </a:effectLst>
              </a:rPr>
              <a:t>Умовний динамічний тариф -</a:t>
            </a:r>
            <a:endParaRPr lang="ru-RU" b="1" dirty="0">
              <a:solidFill>
                <a:schemeClr val="accent1">
                  <a:lumMod val="75000"/>
                </a:schemeClr>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431800" y="2492375"/>
            <a:ext cx="11520488" cy="2836863"/>
          </a:xfrm>
        </p:spPr>
        <p:txBody>
          <a:bodyPr rtlCol="0">
            <a:normAutofit/>
          </a:bodyPr>
          <a:lstStyle/>
          <a:p>
            <a:pPr marL="48767" indent="0" algn="ctr" fontAlgn="auto">
              <a:spcAft>
                <a:spcPts val="0"/>
              </a:spcAft>
              <a:buFont typeface="Arial" pitchFamily="34" charset="0"/>
              <a:buNone/>
              <a:defRPr/>
            </a:pPr>
            <a:r>
              <a:rPr lang="uk-UA" b="1" dirty="0">
                <a:solidFill>
                  <a:schemeClr val="accent1">
                    <a:lumMod val="75000"/>
                  </a:schemeClr>
                </a:solidFill>
                <a:effectLst>
                  <a:outerShdw blurRad="38100" dist="38100" dir="2700000" algn="tl">
                    <a:srgbClr val="000000">
                      <a:alpha val="43137"/>
                    </a:srgbClr>
                  </a:outerShdw>
                </a:effectLst>
              </a:rPr>
              <a:t>це інтегральний показник поточної вартості енергоносіїв з декількома джерелами перед її розподілом між споживачами локального об’єкта, який формується на основі собівартості електроенергії у обраному часовому інтервалі з урахуванням графіка навантаження у реальному часі</a:t>
            </a:r>
            <a:endParaRPr lang="en-US" b="1" dirty="0">
              <a:solidFill>
                <a:schemeClr val="accent1">
                  <a:lumMod val="75000"/>
                </a:schemeClr>
              </a:solidFill>
              <a:effectLst>
                <a:outerShdw blurRad="38100" dist="38100" dir="2700000" algn="tl">
                  <a:srgbClr val="000000">
                    <a:alpha val="43137"/>
                  </a:srgbClr>
                </a:outerShdw>
              </a:effectLst>
            </a:endParaRPr>
          </a:p>
          <a:p>
            <a:pPr marL="48767" indent="0" fontAlgn="auto">
              <a:spcAft>
                <a:spcPts val="0"/>
              </a:spcAft>
              <a:buFont typeface="Arial" pitchFamily="34" charset="0"/>
              <a:buNone/>
              <a:defRPr/>
            </a:pPr>
            <a:endParaRPr lang="en-US" dirty="0"/>
          </a:p>
          <a:p>
            <a:pPr marL="48767" indent="0" fontAlgn="auto">
              <a:spcAft>
                <a:spcPts val="0"/>
              </a:spcAft>
              <a:buFont typeface="Arial" pitchFamily="34" charset="0"/>
              <a:buNone/>
              <a:defRPr/>
            </a:pPr>
            <a:endParaRPr lang="ru-RU" dirty="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7050" y="1892300"/>
            <a:ext cx="11137900" cy="2497138"/>
          </a:xfrm>
        </p:spPr>
        <p:txBody>
          <a:bodyPr rtlCol="0">
            <a:normAutofit fontScale="90000"/>
          </a:bodyPr>
          <a:lstStyle/>
          <a:p>
            <a:pPr fontAlgn="auto">
              <a:spcAft>
                <a:spcPts val="0"/>
              </a:spcAft>
              <a:defRPr/>
            </a:pPr>
            <a:r>
              <a:rPr lang="ru-RU" sz="4900" b="1" dirty="0" err="1">
                <a:solidFill>
                  <a:schemeClr val="accent1">
                    <a:lumMod val="75000"/>
                  </a:schemeClr>
                </a:solidFill>
              </a:rPr>
              <a:t>Динамічний</a:t>
            </a:r>
            <a:r>
              <a:rPr lang="ru-RU" sz="4900" b="1" dirty="0">
                <a:solidFill>
                  <a:schemeClr val="accent1">
                    <a:lumMod val="75000"/>
                  </a:schemeClr>
                </a:solidFill>
              </a:rPr>
              <a:t> </a:t>
            </a:r>
            <a:r>
              <a:rPr lang="ru-RU" sz="4900" b="1" dirty="0" err="1">
                <a:solidFill>
                  <a:schemeClr val="accent1">
                    <a:lumMod val="75000"/>
                  </a:schemeClr>
                </a:solidFill>
              </a:rPr>
              <a:t>енергоменеджмент</a:t>
            </a:r>
            <a:r>
              <a:rPr lang="ru-RU" sz="4900" b="1" dirty="0">
                <a:solidFill>
                  <a:schemeClr val="accent1">
                    <a:lumMod val="75000"/>
                  </a:schemeClr>
                </a:solidFill>
              </a:rPr>
              <a:t> </a:t>
            </a:r>
            <a:r>
              <a:rPr lang="ru-RU" sz="3600" b="1" dirty="0">
                <a:solidFill>
                  <a:schemeClr val="accent1">
                    <a:lumMod val="75000"/>
                  </a:schemeClr>
                </a:solidFill>
              </a:rPr>
              <a:t>– </a:t>
            </a:r>
            <a:br>
              <a:rPr lang="ru-RU" sz="3600" b="1" dirty="0">
                <a:solidFill>
                  <a:schemeClr val="accent1">
                    <a:lumMod val="75000"/>
                  </a:schemeClr>
                </a:solidFill>
              </a:rPr>
            </a:br>
            <a:r>
              <a:rPr lang="uk-UA" sz="3600" b="1" dirty="0">
                <a:solidFill>
                  <a:schemeClr val="accent1">
                    <a:lumMod val="75000"/>
                  </a:schemeClr>
                </a:solidFill>
              </a:rPr>
              <a:t>це інтегрована  система  </a:t>
            </a:r>
            <a:r>
              <a:rPr lang="ru-RU" sz="3600" b="1" dirty="0" err="1">
                <a:solidFill>
                  <a:schemeClr val="accent1">
                    <a:lumMod val="75000"/>
                  </a:schemeClr>
                </a:solidFill>
              </a:rPr>
              <a:t>управління</a:t>
            </a:r>
            <a:r>
              <a:rPr lang="ru-RU" sz="3600" b="1" dirty="0">
                <a:solidFill>
                  <a:schemeClr val="accent1">
                    <a:lumMod val="75000"/>
                  </a:schemeClr>
                </a:solidFill>
              </a:rPr>
              <a:t> </a:t>
            </a:r>
            <a:r>
              <a:rPr lang="en-US" sz="3600" b="1" dirty="0">
                <a:solidFill>
                  <a:schemeClr val="accent1">
                    <a:lumMod val="75000"/>
                  </a:schemeClr>
                </a:solidFill>
              </a:rPr>
              <a:t> </a:t>
            </a:r>
            <a:r>
              <a:rPr lang="uk-UA" sz="3600" b="1" dirty="0">
                <a:solidFill>
                  <a:schemeClr val="accent1">
                    <a:lumMod val="75000"/>
                  </a:schemeClr>
                </a:solidFill>
              </a:rPr>
              <a:t>енергоспоживанням  на основі </a:t>
            </a:r>
            <a:r>
              <a:rPr lang="en-US" sz="3600" b="1" dirty="0">
                <a:solidFill>
                  <a:schemeClr val="accent1">
                    <a:lumMod val="75000"/>
                  </a:schemeClr>
                </a:solidFill>
              </a:rPr>
              <a:t> </a:t>
            </a:r>
            <a:r>
              <a:rPr lang="uk-UA" sz="3600" b="1" dirty="0" err="1">
                <a:solidFill>
                  <a:schemeClr val="accent1">
                    <a:lumMod val="75000"/>
                  </a:schemeClr>
                </a:solidFill>
              </a:rPr>
              <a:t>ресурсно-процесної</a:t>
            </a:r>
            <a:r>
              <a:rPr lang="uk-UA" sz="3600" b="1" dirty="0">
                <a:solidFill>
                  <a:schemeClr val="accent1">
                    <a:lumMod val="75000"/>
                  </a:schemeClr>
                </a:solidFill>
              </a:rPr>
              <a:t> </a:t>
            </a:r>
            <a:r>
              <a:rPr lang="en-US" sz="3600" b="1" dirty="0">
                <a:solidFill>
                  <a:schemeClr val="accent1">
                    <a:lumMod val="75000"/>
                  </a:schemeClr>
                </a:solidFill>
              </a:rPr>
              <a:t> </a:t>
            </a:r>
            <a:r>
              <a:rPr lang="uk-UA" sz="3600" b="1" dirty="0">
                <a:solidFill>
                  <a:schemeClr val="accent1">
                    <a:lumMod val="75000"/>
                  </a:schemeClr>
                </a:solidFill>
              </a:rPr>
              <a:t>оптимізації </a:t>
            </a:r>
            <a:r>
              <a:rPr lang="en-US" sz="3600" b="1" dirty="0">
                <a:solidFill>
                  <a:schemeClr val="accent1">
                    <a:lumMod val="75000"/>
                  </a:schemeClr>
                </a:solidFill>
              </a:rPr>
              <a:t> </a:t>
            </a:r>
            <a:r>
              <a:rPr lang="uk-UA" sz="3600" b="1" dirty="0">
                <a:solidFill>
                  <a:schemeClr val="accent1">
                    <a:lumMod val="75000"/>
                  </a:schemeClr>
                </a:solidFill>
              </a:rPr>
              <a:t>функціонування  об’єкту </a:t>
            </a:r>
            <a:r>
              <a:rPr lang="en-US" sz="3600" b="1" dirty="0">
                <a:solidFill>
                  <a:schemeClr val="accent1">
                    <a:lumMod val="75000"/>
                  </a:schemeClr>
                </a:solidFill>
              </a:rPr>
              <a:t> </a:t>
            </a:r>
            <a:r>
              <a:rPr lang="uk-UA" sz="3600" b="1" dirty="0">
                <a:solidFill>
                  <a:schemeClr val="accent1">
                    <a:lumMod val="75000"/>
                  </a:schemeClr>
                </a:solidFill>
              </a:rPr>
              <a:t>в </a:t>
            </a:r>
            <a:r>
              <a:rPr lang="en-US" sz="3600" b="1" dirty="0">
                <a:solidFill>
                  <a:schemeClr val="accent1">
                    <a:lumMod val="75000"/>
                  </a:schemeClr>
                </a:solidFill>
              </a:rPr>
              <a:t> </a:t>
            </a:r>
            <a:r>
              <a:rPr lang="uk-UA" sz="3600" b="1" dirty="0">
                <a:solidFill>
                  <a:schemeClr val="accent1">
                    <a:lumMod val="75000"/>
                  </a:schemeClr>
                </a:solidFill>
              </a:rPr>
              <a:t>режимі </a:t>
            </a:r>
            <a:r>
              <a:rPr lang="en-US" sz="3600" b="1" dirty="0">
                <a:solidFill>
                  <a:schemeClr val="accent1">
                    <a:lumMod val="75000"/>
                  </a:schemeClr>
                </a:solidFill>
              </a:rPr>
              <a:t> </a:t>
            </a:r>
            <a:r>
              <a:rPr lang="uk-UA" sz="3600" b="1" dirty="0">
                <a:solidFill>
                  <a:schemeClr val="accent1">
                    <a:lumMod val="75000"/>
                  </a:schemeClr>
                </a:solidFill>
              </a:rPr>
              <a:t>реального </a:t>
            </a:r>
            <a:r>
              <a:rPr lang="en-US" sz="3600" b="1" dirty="0">
                <a:solidFill>
                  <a:schemeClr val="accent1">
                    <a:lumMod val="75000"/>
                  </a:schemeClr>
                </a:solidFill>
              </a:rPr>
              <a:t> </a:t>
            </a:r>
            <a:r>
              <a:rPr lang="uk-UA" sz="3600" b="1" dirty="0">
                <a:solidFill>
                  <a:schemeClr val="accent1">
                    <a:lumMod val="75000"/>
                  </a:schemeClr>
                </a:solidFill>
              </a:rPr>
              <a:t>часу</a:t>
            </a:r>
            <a:endParaRPr lang="ru-RU" sz="3600" dirty="0">
              <a:solidFill>
                <a:schemeClr val="accent1">
                  <a:lumMod val="75000"/>
                </a:schemeClr>
              </a:solidFill>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extLst>
          </p:cNvPr>
          <p:cNvSpPr>
            <a:spLocks noGrp="1"/>
          </p:cNvSpPr>
          <p:nvPr>
            <p:ph type="title"/>
          </p:nvPr>
        </p:nvSpPr>
        <p:spPr>
          <a:xfrm>
            <a:off x="192088" y="274638"/>
            <a:ext cx="11736387" cy="1143000"/>
          </a:xfrm>
        </p:spPr>
        <p:txBody>
          <a:bodyPr rtlCol="0">
            <a:normAutofit fontScale="90000"/>
          </a:bodyPr>
          <a:lstStyle/>
          <a:p>
            <a:pPr fontAlgn="auto">
              <a:spcAft>
                <a:spcPts val="0"/>
              </a:spcAft>
              <a:defRPr/>
            </a:pPr>
            <a:r>
              <a:rPr lang="uk-UA" b="1" dirty="0">
                <a:solidFill>
                  <a:schemeClr val="accent1">
                    <a:lumMod val="75000"/>
                  </a:schemeClr>
                </a:solidFill>
                <a:latin typeface="Times New Roman" panose="02020603050405020304" pitchFamily="18" charset="0"/>
                <a:cs typeface="Times New Roman" panose="02020603050405020304" pitchFamily="18" charset="0"/>
              </a:rPr>
              <a:t>Обґрунтування наукового напряму дослідження</a:t>
            </a:r>
            <a:endParaRPr lang="x-none"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Объект 2">
            <a:extLst>
              <a:ext uri="{FF2B5EF4-FFF2-40B4-BE49-F238E27FC236}"/>
            </a:extLst>
          </p:cNvPr>
          <p:cNvSpPr>
            <a:spLocks noGrp="1"/>
          </p:cNvSpPr>
          <p:nvPr>
            <p:ph idx="1"/>
          </p:nvPr>
        </p:nvSpPr>
        <p:spPr>
          <a:xfrm>
            <a:off x="960438" y="1411288"/>
            <a:ext cx="10515600" cy="4351337"/>
          </a:xfrm>
        </p:spPr>
        <p:txBody>
          <a:bodyPr>
            <a:normAutofit/>
          </a:bodyPr>
          <a:lstStyle/>
          <a:p>
            <a:pPr algn="just">
              <a:lnSpc>
                <a:spcPct val="80000"/>
              </a:lnSpc>
            </a:pPr>
            <a:r>
              <a:rPr lang="uk-UA" sz="2500" smtClean="0">
                <a:latin typeface="Times New Roman" pitchFamily="18" charset="0"/>
              </a:rPr>
              <a:t>Сучасні мікроенергетичні мережі являють собою автоматизовані системи, які здійснюють власну генерацію, моніторинг та розподіл потоків електричної енергії з урахуванням вимог споживача для досягнення максимальної ефективності енергоспоживання.</a:t>
            </a:r>
          </a:p>
          <a:p>
            <a:pPr algn="just">
              <a:lnSpc>
                <a:spcPct val="80000"/>
              </a:lnSpc>
            </a:pPr>
            <a:r>
              <a:rPr lang="uk-UA" sz="2500" smtClean="0">
                <a:latin typeface="Times New Roman" pitchFamily="18" charset="0"/>
              </a:rPr>
              <a:t>Розвиток мікроенергосистем з полігенерацією зумовлений можливістю технічного та інформаційного забезпечення формування енергетичного балансу локальних об’єктів для мінімізації витрат на їх електрозабезпечення. </a:t>
            </a:r>
          </a:p>
          <a:p>
            <a:pPr algn="just">
              <a:lnSpc>
                <a:spcPct val="80000"/>
              </a:lnSpc>
            </a:pPr>
            <a:r>
              <a:rPr lang="uk-UA" sz="2500" smtClean="0">
                <a:latin typeface="Times New Roman" pitchFamily="18" charset="0"/>
              </a:rPr>
              <a:t>Шляхом застосування елементів індуктивних системно-аналітичних технологій запропоновано підхід до вирішення проблеми моделювання динамічних сценаріїв енергоменеджменту в локальних мікромережах з полігенерацією на основі визначення вартості електроенергії та адаптивного узгодження графіка електроспоживання в реальному часі. </a:t>
            </a:r>
            <a:endParaRPr lang="uk-UA" sz="250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extLst>
          </p:cNvPr>
          <p:cNvSpPr>
            <a:spLocks noGrp="1"/>
          </p:cNvSpPr>
          <p:nvPr>
            <p:ph type="title"/>
          </p:nvPr>
        </p:nvSpPr>
        <p:spPr/>
        <p:txBody>
          <a:bodyPr>
            <a:normAutofit/>
          </a:bodyPr>
          <a:lstStyle/>
          <a:p>
            <a:r>
              <a:rPr lang="uk-UA" b="1" smtClean="0">
                <a:solidFill>
                  <a:srgbClr val="376092"/>
                </a:solidFill>
                <a:latin typeface="Times New Roman" pitchFamily="18" charset="0"/>
              </a:rPr>
              <a:t>Мета дослідження </a:t>
            </a:r>
            <a:endParaRPr lang="uk-UA" smtClean="0">
              <a:solidFill>
                <a:srgbClr val="376092"/>
              </a:solidFill>
            </a:endParaRPr>
          </a:p>
        </p:txBody>
      </p:sp>
      <p:sp>
        <p:nvSpPr>
          <p:cNvPr id="3" name="Объект 2">
            <a:extLst>
              <a:ext uri="{FF2B5EF4-FFF2-40B4-BE49-F238E27FC236}"/>
            </a:extLst>
          </p:cNvPr>
          <p:cNvSpPr>
            <a:spLocks noGrp="1"/>
          </p:cNvSpPr>
          <p:nvPr>
            <p:ph idx="1"/>
          </p:nvPr>
        </p:nvSpPr>
        <p:spPr/>
        <p:txBody>
          <a:bodyPr rtlCol="0">
            <a:normAutofit/>
          </a:bodyPr>
          <a:lstStyle/>
          <a:p>
            <a:pPr marL="0" indent="0" algn="just" fontAlgn="auto">
              <a:lnSpc>
                <a:spcPct val="115000"/>
              </a:lnSpc>
              <a:spcAft>
                <a:spcPts val="0"/>
              </a:spcAft>
              <a:buFont typeface="Arial" pitchFamily="34" charset="0"/>
              <a:buNone/>
              <a:defRPr/>
            </a:pPr>
            <a:r>
              <a:rPr lang="uk-UA" dirty="0">
                <a:latin typeface="Times New Roman" panose="02020603050405020304" pitchFamily="18" charset="0"/>
                <a:ea typeface="Calibri" panose="020F0502020204030204" pitchFamily="34" charset="0"/>
                <a:cs typeface="Times New Roman" panose="02020603050405020304" pitchFamily="18" charset="0"/>
              </a:rPr>
              <a:t>теоретичне обґрунтування принципів побудови системи динамічного енергоменеджменту ЛЕС з полігенерацією шляхом управління розподіленими енергетичними ресурсами джерел та узгодження графіка електроспоживання на основі моніторингу  поточної вартості  електроенергії в реальному часі </a:t>
            </a:r>
            <a:endParaRPr lang="x-none" sz="3600" dirty="0">
              <a:ea typeface="Calibri" panose="020F0502020204030204" pitchFamily="34" charset="0"/>
              <a:cs typeface="Times New Roman" panose="02020603050405020304" pitchFamily="18" charset="0"/>
            </a:endParaRPr>
          </a:p>
          <a:p>
            <a:pPr fontAlgn="auto">
              <a:spcAft>
                <a:spcPts val="0"/>
              </a:spcAft>
              <a:buFont typeface="Arial" pitchFamily="34" charset="0"/>
              <a:buChar char="•"/>
              <a:defRPr/>
            </a:pPr>
            <a:endParaRPr lang="x-none"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extLst>
          </p:cNvPr>
          <p:cNvGraphicFramePr>
            <a:graphicFrameLocks noGrp="1"/>
          </p:cNvGraphicFramePr>
          <p:nvPr>
            <p:ph idx="1"/>
          </p:nvPr>
        </p:nvGraphicFramePr>
        <p:xfrm>
          <a:off x="2001838" y="1185863"/>
          <a:ext cx="8248650" cy="5672137"/>
        </p:xfrm>
        <a:graphic>
          <a:graphicData uri="http://schemas.openxmlformats.org/drawingml/2006/table">
            <a:tbl>
              <a:tblPr firstRow="1" firstCol="1" bandRow="1"/>
              <a:tblGrid>
                <a:gridCol w="1387131">
                  <a:extLst>
                    <a:ext uri="{9D8B030D-6E8A-4147-A177-3AD203B41FA5}"/>
                  </a:extLst>
                </a:gridCol>
                <a:gridCol w="1387131">
                  <a:extLst>
                    <a:ext uri="{9D8B030D-6E8A-4147-A177-3AD203B41FA5}"/>
                  </a:extLst>
                </a:gridCol>
                <a:gridCol w="1388020">
                  <a:extLst>
                    <a:ext uri="{9D8B030D-6E8A-4147-A177-3AD203B41FA5}"/>
                  </a:extLst>
                </a:gridCol>
                <a:gridCol w="1412934">
                  <a:extLst>
                    <a:ext uri="{9D8B030D-6E8A-4147-A177-3AD203B41FA5}"/>
                  </a:extLst>
                </a:gridCol>
                <a:gridCol w="1412934">
                  <a:extLst>
                    <a:ext uri="{9D8B030D-6E8A-4147-A177-3AD203B41FA5}"/>
                  </a:extLst>
                </a:gridCol>
                <a:gridCol w="1260786">
                  <a:extLst>
                    <a:ext uri="{9D8B030D-6E8A-4147-A177-3AD203B41FA5}"/>
                  </a:extLst>
                </a:gridCol>
              </a:tblGrid>
              <a:tr h="526020">
                <a:tc rowSpan="3">
                  <a:txBody>
                    <a:bodyPr/>
                    <a:lstStyle/>
                    <a:p>
                      <a:pPr>
                        <a:lnSpc>
                          <a:spcPct val="115000"/>
                        </a:lnSpc>
                        <a:spcAft>
                          <a:spcPts val="0"/>
                        </a:spcAft>
                      </a:pPr>
                      <a:r>
                        <a:rPr lang="uk-UA" sz="1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p>
                      <a:pPr indent="134620">
                        <a:lnSpc>
                          <a:spcPct val="115000"/>
                        </a:lnSpc>
                        <a:spcAft>
                          <a:spcPts val="0"/>
                        </a:spcAft>
                      </a:pPr>
                      <a:r>
                        <a:rPr lang="uk-UA" sz="1400" dirty="0">
                          <a:effectLst/>
                          <a:latin typeface="Times New Roman" panose="02020603050405020304" pitchFamily="18" charset="0"/>
                          <a:ea typeface="Calibri" panose="020F0502020204030204" pitchFamily="34" charset="0"/>
                          <a:cs typeface="Times New Roman" panose="02020603050405020304" pitchFamily="18" charset="0"/>
                        </a:rPr>
                        <a:t>Час</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p>
                      <a:pPr indent="134620">
                        <a:lnSpc>
                          <a:spcPct val="115000"/>
                        </a:lnSpc>
                        <a:spcAft>
                          <a:spcPts val="0"/>
                        </a:spcAft>
                      </a:pPr>
                      <a:r>
                        <a:rPr lang="uk-UA" sz="1400" dirty="0">
                          <a:effectLst/>
                          <a:latin typeface="Times New Roman" panose="02020603050405020304" pitchFamily="18" charset="0"/>
                          <a:ea typeface="Calibri" panose="020F0502020204030204" pitchFamily="34" charset="0"/>
                          <a:cs typeface="Times New Roman" panose="02020603050405020304" pitchFamily="18" charset="0"/>
                        </a:rPr>
                        <a:t>доби</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p>
                      <a:pPr indent="134620">
                        <a:lnSpc>
                          <a:spcPct val="115000"/>
                        </a:lnSpc>
                        <a:spcAft>
                          <a:spcPts val="0"/>
                        </a:spcAft>
                      </a:pPr>
                      <a:r>
                        <a:rPr lang="uk-UA" sz="1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15000"/>
                        </a:lnSpc>
                        <a:spcAft>
                          <a:spcPts val="0"/>
                        </a:spcAft>
                        <a:tabLst>
                          <a:tab pos="745490" algn="l"/>
                        </a:tabLst>
                      </a:pPr>
                      <a:r>
                        <a:rPr lang="uk-UA" sz="1400" dirty="0">
                          <a:effectLst/>
                          <a:latin typeface="Times New Roman" panose="02020603050405020304" pitchFamily="18" charset="0"/>
                          <a:ea typeface="Calibri" panose="020F0502020204030204" pitchFamily="34" charset="0"/>
                          <a:cs typeface="Times New Roman" panose="02020603050405020304" pitchFamily="18" charset="0"/>
                        </a:rPr>
                        <a:t>Структура усередненої вартості  електроенергії ЛЕС у розподілі між джерелами</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x-none"/>
                    </a:p>
                  </a:txBody>
                  <a:tcPr/>
                </a:tc>
                <a:tc hMerge="1">
                  <a:txBody>
                    <a:bodyPr/>
                    <a:lstStyle/>
                    <a:p>
                      <a:endParaRPr lang="x-none"/>
                    </a:p>
                  </a:txBody>
                  <a:tcPr/>
                </a:tc>
                <a:tc rowSpan="2">
                  <a:txBody>
                    <a:bodyPr/>
                    <a:lstStyle/>
                    <a:p>
                      <a:pPr indent="20955" algn="ctr">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Вартість електроенергії спожитої із зовнішньої мережі ($)</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УДТ</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uk-UA" sz="1400" i="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820765">
                <a:tc vMerge="1">
                  <a:txBody>
                    <a:bodyPr/>
                    <a:lstStyle/>
                    <a:p>
                      <a:endParaRPr lang="x-none"/>
                    </a:p>
                  </a:txBody>
                  <a:tcPr/>
                </a:tc>
                <a:tc>
                  <a:txBody>
                    <a:bodyPr/>
                    <a:lstStyle/>
                    <a:p>
                      <a:pPr algn="ctr">
                        <a:lnSpc>
                          <a:spcPct val="115000"/>
                        </a:lnSpc>
                        <a:spcAft>
                          <a:spcPts val="0"/>
                        </a:spcAft>
                      </a:pPr>
                      <a:r>
                        <a:rPr lang="uk-UA" sz="1400" i="1" dirty="0">
                          <a:effectLst/>
                          <a:latin typeface="Times New Roman" panose="02020603050405020304" pitchFamily="18" charset="0"/>
                          <a:ea typeface="Calibri" panose="020F0502020204030204" pitchFamily="34" charset="0"/>
                          <a:cs typeface="Times New Roman" panose="02020603050405020304" pitchFamily="18" charset="0"/>
                        </a:rPr>
                        <a:t>СЕС,</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uk-UA" sz="14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1400" i="1" dirty="0">
                          <a:effectLst/>
                          <a:latin typeface="Times New Roman" panose="02020603050405020304" pitchFamily="18" charset="0"/>
                          <a:ea typeface="Calibri" panose="020F0502020204030204" pitchFamily="34" charset="0"/>
                          <a:cs typeface="Times New Roman" panose="02020603050405020304" pitchFamily="18" charset="0"/>
                        </a:rPr>
                        <a:t>ВЕС,</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p>
                      <a:pPr indent="21590" algn="ctr">
                        <a:lnSpc>
                          <a:spcPct val="115000"/>
                        </a:lnSpc>
                        <a:spcAft>
                          <a:spcPts val="0"/>
                        </a:spcAft>
                      </a:pPr>
                      <a:r>
                        <a:rPr lang="uk-UA" sz="14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uk-UA" sz="1400" i="1" dirty="0">
                          <a:effectLst/>
                          <a:latin typeface="Times New Roman" panose="02020603050405020304" pitchFamily="18" charset="0"/>
                          <a:ea typeface="Calibri" panose="020F0502020204030204" pitchFamily="34" charset="0"/>
                          <a:cs typeface="Times New Roman" panose="02020603050405020304" pitchFamily="18" charset="0"/>
                        </a:rPr>
                        <a:t>АЕДВЗ,</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uk-UA" sz="1400" i="1" dirty="0">
                          <a:effectLst/>
                          <a:latin typeface="Times New Roman" panose="02020603050405020304" pitchFamily="18" charset="0"/>
                          <a:ea typeface="Calibri" panose="020F0502020204030204" pitchFamily="34" charset="0"/>
                          <a:cs typeface="Times New Roman" panose="02020603050405020304" pitchFamily="18" charset="0"/>
                        </a:rPr>
                        <a:t>3 кВт ($)</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x-none"/>
                    </a:p>
                  </a:txBody>
                  <a:tcPr/>
                </a:tc>
                <a:tc vMerge="1">
                  <a:txBody>
                    <a:bodyPr/>
                    <a:lstStyle/>
                    <a:p>
                      <a:endParaRPr lang="x-none"/>
                    </a:p>
                  </a:txBody>
                  <a:tcPr/>
                </a:tc>
                <a:extLst>
                  <a:ext uri="{0D108BD9-81ED-4DB2-BD59-A6C34878D82A}"/>
                </a:extLst>
              </a:tr>
              <a:tr h="254399">
                <a:tc vMerge="1">
                  <a:txBody>
                    <a:bodyPr/>
                    <a:lstStyle/>
                    <a:p>
                      <a:endParaRPr lang="x-none"/>
                    </a:p>
                  </a:txBody>
                  <a:tcPr/>
                </a:tc>
                <a:tc>
                  <a:txBody>
                    <a:bodyPr/>
                    <a:lstStyle/>
                    <a:p>
                      <a:pPr algn="just">
                        <a:lnSpc>
                          <a:spcPct val="115000"/>
                        </a:lnSpc>
                        <a:spcAft>
                          <a:spcPts val="0"/>
                        </a:spcAft>
                      </a:pPr>
                      <a:r>
                        <a:rPr lang="uk-UA" sz="1400" i="1">
                          <a:effectLst/>
                          <a:latin typeface="Times New Roman" panose="02020603050405020304" pitchFamily="18" charset="0"/>
                          <a:ea typeface="Calibri" panose="020F0502020204030204" pitchFamily="34" charset="0"/>
                          <a:cs typeface="Times New Roman" panose="02020603050405020304" pitchFamily="18" charset="0"/>
                        </a:rPr>
                        <a:t>x</a:t>
                      </a:r>
                      <a:r>
                        <a:rPr lang="uk-UA" sz="1400" i="1" baseline="-25000">
                          <a:effectLst/>
                          <a:latin typeface="Times New Roman" panose="02020603050405020304" pitchFamily="18" charset="0"/>
                          <a:ea typeface="Calibri" panose="020F0502020204030204" pitchFamily="34" charset="0"/>
                          <a:cs typeface="Times New Roman" panose="02020603050405020304" pitchFamily="18" charset="0"/>
                        </a:rPr>
                        <a:t>1</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k-UA" sz="1400" i="1" dirty="0">
                          <a:effectLst/>
                          <a:latin typeface="Times New Roman" panose="02020603050405020304" pitchFamily="18" charset="0"/>
                          <a:ea typeface="Calibri" panose="020F0502020204030204" pitchFamily="34" charset="0"/>
                          <a:cs typeface="Times New Roman" panose="02020603050405020304" pitchFamily="18" charset="0"/>
                        </a:rPr>
                        <a:t>x</a:t>
                      </a:r>
                      <a:r>
                        <a:rPr lang="uk-UA" sz="1400" i="1" baseline="-25000" dirty="0">
                          <a:effectLst/>
                          <a:latin typeface="Times New Roman" panose="02020603050405020304" pitchFamily="18" charset="0"/>
                          <a:ea typeface="Calibri" panose="020F0502020204030204" pitchFamily="34" charset="0"/>
                          <a:cs typeface="Times New Roman" panose="02020603050405020304" pitchFamily="18" charset="0"/>
                        </a:rPr>
                        <a:t>2</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k-UA" sz="1400" i="1" dirty="0">
                          <a:effectLst/>
                          <a:latin typeface="Times New Roman" panose="02020603050405020304" pitchFamily="18" charset="0"/>
                          <a:ea typeface="Calibri" panose="020F0502020204030204" pitchFamily="34" charset="0"/>
                          <a:cs typeface="Times New Roman" panose="02020603050405020304" pitchFamily="18" charset="0"/>
                        </a:rPr>
                        <a:t>x</a:t>
                      </a:r>
                      <a:r>
                        <a:rPr lang="uk-UA" sz="1400" i="1" baseline="-25000" dirty="0">
                          <a:effectLst/>
                          <a:latin typeface="Times New Roman" panose="02020603050405020304" pitchFamily="18" charset="0"/>
                          <a:ea typeface="Calibri" panose="020F0502020204030204" pitchFamily="34" charset="0"/>
                          <a:cs typeface="Times New Roman" panose="02020603050405020304" pitchFamily="18" charset="0"/>
                        </a:rPr>
                        <a:t>3</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k-UA" sz="1400" i="1">
                          <a:effectLst/>
                          <a:latin typeface="Times New Roman" panose="02020603050405020304" pitchFamily="18" charset="0"/>
                          <a:ea typeface="Calibri" panose="020F0502020204030204" pitchFamily="34" charset="0"/>
                          <a:cs typeface="Times New Roman" panose="02020603050405020304" pitchFamily="18" charset="0"/>
                        </a:rPr>
                        <a:t>x</a:t>
                      </a:r>
                      <a:r>
                        <a:rPr lang="uk-UA" sz="1400" i="1" baseline="-25000">
                          <a:effectLst/>
                          <a:latin typeface="Times New Roman" panose="02020603050405020304" pitchFamily="18" charset="0"/>
                          <a:ea typeface="Calibri" panose="020F0502020204030204" pitchFamily="34" charset="0"/>
                          <a:cs typeface="Times New Roman" panose="02020603050405020304" pitchFamily="18" charset="0"/>
                        </a:rPr>
                        <a:t>4</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uk-UA" sz="1400" i="1">
                          <a:effectLst/>
                          <a:latin typeface="Times New Roman" panose="02020603050405020304" pitchFamily="18" charset="0"/>
                          <a:ea typeface="Calibri" panose="020F0502020204030204" pitchFamily="34" charset="0"/>
                          <a:cs typeface="Times New Roman" panose="02020603050405020304" pitchFamily="18" charset="0"/>
                        </a:rPr>
                        <a:t>x</a:t>
                      </a:r>
                      <a:r>
                        <a:rPr lang="uk-UA" sz="1400" i="1" baseline="-25000">
                          <a:effectLst/>
                          <a:latin typeface="Times New Roman" panose="02020603050405020304" pitchFamily="18" charset="0"/>
                          <a:ea typeface="Calibri" panose="020F0502020204030204" pitchFamily="34" charset="0"/>
                          <a:cs typeface="Times New Roman" panose="02020603050405020304" pitchFamily="18" charset="0"/>
                        </a:rPr>
                        <a:t>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54399">
                <a:tc>
                  <a:txBody>
                    <a:bodyPr/>
                    <a:lstStyle/>
                    <a:p>
                      <a:pPr indent="134620">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0:30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dirty="0">
                          <a:effectLst/>
                          <a:latin typeface="Times New Roman" panose="02020603050405020304" pitchFamily="18" charset="0"/>
                          <a:ea typeface="Calibri" panose="020F0502020204030204" pitchFamily="34" charset="0"/>
                          <a:cs typeface="Times New Roman" panose="02020603050405020304" pitchFamily="18" charset="0"/>
                        </a:rPr>
                        <a:t>0,0161</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dirty="0">
                          <a:effectLst/>
                          <a:latin typeface="Times New Roman" panose="02020603050405020304" pitchFamily="18" charset="0"/>
                          <a:ea typeface="Calibri" panose="020F0502020204030204" pitchFamily="34" charset="0"/>
                          <a:cs typeface="Times New Roman" panose="02020603050405020304" pitchFamily="18" charset="0"/>
                        </a:rPr>
                        <a:t>0,006</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dirty="0">
                          <a:effectLst/>
                          <a:latin typeface="Times New Roman" panose="02020603050405020304" pitchFamily="18" charset="0"/>
                          <a:ea typeface="Calibri" panose="020F0502020204030204" pitchFamily="34" charset="0"/>
                          <a:cs typeface="Times New Roman" panose="02020603050405020304" pitchFamily="18" charset="0"/>
                        </a:rPr>
                        <a:t>0,42</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0,0219</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54399">
                <a:tc>
                  <a:txBody>
                    <a:bodyPr/>
                    <a:lstStyle/>
                    <a:p>
                      <a:pPr indent="134620">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1:00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dirty="0">
                          <a:effectLst/>
                          <a:latin typeface="Times New Roman" panose="02020603050405020304" pitchFamily="18" charset="0"/>
                          <a:ea typeface="Calibri" panose="020F0502020204030204" pitchFamily="34" charset="0"/>
                          <a:cs typeface="Times New Roman" panose="02020603050405020304" pitchFamily="18" charset="0"/>
                        </a:rPr>
                        <a:t>0</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dirty="0">
                          <a:effectLst/>
                          <a:latin typeface="Times New Roman" panose="02020603050405020304" pitchFamily="18" charset="0"/>
                          <a:ea typeface="Calibri" panose="020F0502020204030204" pitchFamily="34" charset="0"/>
                          <a:cs typeface="Times New Roman" panose="02020603050405020304" pitchFamily="18" charset="0"/>
                        </a:rPr>
                        <a:t>0,016</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dirty="0">
                          <a:effectLst/>
                          <a:latin typeface="Times New Roman" panose="02020603050405020304" pitchFamily="18" charset="0"/>
                          <a:ea typeface="Calibri" panose="020F0502020204030204" pitchFamily="34" charset="0"/>
                          <a:cs typeface="Times New Roman" panose="02020603050405020304" pitchFamily="18" charset="0"/>
                        </a:rPr>
                        <a:t>0,006</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dirty="0">
                          <a:effectLst/>
                          <a:latin typeface="Times New Roman" panose="02020603050405020304" pitchFamily="18" charset="0"/>
                          <a:ea typeface="Calibri" panose="020F0502020204030204" pitchFamily="34" charset="0"/>
                          <a:cs typeface="Times New Roman" panose="02020603050405020304" pitchFamily="18" charset="0"/>
                        </a:rPr>
                        <a:t>0,42</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0,0224</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54399">
                <a:tc>
                  <a:txBody>
                    <a:bodyPr/>
                    <a:lstStyle/>
                    <a:p>
                      <a:pPr indent="134620">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54399">
                <a:tc>
                  <a:txBody>
                    <a:bodyPr/>
                    <a:lstStyle/>
                    <a:p>
                      <a:pPr indent="134620">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6:30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0,0011</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0,0152</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0,026</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dirty="0">
                          <a:effectLst/>
                          <a:latin typeface="Times New Roman" panose="02020603050405020304" pitchFamily="18" charset="0"/>
                          <a:ea typeface="Calibri" panose="020F0502020204030204" pitchFamily="34" charset="0"/>
                          <a:cs typeface="Times New Roman" panose="02020603050405020304" pitchFamily="18" charset="0"/>
                        </a:rPr>
                        <a:t>0,42</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dirty="0">
                          <a:effectLst/>
                          <a:latin typeface="Times New Roman" panose="02020603050405020304" pitchFamily="18" charset="0"/>
                          <a:ea typeface="Calibri" panose="020F0502020204030204" pitchFamily="34" charset="0"/>
                          <a:cs typeface="Times New Roman" panose="02020603050405020304" pitchFamily="18" charset="0"/>
                        </a:rPr>
                        <a:t>0,0421</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54399">
                <a:tc>
                  <a:txBody>
                    <a:bodyPr/>
                    <a:lstStyle/>
                    <a:p>
                      <a:pPr indent="134620">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7:00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0,0025</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0,105</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dirty="0">
                          <a:effectLst/>
                          <a:latin typeface="Times New Roman" panose="02020603050405020304" pitchFamily="18" charset="0"/>
                          <a:ea typeface="Calibri" panose="020F0502020204030204" pitchFamily="34" charset="0"/>
                          <a:cs typeface="Times New Roman" panose="02020603050405020304" pitchFamily="18" charset="0"/>
                        </a:rPr>
                        <a:t>0,42</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0,1074</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54399">
                <a:tc>
                  <a:txBody>
                    <a:bodyPr/>
                    <a:lstStyle/>
                    <a:p>
                      <a:pPr indent="134620">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54399">
                <a:tc>
                  <a:txBody>
                    <a:bodyPr/>
                    <a:lstStyle/>
                    <a:p>
                      <a:pPr indent="134620">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11:30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0,037</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0,0288</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0,032</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dirty="0">
                          <a:effectLst/>
                          <a:latin typeface="Times New Roman" panose="02020603050405020304" pitchFamily="18" charset="0"/>
                          <a:ea typeface="Calibri" panose="020F0502020204030204" pitchFamily="34" charset="0"/>
                          <a:cs typeface="Times New Roman" panose="02020603050405020304" pitchFamily="18" charset="0"/>
                        </a:rPr>
                        <a:t>0,42</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0,0976</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54399">
                <a:tc>
                  <a:txBody>
                    <a:bodyPr/>
                    <a:lstStyle/>
                    <a:p>
                      <a:pPr indent="134620">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12:00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0,0368</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0,0281</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0,012</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dirty="0">
                          <a:effectLst/>
                          <a:latin typeface="Times New Roman" panose="02020603050405020304" pitchFamily="18" charset="0"/>
                          <a:ea typeface="Calibri" panose="020F0502020204030204" pitchFamily="34" charset="0"/>
                          <a:cs typeface="Times New Roman" panose="02020603050405020304" pitchFamily="18" charset="0"/>
                        </a:rPr>
                        <a:t>0,42</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0,0765</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54399">
                <a:tc>
                  <a:txBody>
                    <a:bodyPr/>
                    <a:lstStyle/>
                    <a:p>
                      <a:pPr indent="134620">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54399">
                <a:tc>
                  <a:txBody>
                    <a:bodyPr/>
                    <a:lstStyle/>
                    <a:p>
                      <a:pPr indent="134620">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16:30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0,0099</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0,0236</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0,051</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dirty="0">
                          <a:effectLst/>
                          <a:latin typeface="Times New Roman" panose="02020603050405020304" pitchFamily="18" charset="0"/>
                          <a:ea typeface="Calibri" panose="020F0502020204030204" pitchFamily="34" charset="0"/>
                          <a:cs typeface="Times New Roman" panose="02020603050405020304" pitchFamily="18" charset="0"/>
                        </a:rPr>
                        <a:t>0,42</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0,0848</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54399">
                <a:tc>
                  <a:txBody>
                    <a:bodyPr/>
                    <a:lstStyle/>
                    <a:p>
                      <a:pPr indent="134620">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17:00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0,0058</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dirty="0">
                          <a:effectLst/>
                          <a:latin typeface="Times New Roman" panose="02020603050405020304" pitchFamily="18" charset="0"/>
                          <a:ea typeface="Calibri" panose="020F0502020204030204" pitchFamily="34" charset="0"/>
                          <a:cs typeface="Times New Roman" panose="02020603050405020304" pitchFamily="18" charset="0"/>
                        </a:rPr>
                        <a:t>0,0207</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0,122</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dirty="0">
                          <a:effectLst/>
                          <a:latin typeface="Times New Roman" panose="02020603050405020304" pitchFamily="18" charset="0"/>
                          <a:ea typeface="Calibri" panose="020F0502020204030204" pitchFamily="34" charset="0"/>
                          <a:cs typeface="Times New Roman" panose="02020603050405020304" pitchFamily="18" charset="0"/>
                        </a:rPr>
                        <a:t>0,42</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0,1489</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54399">
                <a:tc>
                  <a:txBody>
                    <a:bodyPr/>
                    <a:lstStyle/>
                    <a:p>
                      <a:pPr indent="134620">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54399">
                <a:tc>
                  <a:txBody>
                    <a:bodyPr/>
                    <a:lstStyle/>
                    <a:p>
                      <a:pPr indent="134620">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22:00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0,0067</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0,121</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dirty="0">
                          <a:effectLst/>
                          <a:latin typeface="Times New Roman" panose="02020603050405020304" pitchFamily="18" charset="0"/>
                          <a:ea typeface="Calibri" panose="020F0502020204030204" pitchFamily="34" charset="0"/>
                          <a:cs typeface="Times New Roman" panose="02020603050405020304" pitchFamily="18" charset="0"/>
                        </a:rPr>
                        <a:t>0,42</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0,1279</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54399">
                <a:tc>
                  <a:txBody>
                    <a:bodyPr/>
                    <a:lstStyle/>
                    <a:p>
                      <a:pPr indent="134620">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22:30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0,0138</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0,048</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0,42</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dirty="0">
                          <a:effectLst/>
                          <a:latin typeface="Times New Roman" panose="02020603050405020304" pitchFamily="18" charset="0"/>
                          <a:ea typeface="Calibri" panose="020F0502020204030204" pitchFamily="34" charset="0"/>
                          <a:cs typeface="Times New Roman" panose="02020603050405020304" pitchFamily="18" charset="0"/>
                        </a:rPr>
                        <a:t>0,0614</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54399">
                <a:tc>
                  <a:txBody>
                    <a:bodyPr/>
                    <a:lstStyle/>
                    <a:p>
                      <a:pPr indent="134620">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54399">
                <a:tc>
                  <a:txBody>
                    <a:bodyPr/>
                    <a:lstStyle/>
                    <a:p>
                      <a:pPr indent="134620">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24:00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0,0184</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b="1">
                          <a:effectLst/>
                          <a:latin typeface="Times New Roman" panose="02020603050405020304" pitchFamily="18" charset="0"/>
                          <a:ea typeface="Calibri" panose="020F0502020204030204" pitchFamily="34" charset="0"/>
                          <a:cs typeface="Times New Roman" panose="02020603050405020304" pitchFamily="18" charset="0"/>
                        </a:rPr>
                        <a:t>0,005</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a:effectLst/>
                          <a:latin typeface="Times New Roman" panose="02020603050405020304" pitchFamily="18" charset="0"/>
                          <a:ea typeface="Calibri" panose="020F0502020204030204" pitchFamily="34" charset="0"/>
                          <a:cs typeface="Times New Roman" panose="02020603050405020304" pitchFamily="18" charset="0"/>
                        </a:rPr>
                        <a:t>0,42</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uk-UA" sz="1400" dirty="0">
                          <a:effectLst/>
                          <a:latin typeface="Times New Roman" panose="02020603050405020304" pitchFamily="18" charset="0"/>
                          <a:ea typeface="Calibri" panose="020F0502020204030204" pitchFamily="34" charset="0"/>
                          <a:cs typeface="Times New Roman" panose="02020603050405020304" pitchFamily="18" charset="0"/>
                        </a:rPr>
                        <a:t>0,0236</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bl>
          </a:graphicData>
        </a:graphic>
      </p:graphicFrame>
      <p:sp>
        <p:nvSpPr>
          <p:cNvPr id="6" name="Заголовок 1">
            <a:extLst>
              <a:ext uri="{FF2B5EF4-FFF2-40B4-BE49-F238E27FC236}"/>
            </a:extLst>
          </p:cNvPr>
          <p:cNvSpPr txBox="1">
            <a:spLocks/>
          </p:cNvSpPr>
          <p:nvPr/>
        </p:nvSpPr>
        <p:spPr>
          <a:xfrm>
            <a:off x="0" y="-139700"/>
            <a:ext cx="12192000" cy="1325563"/>
          </a:xfrm>
          <a:prstGeom prst="rect">
            <a:avLst/>
          </a:prstGeom>
        </p:spPr>
        <p:txBody>
          <a:bodyPr anchor="ctr">
            <a:normAutofit/>
          </a:bodyPr>
          <a:lstStyle/>
          <a:p>
            <a:pPr algn="ctr"/>
            <a:r>
              <a:rPr lang="uk-UA" sz="2300" b="1">
                <a:latin typeface="Times New Roman" pitchFamily="18" charset="0"/>
                <a:cs typeface="Times New Roman" pitchFamily="18" charset="0"/>
              </a:rPr>
              <a:t>Складові формування умовного динамічного тарифу </a:t>
            </a:r>
          </a:p>
          <a:p>
            <a:pPr algn="ctr"/>
            <a:r>
              <a:rPr lang="uk-UA" sz="2300" b="1">
                <a:latin typeface="Times New Roman" pitchFamily="18" charset="0"/>
                <a:cs typeface="Times New Roman" pitchFamily="18" charset="0"/>
              </a:rPr>
              <a:t>в локальній мікроенергетичній системі  </a:t>
            </a:r>
          </a:p>
          <a:p>
            <a:pPr algn="ctr"/>
            <a:r>
              <a:rPr lang="uk-UA" sz="1600" b="1">
                <a:latin typeface="Times New Roman" pitchFamily="18" charset="0"/>
                <a:cs typeface="Times New Roman" pitchFamily="18" charset="0"/>
              </a:rPr>
              <a:t>(вихідні дані для моделювання)</a:t>
            </a:r>
            <a:endParaRPr lang="uk-UA" sz="1600">
              <a:latin typeface="Calibri"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Заголовок 1"/>
          <p:cNvSpPr>
            <a:spLocks noGrp="1"/>
          </p:cNvSpPr>
          <p:nvPr>
            <p:ph type="title"/>
          </p:nvPr>
        </p:nvSpPr>
        <p:spPr>
          <a:xfrm>
            <a:off x="962025" y="-158750"/>
            <a:ext cx="10515600" cy="1325563"/>
          </a:xfrm>
        </p:spPr>
        <p:txBody>
          <a:bodyPr/>
          <a:lstStyle/>
          <a:p>
            <a:r>
              <a:rPr lang="uk-UA" sz="2400" b="1" smtClean="0">
                <a:latin typeface="Times New Roman" pitchFamily="18" charset="0"/>
                <a:cs typeface="Times New Roman" pitchFamily="18" charset="0"/>
              </a:rPr>
              <a:t>Добові графіки зміни умовного динамічного тарифу </a:t>
            </a:r>
            <a:br>
              <a:rPr lang="uk-UA" sz="2400" b="1" smtClean="0">
                <a:latin typeface="Times New Roman" pitchFamily="18" charset="0"/>
                <a:cs typeface="Times New Roman" pitchFamily="18" charset="0"/>
              </a:rPr>
            </a:br>
            <a:r>
              <a:rPr lang="uk-UA" sz="2400" b="1" smtClean="0">
                <a:latin typeface="Times New Roman" pitchFamily="18" charset="0"/>
                <a:cs typeface="Times New Roman" pitchFamily="18" charset="0"/>
              </a:rPr>
              <a:t>для структури ЛЕС з ВЕС і СЕС</a:t>
            </a:r>
          </a:p>
        </p:txBody>
      </p:sp>
      <p:pic>
        <p:nvPicPr>
          <p:cNvPr id="44034" name="Объект 6"/>
          <p:cNvPicPr>
            <a:picLocks noGrp="1"/>
          </p:cNvPicPr>
          <p:nvPr>
            <p:ph idx="1"/>
          </p:nvPr>
        </p:nvPicPr>
        <p:blipFill>
          <a:blip r:embed="rId2"/>
          <a:srcRect l="2469" t="14410" b="1175"/>
          <a:stretch>
            <a:fillRect/>
          </a:stretch>
        </p:blipFill>
        <p:spPr>
          <a:xfrm>
            <a:off x="962025" y="1038225"/>
            <a:ext cx="10306050" cy="5819775"/>
          </a:xfrm>
          <a:ln w="6350" cap="flat" algn="ctr">
            <a:solidFill>
              <a:srgbClr val="000000"/>
            </a:solidFill>
            <a:headEnd type="none" w="med" len="med"/>
            <a:tailEnd type="none" w="med" len="me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Заголовок 1"/>
          <p:cNvSpPr>
            <a:spLocks noGrp="1"/>
          </p:cNvSpPr>
          <p:nvPr>
            <p:ph type="title"/>
          </p:nvPr>
        </p:nvSpPr>
        <p:spPr>
          <a:xfrm>
            <a:off x="77788" y="6075363"/>
            <a:ext cx="12039600" cy="782637"/>
          </a:xfrm>
        </p:spPr>
        <p:txBody>
          <a:bodyPr/>
          <a:lstStyle/>
          <a:p>
            <a:r>
              <a:rPr lang="uk-UA" sz="2400" b="1" smtClean="0">
                <a:latin typeface="Times New Roman" pitchFamily="18" charset="0"/>
                <a:cs typeface="Times New Roman" pitchFamily="18" charset="0"/>
              </a:rPr>
              <a:t>Варіант добової кластеризації УДТ на часовому інтервалі 0,5 год</a:t>
            </a:r>
          </a:p>
        </p:txBody>
      </p:sp>
      <p:pic>
        <p:nvPicPr>
          <p:cNvPr id="45058" name="Объект 3"/>
          <p:cNvPicPr>
            <a:picLocks noGrp="1" noChangeAspect="1"/>
          </p:cNvPicPr>
          <p:nvPr>
            <p:ph idx="1"/>
          </p:nvPr>
        </p:nvPicPr>
        <p:blipFill>
          <a:blip r:embed="rId2"/>
          <a:srcRect/>
          <a:stretch>
            <a:fillRect/>
          </a:stretch>
        </p:blipFill>
        <p:spPr>
          <a:xfrm>
            <a:off x="1193800" y="842963"/>
            <a:ext cx="9585325" cy="5360987"/>
          </a:xfrm>
        </p:spPr>
      </p:pic>
      <p:sp>
        <p:nvSpPr>
          <p:cNvPr id="45059" name="Заголовок 1"/>
          <p:cNvSpPr txBox="1">
            <a:spLocks/>
          </p:cNvSpPr>
          <p:nvPr/>
        </p:nvSpPr>
        <p:spPr bwMode="auto">
          <a:xfrm>
            <a:off x="728663" y="180975"/>
            <a:ext cx="10515600" cy="1325563"/>
          </a:xfrm>
          <a:prstGeom prst="rect">
            <a:avLst/>
          </a:prstGeom>
          <a:noFill/>
          <a:ln w="9525">
            <a:noFill/>
            <a:miter lim="800000"/>
            <a:headEnd/>
            <a:tailEnd/>
          </a:ln>
        </p:spPr>
        <p:txBody>
          <a:bodyPr anchor="ctr"/>
          <a:lstStyle/>
          <a:p>
            <a:pPr algn="ctr">
              <a:lnSpc>
                <a:spcPct val="115000"/>
              </a:lnSpc>
            </a:pPr>
            <a:r>
              <a:rPr lang="uk-UA" sz="3600" b="1">
                <a:latin typeface="Times New Roman" pitchFamily="18" charset="0"/>
                <a:cs typeface="Times New Roman" pitchFamily="18" charset="0"/>
              </a:rPr>
              <a:t>Результати моделювання </a:t>
            </a:r>
            <a:r>
              <a:rPr lang="uk-UA" sz="3600">
                <a:latin typeface="Calibri" pitchFamily="34" charset="0"/>
                <a:ea typeface="Calibri" pitchFamily="34" charset="0"/>
                <a:cs typeface="Times New Roman" pitchFamily="18" charset="0"/>
              </a:rPr>
              <a:t/>
            </a:r>
            <a:br>
              <a:rPr lang="uk-UA" sz="3600">
                <a:latin typeface="Calibri" pitchFamily="34" charset="0"/>
                <a:ea typeface="Calibri" pitchFamily="34" charset="0"/>
                <a:cs typeface="Times New Roman" pitchFamily="18" charset="0"/>
              </a:rPr>
            </a:br>
            <a:endParaRPr lang="uk-UA" sz="3600">
              <a:latin typeface="Calibri"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Заголовок 1"/>
          <p:cNvSpPr>
            <a:spLocks noGrp="1"/>
          </p:cNvSpPr>
          <p:nvPr>
            <p:ph type="title"/>
          </p:nvPr>
        </p:nvSpPr>
        <p:spPr/>
        <p:txBody>
          <a:bodyPr/>
          <a:lstStyle/>
          <a:p>
            <a:endParaRPr lang="en-GB" smtClean="0"/>
          </a:p>
        </p:txBody>
      </p:sp>
      <p:pic>
        <p:nvPicPr>
          <p:cNvPr id="46082" name="Picture 2"/>
          <p:cNvPicPr>
            <a:picLocks noGrp="1" noChangeAspect="1" noChangeArrowheads="1"/>
          </p:cNvPicPr>
          <p:nvPr>
            <p:ph idx="1"/>
          </p:nvPr>
        </p:nvPicPr>
        <p:blipFill>
          <a:blip r:embed="rId2"/>
          <a:srcRect l="19669" t="23991" r="7867" b="24455"/>
          <a:stretch>
            <a:fillRect/>
          </a:stretch>
        </p:blipFill>
        <p:spPr>
          <a:xfrm>
            <a:off x="1319213" y="3584575"/>
            <a:ext cx="9313862" cy="3384550"/>
          </a:xfrm>
        </p:spPr>
      </p:pic>
      <p:pic>
        <p:nvPicPr>
          <p:cNvPr id="46083" name="Рисунок 13"/>
          <p:cNvPicPr>
            <a:picLocks noChangeAspect="1" noChangeArrowheads="1"/>
          </p:cNvPicPr>
          <p:nvPr/>
        </p:nvPicPr>
        <p:blipFill>
          <a:blip r:embed="rId3"/>
          <a:srcRect/>
          <a:stretch>
            <a:fillRect/>
          </a:stretch>
        </p:blipFill>
        <p:spPr bwMode="auto">
          <a:xfrm>
            <a:off x="1365250" y="1588"/>
            <a:ext cx="9267825" cy="3498850"/>
          </a:xfrm>
          <a:prstGeom prst="rect">
            <a:avLst/>
          </a:prstGeom>
          <a:noFill/>
          <a:ln w="9525">
            <a:noFill/>
            <a:miter lim="800000"/>
            <a:headEnd/>
            <a:tailEnd/>
          </a:ln>
        </p:spPr>
      </p:pic>
    </p:spTree>
  </p:cSld>
  <p:clrMapOvr>
    <a:masterClrMapping/>
  </p:clrMapOvr>
  <p:transition spd="slow" advTm="46861"/>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noRot="1" noChangeAspect="1" noMove="1" noResize="1" noEditPoints="1" noAdjustHandles="1" noChangeArrowheads="1" noChangeShapeType="1" noTextEdit="1"/>
          </p:cNvSpPr>
          <p:nvPr>
            <p:ph type="title"/>
          </p:nvPr>
        </p:nvSpPr>
        <p:spPr>
          <a:xfrm>
            <a:off x="227348" y="0"/>
            <a:ext cx="11737304" cy="2304256"/>
          </a:xfrm>
          <a:blipFill>
            <a:blip r:embed="rId2"/>
            <a:stretch>
              <a:fillRect r="-987"/>
            </a:stretch>
          </a:blipFill>
        </p:spPr>
        <p:txBody>
          <a:bodyPr rtlCol="0">
            <a:normAutofit/>
          </a:bodyPr>
          <a:lstStyle/>
          <a:p>
            <a:pPr fontAlgn="auto">
              <a:spcAft>
                <a:spcPts val="0"/>
              </a:spcAft>
              <a:defRPr/>
            </a:pPr>
            <a:r>
              <a:rPr lang="uk-UA">
                <a:noFill/>
              </a:rPr>
              <a:t> </a:t>
            </a:r>
          </a:p>
        </p:txBody>
      </p:sp>
      <p:pic>
        <p:nvPicPr>
          <p:cNvPr id="47106" name="Рисунок 3"/>
          <p:cNvPicPr>
            <a:picLocks noChangeAspect="1" noChangeArrowheads="1"/>
          </p:cNvPicPr>
          <p:nvPr/>
        </p:nvPicPr>
        <p:blipFill>
          <a:blip r:embed="rId3"/>
          <a:srcRect t="6093" r="47348" b="47375"/>
          <a:stretch>
            <a:fillRect/>
          </a:stretch>
        </p:blipFill>
        <p:spPr bwMode="auto">
          <a:xfrm>
            <a:off x="1487488" y="1989138"/>
            <a:ext cx="9217025" cy="4608512"/>
          </a:xfrm>
          <a:prstGeom prst="rect">
            <a:avLst/>
          </a:prstGeom>
          <a:noFill/>
          <a:ln w="9525">
            <a:noFill/>
            <a:miter lim="800000"/>
            <a:headEnd/>
            <a:tailEnd/>
          </a:ln>
        </p:spPr>
      </p:pic>
    </p:spTree>
  </p:cSld>
  <p:clrMapOvr>
    <a:masterClrMapping/>
  </p:clrMapOvr>
  <p:transition spd="slow" advTm="40915"/>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Заголовок 1"/>
          <p:cNvSpPr>
            <a:spLocks noGrp="1"/>
          </p:cNvSpPr>
          <p:nvPr>
            <p:ph type="title"/>
          </p:nvPr>
        </p:nvSpPr>
        <p:spPr>
          <a:xfrm>
            <a:off x="814388" y="588963"/>
            <a:ext cx="5176837" cy="5607050"/>
          </a:xfrm>
        </p:spPr>
        <p:txBody>
          <a:bodyPr/>
          <a:lstStyle/>
          <a:p>
            <a:r>
              <a:rPr lang="uk-UA" sz="1800" b="1" smtClean="0">
                <a:latin typeface="Times New Roman" pitchFamily="18" charset="0"/>
              </a:rPr>
              <a:t>Діаграма послідовності управління електроспоживанням у системі енергоменеджменту локальної мікроенергосистеми з полігенерацією  на основі  кластеризації умовного динамічного тарифу</a:t>
            </a:r>
            <a:endParaRPr lang="uk-UA" sz="1800" b="1" smtClean="0"/>
          </a:p>
        </p:txBody>
      </p:sp>
      <p:pic>
        <p:nvPicPr>
          <p:cNvPr id="48130" name="Объект 3"/>
          <p:cNvPicPr>
            <a:picLocks noGrp="1" noChangeAspect="1"/>
          </p:cNvPicPr>
          <p:nvPr>
            <p:ph idx="1"/>
          </p:nvPr>
        </p:nvPicPr>
        <p:blipFill>
          <a:blip r:embed="rId2"/>
          <a:srcRect/>
          <a:stretch>
            <a:fillRect/>
          </a:stretch>
        </p:blipFill>
        <p:spPr>
          <a:xfrm>
            <a:off x="6423025" y="0"/>
            <a:ext cx="3687763" cy="6908800"/>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Заголовок 1"/>
          <p:cNvSpPr>
            <a:spLocks noGrp="1"/>
          </p:cNvSpPr>
          <p:nvPr>
            <p:ph type="title"/>
          </p:nvPr>
        </p:nvSpPr>
        <p:spPr>
          <a:xfrm>
            <a:off x="2295525" y="984250"/>
            <a:ext cx="7886700" cy="503238"/>
          </a:xfrm>
        </p:spPr>
        <p:txBody>
          <a:bodyPr/>
          <a:lstStyle/>
          <a:p>
            <a:r>
              <a:rPr lang="uk-UA" sz="1800" smtClean="0">
                <a:solidFill>
                  <a:schemeClr val="bg1"/>
                </a:solidFill>
                <a:latin typeface="Times New Roman" pitchFamily="18" charset="0"/>
                <a:cs typeface="Times New Roman" pitchFamily="18" charset="0"/>
              </a:rPr>
              <a:t>Матеріально-технічна база для виконання науково-дослідної роботи</a:t>
            </a:r>
          </a:p>
        </p:txBody>
      </p:sp>
      <p:pic>
        <p:nvPicPr>
          <p:cNvPr id="49154" name="Объект 4"/>
          <p:cNvPicPr>
            <a:picLocks noGrp="1" noChangeAspect="1"/>
          </p:cNvPicPr>
          <p:nvPr>
            <p:ph sz="half" idx="1"/>
          </p:nvPr>
        </p:nvPicPr>
        <p:blipFill>
          <a:blip r:embed="rId2"/>
          <a:srcRect t="19403"/>
          <a:stretch>
            <a:fillRect/>
          </a:stretch>
        </p:blipFill>
        <p:spPr>
          <a:xfrm>
            <a:off x="479425" y="3284538"/>
            <a:ext cx="5532438" cy="3344862"/>
          </a:xfrm>
        </p:spPr>
      </p:pic>
      <p:pic>
        <p:nvPicPr>
          <p:cNvPr id="49155" name="Объект 5"/>
          <p:cNvPicPr>
            <a:picLocks noGrp="1" noChangeAspect="1"/>
          </p:cNvPicPr>
          <p:nvPr>
            <p:ph sz="half" idx="2"/>
          </p:nvPr>
        </p:nvPicPr>
        <p:blipFill>
          <a:blip r:embed="rId3"/>
          <a:srcRect/>
          <a:stretch>
            <a:fillRect/>
          </a:stretch>
        </p:blipFill>
        <p:spPr>
          <a:xfrm>
            <a:off x="6180138" y="98425"/>
            <a:ext cx="5327650" cy="3340100"/>
          </a:xfrm>
        </p:spPr>
      </p:pic>
      <p:pic>
        <p:nvPicPr>
          <p:cNvPr id="49156" name="Рисунок 6"/>
          <p:cNvPicPr>
            <a:picLocks noChangeAspect="1"/>
          </p:cNvPicPr>
          <p:nvPr/>
        </p:nvPicPr>
        <p:blipFill>
          <a:blip r:embed="rId4"/>
          <a:srcRect t="24054"/>
          <a:stretch>
            <a:fillRect/>
          </a:stretch>
        </p:blipFill>
        <p:spPr bwMode="auto">
          <a:xfrm>
            <a:off x="6383338" y="3668713"/>
            <a:ext cx="5586412" cy="3132137"/>
          </a:xfrm>
          <a:prstGeom prst="rect">
            <a:avLst/>
          </a:prstGeom>
          <a:noFill/>
          <a:ln w="9525">
            <a:noFill/>
            <a:miter lim="800000"/>
            <a:headEnd/>
            <a:tailEnd/>
          </a:ln>
        </p:spPr>
      </p:pic>
      <p:pic>
        <p:nvPicPr>
          <p:cNvPr id="49157" name="Рисунок 7"/>
          <p:cNvPicPr>
            <a:picLocks noChangeAspect="1"/>
          </p:cNvPicPr>
          <p:nvPr/>
        </p:nvPicPr>
        <p:blipFill>
          <a:blip r:embed="rId5"/>
          <a:srcRect b="13370"/>
          <a:stretch>
            <a:fillRect/>
          </a:stretch>
        </p:blipFill>
        <p:spPr bwMode="auto">
          <a:xfrm>
            <a:off x="119063" y="93663"/>
            <a:ext cx="5534025" cy="2954337"/>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Заголовок 1"/>
          <p:cNvSpPr>
            <a:spLocks noGrp="1"/>
          </p:cNvSpPr>
          <p:nvPr>
            <p:ph type="title"/>
          </p:nvPr>
        </p:nvSpPr>
        <p:spPr>
          <a:xfrm>
            <a:off x="2152650" y="1131888"/>
            <a:ext cx="7886700" cy="461962"/>
          </a:xfrm>
        </p:spPr>
        <p:txBody>
          <a:bodyPr/>
          <a:lstStyle/>
          <a:p>
            <a:r>
              <a:rPr lang="uk-UA" sz="2100" smtClean="0">
                <a:solidFill>
                  <a:schemeClr val="bg1"/>
                </a:solidFill>
                <a:latin typeface="Times New Roman" pitchFamily="18" charset="0"/>
                <a:cs typeface="Times New Roman" pitchFamily="18" charset="0"/>
              </a:rPr>
              <a:t>Лабораторні стенди системи динамічного енергоменеджменту для об’єктів з полігенерацією</a:t>
            </a:r>
          </a:p>
        </p:txBody>
      </p:sp>
      <p:pic>
        <p:nvPicPr>
          <p:cNvPr id="50178" name="Объект 11"/>
          <p:cNvPicPr>
            <a:picLocks noGrp="1" noChangeAspect="1"/>
          </p:cNvPicPr>
          <p:nvPr>
            <p:ph sz="half" idx="1"/>
          </p:nvPr>
        </p:nvPicPr>
        <p:blipFill>
          <a:blip r:embed="rId2"/>
          <a:srcRect/>
          <a:stretch>
            <a:fillRect/>
          </a:stretch>
        </p:blipFill>
        <p:spPr>
          <a:xfrm>
            <a:off x="47625" y="-747713"/>
            <a:ext cx="5408613" cy="4056063"/>
          </a:xfrm>
        </p:spPr>
      </p:pic>
      <p:pic>
        <p:nvPicPr>
          <p:cNvPr id="50179" name="Рисунок 13"/>
          <p:cNvPicPr>
            <a:picLocks noChangeAspect="1"/>
          </p:cNvPicPr>
          <p:nvPr/>
        </p:nvPicPr>
        <p:blipFill>
          <a:blip r:embed="rId3"/>
          <a:srcRect/>
          <a:stretch>
            <a:fillRect/>
          </a:stretch>
        </p:blipFill>
        <p:spPr bwMode="auto">
          <a:xfrm>
            <a:off x="7175500" y="-327025"/>
            <a:ext cx="4968875" cy="3725863"/>
          </a:xfrm>
          <a:prstGeom prst="rect">
            <a:avLst/>
          </a:prstGeom>
          <a:noFill/>
          <a:ln w="9525">
            <a:noFill/>
            <a:miter lim="800000"/>
            <a:headEnd/>
            <a:tailEnd/>
          </a:ln>
        </p:spPr>
      </p:pic>
      <p:sp>
        <p:nvSpPr>
          <p:cNvPr id="50180" name="Объект 2"/>
          <p:cNvSpPr>
            <a:spLocks noGrp="1"/>
          </p:cNvSpPr>
          <p:nvPr>
            <p:ph sz="half" idx="2"/>
          </p:nvPr>
        </p:nvSpPr>
        <p:spPr>
          <a:xfrm>
            <a:off x="6197600" y="1600200"/>
            <a:ext cx="5384800" cy="4525963"/>
          </a:xfrm>
        </p:spPr>
        <p:txBody>
          <a:bodyPr/>
          <a:lstStyle/>
          <a:p>
            <a:endParaRPr lang="uk-UA" smtClean="0"/>
          </a:p>
        </p:txBody>
      </p:sp>
      <p:pic>
        <p:nvPicPr>
          <p:cNvPr id="50181" name="Объект 12"/>
          <p:cNvPicPr>
            <a:picLocks noChangeAspect="1"/>
          </p:cNvPicPr>
          <p:nvPr/>
        </p:nvPicPr>
        <p:blipFill>
          <a:blip r:embed="rId4"/>
          <a:srcRect/>
          <a:stretch>
            <a:fillRect/>
          </a:stretch>
        </p:blipFill>
        <p:spPr bwMode="auto">
          <a:xfrm>
            <a:off x="3205163" y="2708275"/>
            <a:ext cx="5781675" cy="433705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52413"/>
            <a:ext cx="10972800" cy="1143001"/>
          </a:xfrm>
        </p:spPr>
        <p:txBody>
          <a:bodyPr rtlCol="0">
            <a:normAutofit fontScale="90000"/>
          </a:bodyPr>
          <a:lstStyle/>
          <a:p>
            <a:pPr fontAlgn="auto">
              <a:spcAft>
                <a:spcPts val="0"/>
              </a:spcAft>
              <a:defRPr/>
            </a:pPr>
            <a:r>
              <a:rPr lang="uk-UA" b="1" dirty="0">
                <a:solidFill>
                  <a:srgbClr val="0070C0"/>
                </a:solidFill>
                <a:effectLst>
                  <a:outerShdw blurRad="38100" dist="38100" dir="2700000" algn="tl">
                    <a:srgbClr val="000000">
                      <a:alpha val="43137"/>
                    </a:srgbClr>
                  </a:outerShdw>
                </a:effectLst>
              </a:rPr>
              <a:t>Європейський досвід енергонезалежних громад </a:t>
            </a:r>
          </a:p>
        </p:txBody>
      </p:sp>
      <p:sp>
        <p:nvSpPr>
          <p:cNvPr id="51202" name="Объект 2"/>
          <p:cNvSpPr>
            <a:spLocks noGrp="1"/>
          </p:cNvSpPr>
          <p:nvPr>
            <p:ph idx="1"/>
          </p:nvPr>
        </p:nvSpPr>
        <p:spPr/>
        <p:txBody>
          <a:bodyPr/>
          <a:lstStyle/>
          <a:p>
            <a:endParaRPr lang="uk-UA" smtClean="0"/>
          </a:p>
        </p:txBody>
      </p:sp>
      <p:pic>
        <p:nvPicPr>
          <p:cNvPr id="51203" name="Рисунок 3"/>
          <p:cNvPicPr>
            <a:picLocks noChangeAspect="1"/>
          </p:cNvPicPr>
          <p:nvPr/>
        </p:nvPicPr>
        <p:blipFill>
          <a:blip r:embed="rId2"/>
          <a:srcRect l="5507" t="14301" r="5901" b="17801"/>
          <a:stretch>
            <a:fillRect/>
          </a:stretch>
        </p:blipFill>
        <p:spPr bwMode="auto">
          <a:xfrm>
            <a:off x="3175" y="873125"/>
            <a:ext cx="12188825" cy="5980113"/>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Заголовок 1"/>
          <p:cNvSpPr>
            <a:spLocks noGrp="1"/>
          </p:cNvSpPr>
          <p:nvPr>
            <p:ph type="title"/>
          </p:nvPr>
        </p:nvSpPr>
        <p:spPr/>
        <p:txBody>
          <a:bodyPr/>
          <a:lstStyle/>
          <a:p>
            <a:endParaRPr lang="uk-UA" smtClean="0"/>
          </a:p>
        </p:txBody>
      </p:sp>
      <p:sp>
        <p:nvSpPr>
          <p:cNvPr id="52226" name="Объект 2"/>
          <p:cNvSpPr>
            <a:spLocks noGrp="1"/>
          </p:cNvSpPr>
          <p:nvPr>
            <p:ph idx="1"/>
          </p:nvPr>
        </p:nvSpPr>
        <p:spPr/>
        <p:txBody>
          <a:bodyPr/>
          <a:lstStyle/>
          <a:p>
            <a:endParaRPr lang="uk-UA" smtClean="0"/>
          </a:p>
        </p:txBody>
      </p:sp>
      <p:pic>
        <p:nvPicPr>
          <p:cNvPr id="52227" name="Рисунок 3"/>
          <p:cNvPicPr>
            <a:picLocks noChangeAspect="1"/>
          </p:cNvPicPr>
          <p:nvPr/>
        </p:nvPicPr>
        <p:blipFill>
          <a:blip r:embed="rId2"/>
          <a:srcRect l="6296" t="17101" r="5901" b="16402"/>
          <a:stretch>
            <a:fillRect/>
          </a:stretch>
        </p:blipFill>
        <p:spPr bwMode="auto">
          <a:xfrm>
            <a:off x="12700" y="17463"/>
            <a:ext cx="12179300" cy="672465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Заголовок 1"/>
          <p:cNvSpPr>
            <a:spLocks noGrp="1"/>
          </p:cNvSpPr>
          <p:nvPr>
            <p:ph type="title"/>
          </p:nvPr>
        </p:nvSpPr>
        <p:spPr/>
        <p:txBody>
          <a:bodyPr/>
          <a:lstStyle/>
          <a:p>
            <a:endParaRPr lang="uk-UA" smtClean="0"/>
          </a:p>
        </p:txBody>
      </p:sp>
      <p:sp>
        <p:nvSpPr>
          <p:cNvPr id="53250" name="Объект 2"/>
          <p:cNvSpPr>
            <a:spLocks noGrp="1"/>
          </p:cNvSpPr>
          <p:nvPr>
            <p:ph idx="1"/>
          </p:nvPr>
        </p:nvSpPr>
        <p:spPr/>
        <p:txBody>
          <a:bodyPr/>
          <a:lstStyle/>
          <a:p>
            <a:endParaRPr lang="uk-UA" smtClean="0"/>
          </a:p>
        </p:txBody>
      </p:sp>
      <p:pic>
        <p:nvPicPr>
          <p:cNvPr id="53251" name="Рисунок 3"/>
          <p:cNvPicPr>
            <a:picLocks noChangeAspect="1"/>
          </p:cNvPicPr>
          <p:nvPr/>
        </p:nvPicPr>
        <p:blipFill>
          <a:blip r:embed="rId2"/>
          <a:srcRect l="3539" t="12201" r="4327" b="17801"/>
          <a:stretch>
            <a:fillRect/>
          </a:stretch>
        </p:blipFill>
        <p:spPr bwMode="auto">
          <a:xfrm>
            <a:off x="0" y="0"/>
            <a:ext cx="12192000" cy="68580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063" y="-160338"/>
            <a:ext cx="12072937" cy="1143001"/>
          </a:xfrm>
        </p:spPr>
        <p:txBody>
          <a:bodyPr rtlCol="0">
            <a:normAutofit/>
          </a:bodyPr>
          <a:lstStyle/>
          <a:p>
            <a:pPr fontAlgn="auto">
              <a:spcAft>
                <a:spcPts val="0"/>
              </a:spcAft>
              <a:defRPr/>
            </a:pPr>
            <a:r>
              <a:rPr lang="uk-UA" b="1" dirty="0">
                <a:solidFill>
                  <a:srgbClr val="0070C0"/>
                </a:solidFill>
                <a:effectLst>
                  <a:outerShdw blurRad="38100" dist="38100" dir="2700000" algn="tl">
                    <a:srgbClr val="000000">
                      <a:alpha val="43137"/>
                    </a:srgbClr>
                  </a:outerShdw>
                </a:effectLst>
              </a:rPr>
              <a:t>Джерела фінансування </a:t>
            </a:r>
          </a:p>
        </p:txBody>
      </p:sp>
      <p:sp>
        <p:nvSpPr>
          <p:cNvPr id="54274" name="Объект 2"/>
          <p:cNvSpPr>
            <a:spLocks noGrp="1"/>
          </p:cNvSpPr>
          <p:nvPr>
            <p:ph idx="1"/>
          </p:nvPr>
        </p:nvSpPr>
        <p:spPr/>
        <p:txBody>
          <a:bodyPr/>
          <a:lstStyle/>
          <a:p>
            <a:endParaRPr lang="uk-UA" smtClean="0"/>
          </a:p>
        </p:txBody>
      </p:sp>
      <p:pic>
        <p:nvPicPr>
          <p:cNvPr id="54275" name="Рисунок 3"/>
          <p:cNvPicPr>
            <a:picLocks noChangeAspect="1"/>
          </p:cNvPicPr>
          <p:nvPr/>
        </p:nvPicPr>
        <p:blipFill>
          <a:blip r:embed="rId2"/>
          <a:srcRect l="5901" t="19202" r="7082" b="12900"/>
          <a:stretch>
            <a:fillRect/>
          </a:stretch>
        </p:blipFill>
        <p:spPr bwMode="auto">
          <a:xfrm>
            <a:off x="0" y="765175"/>
            <a:ext cx="12215813" cy="6092825"/>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088" y="333375"/>
            <a:ext cx="11807825" cy="1076325"/>
          </a:xfrm>
        </p:spPr>
        <p:txBody>
          <a:bodyPr rtlCol="0">
            <a:normAutofit fontScale="90000"/>
          </a:bodyPr>
          <a:lstStyle/>
          <a:p>
            <a:pPr fontAlgn="auto">
              <a:lnSpc>
                <a:spcPts val="2500"/>
              </a:lnSpc>
              <a:spcAft>
                <a:spcPts val="0"/>
              </a:spcAft>
              <a:defRPr/>
            </a:pPr>
            <a:r>
              <a:rPr lang="uk-UA" sz="2800" b="1" dirty="0">
                <a:solidFill>
                  <a:srgbClr val="0070C0"/>
                </a:solidFill>
              </a:rPr>
              <a:t>Базові процеси, які потребують досліджень на першому етапі </a:t>
            </a:r>
            <a:br>
              <a:rPr lang="uk-UA" sz="2800" b="1" dirty="0">
                <a:solidFill>
                  <a:srgbClr val="0070C0"/>
                </a:solidFill>
              </a:rPr>
            </a:br>
            <a:r>
              <a:rPr lang="uk-UA" sz="2800" b="1" dirty="0">
                <a:solidFill>
                  <a:srgbClr val="0070C0"/>
                </a:solidFill>
              </a:rPr>
              <a:t>в рамках проекту «ЕНЕРГОНЕЗАЛЕЖНІ ГРОМАДИ» в рамках формування нового наукового напряму ННІ «Стала регіональна енергетика на основі інтелектуальних технологій  протидії зміни клімату»</a:t>
            </a:r>
            <a:r>
              <a:rPr lang="ru-RU" sz="2800" b="1" dirty="0">
                <a:solidFill>
                  <a:srgbClr val="0070C0"/>
                </a:solidFill>
              </a:rPr>
              <a:t/>
            </a:r>
            <a:br>
              <a:rPr lang="ru-RU" sz="2800" b="1" dirty="0">
                <a:solidFill>
                  <a:srgbClr val="0070C0"/>
                </a:solidFill>
              </a:rPr>
            </a:br>
            <a:r>
              <a:rPr lang="uk-UA" sz="2800" b="1" dirty="0"/>
              <a:t> </a:t>
            </a:r>
            <a:endParaRPr lang="ru-RU" sz="2800" b="1" dirty="0"/>
          </a:p>
        </p:txBody>
      </p:sp>
      <p:sp>
        <p:nvSpPr>
          <p:cNvPr id="3" name="Объект 2"/>
          <p:cNvSpPr>
            <a:spLocks noGrp="1"/>
          </p:cNvSpPr>
          <p:nvPr>
            <p:ph idx="1"/>
          </p:nvPr>
        </p:nvSpPr>
        <p:spPr>
          <a:xfrm>
            <a:off x="407988" y="1584325"/>
            <a:ext cx="11376025" cy="5300663"/>
          </a:xfrm>
        </p:spPr>
        <p:txBody>
          <a:bodyPr rtlCol="0">
            <a:normAutofit fontScale="70000" lnSpcReduction="20000"/>
          </a:bodyPr>
          <a:lstStyle/>
          <a:p>
            <a:pPr algn="just" fontAlgn="auto">
              <a:spcAft>
                <a:spcPts val="0"/>
              </a:spcAft>
              <a:buFont typeface="Arial" pitchFamily="34" charset="0"/>
              <a:buChar char="•"/>
              <a:defRPr/>
            </a:pPr>
            <a:r>
              <a:rPr lang="uk-UA" sz="2900" b="1" dirty="0">
                <a:solidFill>
                  <a:srgbClr val="C00000"/>
                </a:solidFill>
                <a:effectLst>
                  <a:outerShdw blurRad="38100" dist="38100" dir="2700000" algn="tl">
                    <a:srgbClr val="000000">
                      <a:alpha val="43137"/>
                    </a:srgbClr>
                  </a:outerShdw>
                </a:effectLst>
              </a:rPr>
              <a:t>техніко-економічні обґрунтування використання новітніх техніки і технологій для виробництва  і конверсії біопалив, формування енергетичних балансів локальних енергосистем </a:t>
            </a:r>
          </a:p>
          <a:p>
            <a:pPr marL="0" indent="0" algn="just" fontAlgn="auto">
              <a:spcAft>
                <a:spcPts val="0"/>
              </a:spcAft>
              <a:buFont typeface="Arial" pitchFamily="34" charset="0"/>
              <a:buNone/>
              <a:defRPr/>
            </a:pPr>
            <a:r>
              <a:rPr lang="uk-UA" sz="2400" dirty="0">
                <a:solidFill>
                  <a:schemeClr val="accent1">
                    <a:lumMod val="75000"/>
                  </a:schemeClr>
                </a:solidFill>
              </a:rPr>
              <a:t>       </a:t>
            </a:r>
            <a:r>
              <a:rPr lang="uk-UA" sz="1900" dirty="0">
                <a:solidFill>
                  <a:schemeClr val="accent1">
                    <a:lumMod val="75000"/>
                  </a:schemeClr>
                </a:solidFill>
              </a:rPr>
              <a:t>(</a:t>
            </a:r>
            <a:r>
              <a:rPr lang="uk-UA" sz="1900" i="1" dirty="0">
                <a:solidFill>
                  <a:schemeClr val="accent1">
                    <a:lumMod val="75000"/>
                  </a:schemeClr>
                </a:solidFill>
              </a:rPr>
              <a:t>кафедри: електропостачання, теплоенергетики, ЕЕЕ, АРС, вищої та прикладної математики, фізики</a:t>
            </a:r>
            <a:r>
              <a:rPr lang="uk-UA" sz="1900" dirty="0">
                <a:solidFill>
                  <a:schemeClr val="accent1">
                    <a:lumMod val="75000"/>
                  </a:schemeClr>
                </a:solidFill>
              </a:rPr>
              <a:t>);</a:t>
            </a:r>
          </a:p>
          <a:p>
            <a:pPr marL="0" indent="0" algn="just" fontAlgn="auto">
              <a:spcAft>
                <a:spcPts val="0"/>
              </a:spcAft>
              <a:buFont typeface="Arial" pitchFamily="34" charset="0"/>
              <a:buNone/>
              <a:defRPr/>
            </a:pPr>
            <a:endParaRPr lang="uk-UA" sz="1900" dirty="0">
              <a:solidFill>
                <a:schemeClr val="accent1">
                  <a:lumMod val="75000"/>
                </a:schemeClr>
              </a:solidFill>
            </a:endParaRPr>
          </a:p>
          <a:p>
            <a:pPr algn="just" fontAlgn="auto">
              <a:spcAft>
                <a:spcPts val="0"/>
              </a:spcAft>
              <a:buFont typeface="Arial" pitchFamily="34" charset="0"/>
              <a:buChar char="•"/>
              <a:defRPr/>
            </a:pPr>
            <a:r>
              <a:rPr lang="uk-UA" sz="2900" b="1" dirty="0">
                <a:solidFill>
                  <a:srgbClr val="C00000"/>
                </a:solidFill>
                <a:effectLst>
                  <a:outerShdw blurRad="38100" dist="38100" dir="2700000" algn="tl">
                    <a:srgbClr val="000000">
                      <a:alpha val="43137"/>
                    </a:srgbClr>
                  </a:outerShdw>
                </a:effectLst>
              </a:rPr>
              <a:t>мережеві задачі транспорту та розподілу первинних палив, електроенергії  і теплової енергії, системи акумулювання </a:t>
            </a:r>
          </a:p>
          <a:p>
            <a:pPr marL="0" indent="0" algn="just" fontAlgn="auto">
              <a:spcAft>
                <a:spcPts val="0"/>
              </a:spcAft>
              <a:buFont typeface="Arial" pitchFamily="34" charset="0"/>
              <a:buNone/>
              <a:defRPr/>
            </a:pPr>
            <a:r>
              <a:rPr lang="uk-UA" sz="2400" i="1" dirty="0">
                <a:solidFill>
                  <a:schemeClr val="accent1">
                    <a:lumMod val="75000"/>
                  </a:schemeClr>
                </a:solidFill>
              </a:rPr>
              <a:t>     </a:t>
            </a:r>
            <a:r>
              <a:rPr lang="uk-UA" sz="1900" i="1" dirty="0">
                <a:solidFill>
                  <a:schemeClr val="accent1">
                    <a:lumMod val="75000"/>
                  </a:schemeClr>
                </a:solidFill>
              </a:rPr>
              <a:t>(</a:t>
            </a:r>
            <a:r>
              <a:rPr lang="uk-UA" sz="1900" i="1" u="sng" dirty="0">
                <a:solidFill>
                  <a:schemeClr val="accent1">
                    <a:lumMod val="75000"/>
                  </a:schemeClr>
                </a:solidFill>
              </a:rPr>
              <a:t>кафедри: електропостачання, теплоенергетики, ЕЕЕ, АРС</a:t>
            </a:r>
            <a:r>
              <a:rPr lang="uk-UA" sz="1900" i="1" dirty="0">
                <a:solidFill>
                  <a:schemeClr val="accent1">
                    <a:lumMod val="75000"/>
                  </a:schemeClr>
                </a:solidFill>
              </a:rPr>
              <a:t>);</a:t>
            </a:r>
          </a:p>
          <a:p>
            <a:pPr marL="0" indent="0" algn="just" fontAlgn="auto">
              <a:spcAft>
                <a:spcPts val="0"/>
              </a:spcAft>
              <a:buFont typeface="Arial" pitchFamily="34" charset="0"/>
              <a:buNone/>
              <a:defRPr/>
            </a:pPr>
            <a:endParaRPr lang="uk-UA" sz="1900" i="1" dirty="0">
              <a:solidFill>
                <a:schemeClr val="accent1">
                  <a:lumMod val="75000"/>
                </a:schemeClr>
              </a:solidFill>
            </a:endParaRPr>
          </a:p>
          <a:p>
            <a:pPr algn="just" fontAlgn="auto">
              <a:spcAft>
                <a:spcPts val="0"/>
              </a:spcAft>
              <a:buFont typeface="Arial" pitchFamily="34" charset="0"/>
              <a:buChar char="•"/>
              <a:defRPr/>
            </a:pPr>
            <a:r>
              <a:rPr lang="uk-UA" b="1" dirty="0">
                <a:solidFill>
                  <a:srgbClr val="C00000"/>
                </a:solidFill>
                <a:effectLst>
                  <a:outerShdw blurRad="38100" dist="38100" dir="2700000" algn="tl">
                    <a:srgbClr val="000000">
                      <a:alpha val="43137"/>
                    </a:srgbClr>
                  </a:outerShdw>
                </a:effectLst>
              </a:rPr>
              <a:t>інтелектуальні системи </a:t>
            </a:r>
            <a:r>
              <a:rPr lang="uk-UA" b="1" dirty="0" err="1">
                <a:solidFill>
                  <a:srgbClr val="C00000"/>
                </a:solidFill>
                <a:effectLst>
                  <a:outerShdw blurRad="38100" dist="38100" dir="2700000" algn="tl">
                    <a:srgbClr val="000000">
                      <a:alpha val="43137"/>
                    </a:srgbClr>
                  </a:outerShdw>
                </a:effectLst>
              </a:rPr>
              <a:t>рециклінгу</a:t>
            </a:r>
            <a:r>
              <a:rPr lang="uk-UA" b="1" dirty="0">
                <a:solidFill>
                  <a:srgbClr val="C00000"/>
                </a:solidFill>
                <a:effectLst>
                  <a:outerShdw blurRad="38100" dist="38100" dir="2700000" algn="tl">
                    <a:srgbClr val="000000">
                      <a:alpha val="43137"/>
                    </a:srgbClr>
                  </a:outerShdw>
                </a:effectLst>
              </a:rPr>
              <a:t> природних ресурсів, включаючи повторне використання стічних вод та продуктів їх очищення, на основі </a:t>
            </a:r>
            <a:r>
              <a:rPr lang="uk-UA" b="1" dirty="0" err="1">
                <a:solidFill>
                  <a:srgbClr val="C00000"/>
                </a:solidFill>
                <a:effectLst>
                  <a:outerShdw blurRad="38100" dist="38100" dir="2700000" algn="tl">
                    <a:srgbClr val="000000">
                      <a:alpha val="43137"/>
                    </a:srgbClr>
                  </a:outerShdw>
                </a:effectLst>
              </a:rPr>
              <a:t>еколого-енергетичних</a:t>
            </a:r>
            <a:r>
              <a:rPr lang="uk-UA" b="1" dirty="0">
                <a:solidFill>
                  <a:srgbClr val="C00000"/>
                </a:solidFill>
                <a:effectLst>
                  <a:outerShdw blurRad="38100" dist="38100" dir="2700000" algn="tl">
                    <a:srgbClr val="000000">
                      <a:alpha val="43137"/>
                    </a:srgbClr>
                  </a:outerShdw>
                </a:effectLst>
              </a:rPr>
              <a:t> критеріїв</a:t>
            </a:r>
          </a:p>
          <a:p>
            <a:pPr marL="0" indent="0" algn="just" fontAlgn="auto">
              <a:spcAft>
                <a:spcPts val="0"/>
              </a:spcAft>
              <a:buFont typeface="Arial" pitchFamily="34" charset="0"/>
              <a:buNone/>
              <a:defRPr/>
            </a:pPr>
            <a:r>
              <a:rPr lang="uk-UA" sz="2400" i="1" dirty="0">
                <a:solidFill>
                  <a:schemeClr val="accent1">
                    <a:lumMod val="75000"/>
                  </a:schemeClr>
                </a:solidFill>
              </a:rPr>
              <a:t>      </a:t>
            </a:r>
            <a:r>
              <a:rPr lang="uk-UA" sz="1900" i="1" dirty="0">
                <a:solidFill>
                  <a:schemeClr val="accent1">
                    <a:lumMod val="75000"/>
                  </a:schemeClr>
                </a:solidFill>
              </a:rPr>
              <a:t>(</a:t>
            </a:r>
            <a:r>
              <a:rPr lang="uk-UA" sz="1900" i="1" u="sng" dirty="0">
                <a:solidFill>
                  <a:schemeClr val="accent1">
                    <a:lumMod val="75000"/>
                  </a:schemeClr>
                </a:solidFill>
              </a:rPr>
              <a:t>кафедри: АРС, теплоенергетики, ЕЕЕ</a:t>
            </a:r>
            <a:r>
              <a:rPr lang="uk-UA" sz="1900" i="1" dirty="0">
                <a:solidFill>
                  <a:schemeClr val="accent1">
                    <a:lumMod val="75000"/>
                  </a:schemeClr>
                </a:solidFill>
              </a:rPr>
              <a:t>);</a:t>
            </a:r>
          </a:p>
          <a:p>
            <a:pPr marL="0" indent="0" algn="just" fontAlgn="auto">
              <a:spcAft>
                <a:spcPts val="0"/>
              </a:spcAft>
              <a:buFont typeface="Arial" pitchFamily="34" charset="0"/>
              <a:buNone/>
              <a:defRPr/>
            </a:pPr>
            <a:endParaRPr lang="uk-UA" sz="1900" i="1" dirty="0">
              <a:solidFill>
                <a:schemeClr val="accent1">
                  <a:lumMod val="75000"/>
                </a:schemeClr>
              </a:solidFill>
            </a:endParaRPr>
          </a:p>
          <a:p>
            <a:pPr algn="just" fontAlgn="auto">
              <a:spcAft>
                <a:spcPts val="0"/>
              </a:spcAft>
              <a:buFont typeface="Arial" pitchFamily="34" charset="0"/>
              <a:buChar char="•"/>
              <a:defRPr/>
            </a:pPr>
            <a:r>
              <a:rPr lang="uk-UA" b="1" dirty="0">
                <a:solidFill>
                  <a:srgbClr val="C00000"/>
                </a:solidFill>
                <a:effectLst>
                  <a:outerShdw blurRad="38100" dist="38100" dir="2700000" algn="tl">
                    <a:srgbClr val="000000">
                      <a:alpha val="43137"/>
                    </a:srgbClr>
                  </a:outerShdw>
                </a:effectLst>
              </a:rPr>
              <a:t>розроблення систем автоматизації в процесах виробництва та споживання енергоносіїв локальних енергосистем</a:t>
            </a:r>
          </a:p>
          <a:p>
            <a:pPr marL="0" indent="0" algn="just" fontAlgn="auto">
              <a:spcAft>
                <a:spcPts val="0"/>
              </a:spcAft>
              <a:buFont typeface="Arial" pitchFamily="34" charset="0"/>
              <a:buNone/>
              <a:defRPr/>
            </a:pPr>
            <a:r>
              <a:rPr lang="uk-UA" sz="2400" i="1" dirty="0">
                <a:solidFill>
                  <a:schemeClr val="accent1">
                    <a:lumMod val="75000"/>
                  </a:schemeClr>
                </a:solidFill>
              </a:rPr>
              <a:t>     </a:t>
            </a:r>
            <a:r>
              <a:rPr lang="uk-UA" sz="1900" i="1" dirty="0">
                <a:solidFill>
                  <a:schemeClr val="accent1">
                    <a:lumMod val="75000"/>
                  </a:schemeClr>
                </a:solidFill>
              </a:rPr>
              <a:t>(</a:t>
            </a:r>
            <a:r>
              <a:rPr lang="uk-UA" sz="1900" i="1" u="sng" dirty="0">
                <a:solidFill>
                  <a:schemeClr val="accent1">
                    <a:lumMod val="75000"/>
                  </a:schemeClr>
                </a:solidFill>
              </a:rPr>
              <a:t>кафедри: електропостачання, теплоенергетики, ЕЕЕ, АРС)</a:t>
            </a:r>
            <a:r>
              <a:rPr lang="uk-UA" sz="1900" i="1" dirty="0">
                <a:solidFill>
                  <a:schemeClr val="accent1">
                    <a:lumMod val="75000"/>
                  </a:schemeClr>
                </a:solidFill>
              </a:rPr>
              <a:t>; </a:t>
            </a:r>
            <a:r>
              <a:rPr lang="uk-UA" sz="2400" i="1" dirty="0">
                <a:solidFill>
                  <a:schemeClr val="accent1">
                    <a:lumMod val="75000"/>
                  </a:schemeClr>
                </a:solidFill>
              </a:rPr>
              <a:t> </a:t>
            </a:r>
          </a:p>
          <a:p>
            <a:pPr marL="0" indent="0" algn="just" fontAlgn="auto">
              <a:spcAft>
                <a:spcPts val="0"/>
              </a:spcAft>
              <a:buFont typeface="Arial" pitchFamily="34" charset="0"/>
              <a:buNone/>
              <a:defRPr/>
            </a:pPr>
            <a:endParaRPr lang="uk-UA" sz="2400" i="1" dirty="0">
              <a:solidFill>
                <a:schemeClr val="accent1">
                  <a:lumMod val="75000"/>
                </a:schemeClr>
              </a:solidFill>
            </a:endParaRPr>
          </a:p>
          <a:p>
            <a:pPr algn="just" fontAlgn="auto">
              <a:spcAft>
                <a:spcPts val="0"/>
              </a:spcAft>
              <a:buFont typeface="Arial" pitchFamily="34" charset="0"/>
              <a:buChar char="•"/>
              <a:defRPr/>
            </a:pPr>
            <a:r>
              <a:rPr lang="uk-UA" sz="2900" b="1" dirty="0">
                <a:solidFill>
                  <a:srgbClr val="C00000"/>
                </a:solidFill>
                <a:effectLst>
                  <a:outerShdw blurRad="38100" dist="38100" dir="2700000" algn="tl">
                    <a:srgbClr val="000000">
                      <a:alpha val="43137"/>
                    </a:srgbClr>
                  </a:outerShdw>
                </a:effectLst>
              </a:rPr>
              <a:t>розроблення інтелектуальних систем для управління  процесами виробництва  і конверсії біопалив та динамічного </a:t>
            </a:r>
            <a:r>
              <a:rPr lang="uk-UA" sz="2900" b="1" dirty="0" err="1">
                <a:solidFill>
                  <a:srgbClr val="C00000"/>
                </a:solidFill>
                <a:effectLst>
                  <a:outerShdw blurRad="38100" dist="38100" dir="2700000" algn="tl">
                    <a:srgbClr val="000000">
                      <a:alpha val="43137"/>
                    </a:srgbClr>
                  </a:outerShdw>
                </a:effectLst>
              </a:rPr>
              <a:t>енергоменеджменту</a:t>
            </a:r>
            <a:r>
              <a:rPr lang="uk-UA" sz="2400" b="1" dirty="0">
                <a:solidFill>
                  <a:srgbClr val="C00000"/>
                </a:solidFill>
                <a:effectLst>
                  <a:outerShdw blurRad="38100" dist="38100" dir="2700000" algn="tl">
                    <a:srgbClr val="000000">
                      <a:alpha val="43137"/>
                    </a:srgbClr>
                  </a:outerShdw>
                </a:effectLst>
              </a:rPr>
              <a:t> </a:t>
            </a:r>
          </a:p>
          <a:p>
            <a:pPr marL="0" indent="0" algn="just" fontAlgn="auto">
              <a:spcAft>
                <a:spcPts val="0"/>
              </a:spcAft>
              <a:buFont typeface="Arial" pitchFamily="34" charset="0"/>
              <a:buNone/>
              <a:defRPr/>
            </a:pPr>
            <a:r>
              <a:rPr lang="uk-UA" sz="1900" i="1" dirty="0">
                <a:solidFill>
                  <a:schemeClr val="accent1">
                    <a:lumMod val="75000"/>
                  </a:schemeClr>
                </a:solidFill>
              </a:rPr>
              <a:t>      (</a:t>
            </a:r>
            <a:r>
              <a:rPr lang="uk-UA" sz="1900" i="1" u="sng" dirty="0">
                <a:solidFill>
                  <a:schemeClr val="accent1">
                    <a:lumMod val="75000"/>
                  </a:schemeClr>
                </a:solidFill>
              </a:rPr>
              <a:t>кафедри: електропостачання, теплоенергетики, ЕЕЕ, АРС)</a:t>
            </a:r>
            <a:r>
              <a:rPr lang="uk-UA" sz="1900" i="1" dirty="0">
                <a:solidFill>
                  <a:schemeClr val="accent1">
                    <a:lumMod val="75000"/>
                  </a:schemeClr>
                </a:solidFill>
              </a:rPr>
              <a:t>.</a:t>
            </a:r>
            <a:r>
              <a:rPr lang="en-US" sz="1900" i="1" dirty="0">
                <a:solidFill>
                  <a:schemeClr val="accent1">
                    <a:lumMod val="75000"/>
                  </a:schemeClr>
                </a:solidFill>
              </a:rPr>
              <a:t> </a:t>
            </a:r>
            <a:endParaRPr lang="uk-UA" sz="1900" i="1" dirty="0">
              <a:solidFill>
                <a:schemeClr val="accent1">
                  <a:lumMod val="75000"/>
                </a:schemeClr>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6588" y="549275"/>
            <a:ext cx="10972800" cy="1719263"/>
          </a:xfrm>
        </p:spPr>
        <p:txBody>
          <a:bodyPr rtlCol="0">
            <a:normAutofit fontScale="90000"/>
          </a:bodyPr>
          <a:lstStyle/>
          <a:p>
            <a:pPr fontAlgn="auto">
              <a:spcAft>
                <a:spcPts val="0"/>
              </a:spcAft>
              <a:defRPr/>
            </a:pPr>
            <a:r>
              <a:rPr lang="uk-UA" sz="3600" dirty="0">
                <a:latin typeface="Times New Roman" panose="02020603050405020304" pitchFamily="18" charset="0"/>
                <a:ea typeface="Calibri" panose="020F0502020204030204" pitchFamily="34" charset="0"/>
                <a:cs typeface="Times New Roman" panose="02020603050405020304" pitchFamily="18" charset="0"/>
              </a:rPr>
              <a:t/>
            </a:r>
            <a:br>
              <a:rPr lang="uk-UA" sz="3600" dirty="0">
                <a:latin typeface="Times New Roman" panose="02020603050405020304" pitchFamily="18" charset="0"/>
                <a:ea typeface="Calibri" panose="020F0502020204030204" pitchFamily="34" charset="0"/>
                <a:cs typeface="Times New Roman" panose="02020603050405020304" pitchFamily="18" charset="0"/>
              </a:rPr>
            </a:br>
            <a:r>
              <a:rPr lang="uk-UA" sz="3600" b="1" dirty="0">
                <a:solidFill>
                  <a:schemeClr val="tx2"/>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Проектний досвід ННІ енергетики, автоматики і енергозбереження показав велику зацікавленість до питань </a:t>
            </a:r>
            <a:r>
              <a:rPr lang="uk-UA" sz="3600" b="1" dirty="0" err="1">
                <a:solidFill>
                  <a:schemeClr val="tx2"/>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цифровізації</a:t>
            </a:r>
            <a:r>
              <a:rPr lang="uk-UA" sz="3600" b="1" dirty="0">
                <a:solidFill>
                  <a:schemeClr val="tx2"/>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 енергетики </a:t>
            </a:r>
            <a:br>
              <a:rPr lang="uk-UA" sz="3600" b="1" dirty="0">
                <a:solidFill>
                  <a:schemeClr val="tx2"/>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br>
            <a:endParaRPr lang="uk-UA" b="1" dirty="0">
              <a:solidFill>
                <a:schemeClr val="tx2"/>
              </a:solidFill>
              <a:effectLst>
                <a:outerShdw blurRad="38100" dist="38100" dir="2700000" algn="tl">
                  <a:srgbClr val="000000">
                    <a:alpha val="43137"/>
                  </a:srgbClr>
                </a:outerShdw>
              </a:effectLst>
            </a:endParaRPr>
          </a:p>
        </p:txBody>
      </p:sp>
      <p:sp>
        <p:nvSpPr>
          <p:cNvPr id="4" name="Прямоугольник 3"/>
          <p:cNvSpPr/>
          <p:nvPr/>
        </p:nvSpPr>
        <p:spPr>
          <a:xfrm>
            <a:off x="636588" y="2781300"/>
            <a:ext cx="11418887" cy="3748088"/>
          </a:xfrm>
          <a:prstGeom prst="rect">
            <a:avLst/>
          </a:prstGeom>
        </p:spPr>
        <p:txBody>
          <a:bodyPr>
            <a:spAutoFit/>
          </a:bodyPr>
          <a:lstStyle/>
          <a:p>
            <a:pPr algn="just" fontAlgn="auto">
              <a:lnSpc>
                <a:spcPct val="115000"/>
              </a:lnSpc>
              <a:spcBef>
                <a:spcPts val="0"/>
              </a:spcBef>
              <a:spcAft>
                <a:spcPts val="0"/>
              </a:spcAft>
              <a:defRPr/>
            </a:pPr>
            <a:r>
              <a:rPr lang="uk-UA" sz="2400" b="1" dirty="0">
                <a:solidFill>
                  <a:schemeClr val="tx2"/>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Існує реальна потреба  поглиблення співпраці зі </a:t>
            </a:r>
            <a:r>
              <a:rPr lang="uk-UA" sz="2400" b="1" dirty="0" err="1">
                <a:solidFill>
                  <a:schemeClr val="tx2"/>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стейкхолдерами</a:t>
            </a:r>
            <a:r>
              <a:rPr lang="uk-UA" sz="2400" b="1" dirty="0">
                <a:solidFill>
                  <a:schemeClr val="tx2"/>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енергетичної сфери для формування програм та проектів підвищення операційної ефективності, гнучкості управління бізнесом енергетичних компаній, </a:t>
            </a:r>
            <a:r>
              <a:rPr lang="uk-UA" sz="2400" b="1" dirty="0" err="1">
                <a:solidFill>
                  <a:schemeClr val="tx2"/>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кібербезпеки</a:t>
            </a:r>
            <a:r>
              <a:rPr lang="uk-UA" sz="2400" b="1" dirty="0">
                <a:solidFill>
                  <a:schemeClr val="tx2"/>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адаптивної </a:t>
            </a:r>
            <a:r>
              <a:rPr lang="uk-UA" sz="2400" b="1" dirty="0" err="1">
                <a:solidFill>
                  <a:schemeClr val="tx2"/>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клієнтоорієнтованої</a:t>
            </a:r>
            <a:r>
              <a:rPr lang="uk-UA" sz="2400" b="1" dirty="0">
                <a:solidFill>
                  <a:schemeClr val="tx2"/>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системи управління енергоспоживанням тощо.</a:t>
            </a:r>
          </a:p>
          <a:p>
            <a:pPr algn="just" fontAlgn="auto">
              <a:lnSpc>
                <a:spcPct val="115000"/>
              </a:lnSpc>
              <a:spcBef>
                <a:spcPts val="0"/>
              </a:spcBef>
              <a:spcAft>
                <a:spcPts val="0"/>
              </a:spcAft>
              <a:defRPr/>
            </a:pPr>
            <a:endParaRPr lang="uk-UA" sz="2400" b="1" dirty="0">
              <a:solidFill>
                <a:schemeClr val="tx2"/>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auto">
              <a:spcBef>
                <a:spcPts val="0"/>
              </a:spcBef>
              <a:spcAft>
                <a:spcPts val="0"/>
              </a:spcAft>
              <a:defRPr/>
            </a:pPr>
            <a:r>
              <a:rPr lang="uk-UA" sz="2400" b="1" dirty="0">
                <a:solidFill>
                  <a:schemeClr val="tx2"/>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З урахуванням цих обставин Національний університет біоресурсів і природокористування України  ініціює створення </a:t>
            </a:r>
            <a:r>
              <a:rPr lang="uk-UA" sz="2400" b="1" u="sng" dirty="0">
                <a:solidFill>
                  <a:schemeClr val="tx2"/>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освітньо-наукового Кластеру цифрової енергетики.</a:t>
            </a:r>
            <a:endParaRPr lang="uk-UA" sz="2400" b="1" dirty="0">
              <a:solidFill>
                <a:schemeClr val="tx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Заголовок 1"/>
          <p:cNvSpPr>
            <a:spLocks noGrp="1"/>
          </p:cNvSpPr>
          <p:nvPr>
            <p:ph type="title"/>
          </p:nvPr>
        </p:nvSpPr>
        <p:spPr/>
        <p:txBody>
          <a:bodyPr/>
          <a:lstStyle/>
          <a:p>
            <a:endParaRPr lang="uk-UA" smtClean="0"/>
          </a:p>
        </p:txBody>
      </p:sp>
      <p:sp>
        <p:nvSpPr>
          <p:cNvPr id="58370" name="Объект 2"/>
          <p:cNvSpPr>
            <a:spLocks noGrp="1"/>
          </p:cNvSpPr>
          <p:nvPr>
            <p:ph idx="1"/>
          </p:nvPr>
        </p:nvSpPr>
        <p:spPr/>
        <p:txBody>
          <a:bodyPr/>
          <a:lstStyle/>
          <a:p>
            <a:endParaRPr lang="uk-UA" smtClean="0"/>
          </a:p>
        </p:txBody>
      </p:sp>
      <p:pic>
        <p:nvPicPr>
          <p:cNvPr id="58371" name="Рисунок 3"/>
          <p:cNvPicPr>
            <a:picLocks noChangeAspect="1"/>
          </p:cNvPicPr>
          <p:nvPr/>
        </p:nvPicPr>
        <p:blipFill>
          <a:blip r:embed="rId2"/>
          <a:srcRect l="10812" t="14999" r="10233" b="14520"/>
          <a:stretch>
            <a:fillRect/>
          </a:stretch>
        </p:blipFill>
        <p:spPr bwMode="auto">
          <a:xfrm>
            <a:off x="7938" y="685800"/>
            <a:ext cx="12184062" cy="5440363"/>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extLst>
          </p:cNvPr>
          <p:cNvSpPr>
            <a:spLocks noGrp="1"/>
          </p:cNvSpPr>
          <p:nvPr>
            <p:ph type="title"/>
          </p:nvPr>
        </p:nvSpPr>
        <p:spPr>
          <a:xfrm>
            <a:off x="801688" y="7938"/>
            <a:ext cx="10515600" cy="828675"/>
          </a:xfrm>
        </p:spPr>
        <p:txBody>
          <a:bodyPr rtlCol="0">
            <a:normAutofit/>
          </a:bodyPr>
          <a:lstStyle/>
          <a:p>
            <a:pPr fontAlgn="auto">
              <a:spcAft>
                <a:spcPts val="0"/>
              </a:spcAft>
              <a:defRPr/>
            </a:pPr>
            <a:r>
              <a:rPr lang="uk-UA" sz="4000"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Висновки</a:t>
            </a:r>
            <a:endParaRPr lang="x-none" sz="4000"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2">
            <a:extLst>
              <a:ext uri="{FF2B5EF4-FFF2-40B4-BE49-F238E27FC236}"/>
            </a:extLst>
          </p:cNvPr>
          <p:cNvSpPr>
            <a:spLocks noGrp="1"/>
          </p:cNvSpPr>
          <p:nvPr>
            <p:ph idx="1"/>
          </p:nvPr>
        </p:nvSpPr>
        <p:spPr>
          <a:xfrm>
            <a:off x="192088" y="836613"/>
            <a:ext cx="11736387" cy="6408737"/>
          </a:xfrm>
        </p:spPr>
        <p:txBody>
          <a:bodyPr rtlCol="0">
            <a:normAutofit fontScale="32500" lnSpcReduction="20000"/>
          </a:bodyPr>
          <a:lstStyle/>
          <a:p>
            <a:pPr algn="just" fontAlgn="auto">
              <a:spcAft>
                <a:spcPts val="0"/>
              </a:spcAft>
              <a:buFont typeface="Arial" pitchFamily="34" charset="0"/>
              <a:buChar char="•"/>
              <a:defRPr/>
            </a:pPr>
            <a:r>
              <a:rPr lang="uk-UA" sz="5500" b="1" dirty="0">
                <a:solidFill>
                  <a:schemeClr val="accent1">
                    <a:lumMod val="75000"/>
                  </a:schemeClr>
                </a:solidFill>
                <a:latin typeface="Times New Roman" panose="02020603050405020304" pitchFamily="18" charset="0"/>
                <a:cs typeface="Times New Roman" panose="02020603050405020304" pitchFamily="18" charset="0"/>
              </a:rPr>
              <a:t>Проведений аналіз дає можливість </a:t>
            </a:r>
            <a:r>
              <a:rPr lang="uk-UA" sz="5500" b="1" u="sng" dirty="0">
                <a:solidFill>
                  <a:schemeClr val="accent1">
                    <a:lumMod val="75000"/>
                  </a:schemeClr>
                </a:solidFill>
                <a:latin typeface="Times New Roman" panose="02020603050405020304" pitchFamily="18" charset="0"/>
                <a:cs typeface="Times New Roman" panose="02020603050405020304" pitchFamily="18" charset="0"/>
              </a:rPr>
              <a:t>узагальнити досвід створення інтелектуальних систем управління </a:t>
            </a:r>
            <a:r>
              <a:rPr lang="uk-UA" sz="5500" b="1" dirty="0">
                <a:solidFill>
                  <a:schemeClr val="accent1">
                    <a:lumMod val="75000"/>
                  </a:schemeClr>
                </a:solidFill>
                <a:latin typeface="Times New Roman" panose="02020603050405020304" pitchFamily="18" charset="0"/>
                <a:cs typeface="Times New Roman" panose="02020603050405020304" pitchFamily="18" charset="0"/>
              </a:rPr>
              <a:t>електрозабезпеченням локальних об’єктів у реальному часі  на основі компонентів інформаційного забезпечення про поточну вартість електроенергії у локальній мікроенергосистемі з полігенерацією. </a:t>
            </a:r>
          </a:p>
          <a:p>
            <a:pPr algn="just" fontAlgn="auto">
              <a:spcAft>
                <a:spcPts val="0"/>
              </a:spcAft>
              <a:buFont typeface="Arial" pitchFamily="34" charset="0"/>
              <a:buChar char="•"/>
              <a:defRPr/>
            </a:pPr>
            <a:endParaRPr lang="uk-UA" sz="5500" b="1" dirty="0">
              <a:solidFill>
                <a:schemeClr val="accent1">
                  <a:lumMod val="75000"/>
                </a:schemeClr>
              </a:solidFill>
              <a:latin typeface="Times New Roman" panose="02020603050405020304" pitchFamily="18" charset="0"/>
              <a:cs typeface="Times New Roman" panose="02020603050405020304" pitchFamily="18" charset="0"/>
            </a:endParaRPr>
          </a:p>
          <a:p>
            <a:pPr algn="just" fontAlgn="auto">
              <a:spcAft>
                <a:spcPts val="0"/>
              </a:spcAft>
              <a:buFont typeface="Arial" pitchFamily="34" charset="0"/>
              <a:buChar char="•"/>
              <a:defRPr/>
            </a:pPr>
            <a:r>
              <a:rPr lang="uk-UA" sz="5500" b="1" dirty="0">
                <a:solidFill>
                  <a:schemeClr val="accent1">
                    <a:lumMod val="75000"/>
                  </a:schemeClr>
                </a:solidFill>
                <a:latin typeface="Times New Roman" panose="02020603050405020304" pitchFamily="18" charset="0"/>
                <a:cs typeface="Times New Roman" panose="02020603050405020304" pitchFamily="18" charset="0"/>
              </a:rPr>
              <a:t>Використання розробленого підходу дозволяє визначати </a:t>
            </a:r>
            <a:r>
              <a:rPr lang="uk-UA" sz="5500" b="1" u="sng" dirty="0">
                <a:solidFill>
                  <a:schemeClr val="accent1">
                    <a:lumMod val="75000"/>
                  </a:schemeClr>
                </a:solidFill>
                <a:latin typeface="Times New Roman" panose="02020603050405020304" pitchFamily="18" charset="0"/>
                <a:cs typeface="Times New Roman" panose="02020603050405020304" pitchFamily="18" charset="0"/>
              </a:rPr>
              <a:t>структуру та пріоритетність функціонування обраного  модельного ряду джерел</a:t>
            </a:r>
            <a:r>
              <a:rPr lang="uk-UA" sz="5500" b="1" dirty="0">
                <a:solidFill>
                  <a:schemeClr val="accent1">
                    <a:lumMod val="75000"/>
                  </a:schemeClr>
                </a:solidFill>
                <a:latin typeface="Times New Roman" panose="02020603050405020304" pitchFamily="18" charset="0"/>
                <a:cs typeface="Times New Roman" panose="02020603050405020304" pitchFamily="18" charset="0"/>
              </a:rPr>
              <a:t>, виявити закономірності складових витрат на електрозабезпечення локального об’єкта з декількома джерелами, що впливають на формування основного критерію оптимізації, встановлювати рівні еластичності показників функціонування мікроенергосистеми до УДТ. </a:t>
            </a:r>
          </a:p>
          <a:p>
            <a:pPr algn="just" fontAlgn="auto">
              <a:spcAft>
                <a:spcPts val="0"/>
              </a:spcAft>
              <a:buFont typeface="Arial" pitchFamily="34" charset="0"/>
              <a:buChar char="•"/>
              <a:defRPr/>
            </a:pPr>
            <a:endParaRPr lang="uk-UA" sz="5500" b="1" dirty="0">
              <a:solidFill>
                <a:schemeClr val="accent1">
                  <a:lumMod val="75000"/>
                </a:schemeClr>
              </a:solidFill>
              <a:latin typeface="Times New Roman" panose="02020603050405020304" pitchFamily="18" charset="0"/>
              <a:cs typeface="Times New Roman" panose="02020603050405020304" pitchFamily="18" charset="0"/>
            </a:endParaRPr>
          </a:p>
          <a:p>
            <a:pPr algn="just" fontAlgn="auto">
              <a:spcAft>
                <a:spcPts val="0"/>
              </a:spcAft>
              <a:buFont typeface="Arial" pitchFamily="34" charset="0"/>
              <a:buChar char="•"/>
              <a:defRPr/>
            </a:pPr>
            <a:r>
              <a:rPr lang="uk-UA" sz="5500" b="1" dirty="0">
                <a:solidFill>
                  <a:schemeClr val="accent1">
                    <a:lumMod val="75000"/>
                  </a:schemeClr>
                </a:solidFill>
                <a:latin typeface="Times New Roman" panose="02020603050405020304" pitchFamily="18" charset="0"/>
                <a:cs typeface="Times New Roman" panose="02020603050405020304" pitchFamily="18" charset="0"/>
              </a:rPr>
              <a:t>Результати моделювання та кластеризації УДТ дозволили визначити основні властивості,  критерії оцінювання та </a:t>
            </a:r>
            <a:r>
              <a:rPr lang="uk-UA" sz="5500" b="1" u="sng" dirty="0">
                <a:solidFill>
                  <a:schemeClr val="accent1">
                    <a:lumMod val="75000"/>
                  </a:schemeClr>
                </a:solidFill>
                <a:latin typeface="Times New Roman" panose="02020603050405020304" pitchFamily="18" charset="0"/>
                <a:cs typeface="Times New Roman" panose="02020603050405020304" pitchFamily="18" charset="0"/>
              </a:rPr>
              <a:t>межі управління енергоефективністю ЛЕС</a:t>
            </a:r>
            <a:r>
              <a:rPr lang="uk-UA" sz="5500" b="1" dirty="0">
                <a:solidFill>
                  <a:schemeClr val="accent1">
                    <a:lumMod val="75000"/>
                  </a:schemeClr>
                </a:solidFill>
                <a:latin typeface="Times New Roman" panose="02020603050405020304" pitchFamily="18" charset="0"/>
                <a:cs typeface="Times New Roman" panose="02020603050405020304" pitchFamily="18" charset="0"/>
              </a:rPr>
              <a:t>. Отримані результати показали, що запропоновані сценарії з використанням цінових кластерів на основі загальноприйнятого динамічного тарифу здатні підвищити енергоефективність подібних енергосистем, що працюють у режимі з'єднання із зовнішньою мережею. </a:t>
            </a:r>
          </a:p>
          <a:p>
            <a:pPr algn="just" fontAlgn="auto">
              <a:spcAft>
                <a:spcPts val="0"/>
              </a:spcAft>
              <a:buFont typeface="Arial" pitchFamily="34" charset="0"/>
              <a:buChar char="•"/>
              <a:defRPr/>
            </a:pPr>
            <a:endParaRPr lang="uk-UA" sz="5500" b="1" dirty="0">
              <a:solidFill>
                <a:schemeClr val="accent1">
                  <a:lumMod val="75000"/>
                </a:schemeClr>
              </a:solidFill>
              <a:latin typeface="Times New Roman" panose="02020603050405020304" pitchFamily="18" charset="0"/>
              <a:cs typeface="Times New Roman" panose="02020603050405020304" pitchFamily="18" charset="0"/>
            </a:endParaRPr>
          </a:p>
          <a:p>
            <a:pPr algn="just" fontAlgn="auto">
              <a:spcAft>
                <a:spcPts val="0"/>
              </a:spcAft>
              <a:buFont typeface="Arial" pitchFamily="34" charset="0"/>
              <a:buChar char="•"/>
              <a:defRPr/>
            </a:pPr>
            <a:r>
              <a:rPr lang="uk-UA" sz="5500" b="1" dirty="0">
                <a:solidFill>
                  <a:schemeClr val="accent1">
                    <a:lumMod val="75000"/>
                  </a:schemeClr>
                </a:solidFill>
                <a:latin typeface="Times New Roman" panose="02020603050405020304" pitchFamily="18" charset="0"/>
                <a:cs typeface="Times New Roman" panose="02020603050405020304" pitchFamily="18" charset="0"/>
              </a:rPr>
              <a:t>Встановлено, що </a:t>
            </a:r>
            <a:r>
              <a:rPr lang="uk-UA" sz="5500" b="1" u="sng" dirty="0">
                <a:solidFill>
                  <a:schemeClr val="accent1">
                    <a:lumMod val="75000"/>
                  </a:schemeClr>
                </a:solidFill>
                <a:latin typeface="Times New Roman" panose="02020603050405020304" pitchFamily="18" charset="0"/>
                <a:cs typeface="Times New Roman" panose="02020603050405020304" pitchFamily="18" charset="0"/>
              </a:rPr>
              <a:t>при експлуатації ЛЕС з полігенерацією можуть виникати так звані «флікери», які призводять до значних відхилень УДТ</a:t>
            </a:r>
            <a:r>
              <a:rPr lang="uk-UA" sz="5500" b="1" dirty="0">
                <a:solidFill>
                  <a:schemeClr val="accent1">
                    <a:lumMod val="75000"/>
                  </a:schemeClr>
                </a:solidFill>
                <a:latin typeface="Times New Roman" panose="02020603050405020304" pitchFamily="18" charset="0"/>
                <a:cs typeface="Times New Roman" panose="02020603050405020304" pitchFamily="18" charset="0"/>
              </a:rPr>
              <a:t>. Такий збурення   можуть бути обумовлені ненормальними або аварійними режимами роботи мікроенергетичної системи, надійністю роботи та доступністю окремих джерел,  різкою зміною рівнів електроспоживання і т. п. </a:t>
            </a:r>
          </a:p>
          <a:p>
            <a:pPr algn="just" fontAlgn="auto">
              <a:spcAft>
                <a:spcPts val="0"/>
              </a:spcAft>
              <a:buFont typeface="Arial" pitchFamily="34" charset="0"/>
              <a:buChar char="•"/>
              <a:defRPr/>
            </a:pPr>
            <a:endParaRPr lang="uk-UA" sz="5500" b="1" dirty="0">
              <a:solidFill>
                <a:schemeClr val="accent1">
                  <a:lumMod val="75000"/>
                </a:schemeClr>
              </a:solidFill>
              <a:latin typeface="Times New Roman" panose="02020603050405020304" pitchFamily="18" charset="0"/>
              <a:cs typeface="Times New Roman" panose="02020603050405020304" pitchFamily="18" charset="0"/>
            </a:endParaRPr>
          </a:p>
          <a:p>
            <a:pPr algn="just" fontAlgn="auto">
              <a:spcAft>
                <a:spcPts val="0"/>
              </a:spcAft>
              <a:buFont typeface="Arial" pitchFamily="34" charset="0"/>
              <a:buChar char="•"/>
              <a:defRPr/>
            </a:pPr>
            <a:r>
              <a:rPr lang="uk-UA" sz="5500" b="1" dirty="0">
                <a:solidFill>
                  <a:schemeClr val="accent1">
                    <a:lumMod val="75000"/>
                  </a:schemeClr>
                </a:solidFill>
                <a:latin typeface="Times New Roman" panose="02020603050405020304" pitchFamily="18" charset="0"/>
                <a:cs typeface="Times New Roman" panose="02020603050405020304" pitchFamily="18" charset="0"/>
              </a:rPr>
              <a:t>Важливим продовженням дослідження є </a:t>
            </a:r>
            <a:r>
              <a:rPr lang="uk-UA" sz="5500" b="1" u="sng" dirty="0">
                <a:solidFill>
                  <a:schemeClr val="accent1">
                    <a:lumMod val="75000"/>
                  </a:schemeClr>
                </a:solidFill>
                <a:latin typeface="Times New Roman" panose="02020603050405020304" pitchFamily="18" charset="0"/>
                <a:cs typeface="Times New Roman" panose="02020603050405020304" pitchFamily="18" charset="0"/>
              </a:rPr>
              <a:t>вивчення функціональних зв’язків між традиційними та відновлюваними джерелами за умов невизначеності та нестаціонарності процесів генерації та споживання електроенергії</a:t>
            </a:r>
            <a:r>
              <a:rPr lang="uk-UA" sz="5500" b="1" dirty="0">
                <a:solidFill>
                  <a:schemeClr val="accent1">
                    <a:lumMod val="75000"/>
                  </a:schemeClr>
                </a:solidFill>
                <a:latin typeface="Times New Roman" panose="02020603050405020304" pitchFamily="18" charset="0"/>
                <a:cs typeface="Times New Roman" panose="02020603050405020304" pitchFamily="18" charset="0"/>
              </a:rPr>
              <a:t>. Розроблення та реалізація таких моделей дозволить  формалізувати підходи щодо побудови інтелектуальних систем енергоменеджменту для управління енергоефективністю в реальному часі.</a:t>
            </a:r>
          </a:p>
          <a:p>
            <a:pPr fontAlgn="auto">
              <a:spcAft>
                <a:spcPts val="0"/>
              </a:spcAft>
              <a:buFont typeface="Arial" pitchFamily="34" charset="0"/>
              <a:buChar char="•"/>
              <a:defRPr/>
            </a:pPr>
            <a:endParaRPr lang="x-none"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2" descr="https://nubip.edu.ua/sites/default/files/u274/foto-korp.jpg"/>
          <p:cNvPicPr>
            <a:picLocks noChangeAspect="1" noChangeArrowheads="1"/>
          </p:cNvPicPr>
          <p:nvPr/>
        </p:nvPicPr>
        <p:blipFill>
          <a:blip r:embed="rId2"/>
          <a:srcRect/>
          <a:stretch>
            <a:fillRect/>
          </a:stretch>
        </p:blipFill>
        <p:spPr bwMode="auto">
          <a:xfrm>
            <a:off x="2447925" y="2735263"/>
            <a:ext cx="7272338" cy="4144962"/>
          </a:xfrm>
          <a:prstGeom prst="rect">
            <a:avLst/>
          </a:prstGeom>
          <a:solidFill>
            <a:schemeClr val="bg1"/>
          </a:solidFill>
          <a:ln w="9525">
            <a:noFill/>
            <a:miter lim="800000"/>
            <a:headEnd/>
            <a:tailEnd/>
          </a:ln>
        </p:spPr>
      </p:pic>
      <p:sp>
        <p:nvSpPr>
          <p:cNvPr id="5" name="Заголовок 1"/>
          <p:cNvSpPr txBox="1">
            <a:spLocks/>
          </p:cNvSpPr>
          <p:nvPr/>
        </p:nvSpPr>
        <p:spPr>
          <a:xfrm>
            <a:off x="4151313" y="935038"/>
            <a:ext cx="3865562" cy="781050"/>
          </a:xfrm>
          <a:prstGeom prst="rect">
            <a:avLst/>
          </a:prstGeom>
          <a:effectLst/>
        </p:spPr>
        <p:txBody>
          <a:bodyPr lIns="68580" tIns="34290" rIns="68580" bIns="34290" anchor="ctr"/>
          <a:lstStyle/>
          <a:p>
            <a:pPr algn="ctr" defTabSz="457200"/>
            <a:r>
              <a:rPr lang="uk-UA" sz="4000" b="1" i="1">
                <a:solidFill>
                  <a:srgbClr val="31859C"/>
                </a:solidFill>
                <a:effectLst>
                  <a:outerShdw blurRad="38100" dist="38100" dir="2700000" algn="tl">
                    <a:srgbClr val="C0C0C0"/>
                  </a:outerShdw>
                </a:effectLst>
                <a:latin typeface="Times New Roman" pitchFamily="18" charset="0"/>
              </a:rPr>
              <a:t>Дякую за увагу! </a:t>
            </a:r>
            <a:endParaRPr lang="uk-UA" sz="4000" i="1">
              <a:solidFill>
                <a:srgbClr val="31859C"/>
              </a:solidFill>
              <a:latin typeface="Calibri" pitchFamily="34" charset="0"/>
            </a:endParaRPr>
          </a:p>
        </p:txBody>
      </p:sp>
      <p:sp>
        <p:nvSpPr>
          <p:cNvPr id="7" name="Прямоугольник 6"/>
          <p:cNvSpPr/>
          <p:nvPr/>
        </p:nvSpPr>
        <p:spPr>
          <a:xfrm>
            <a:off x="2632075" y="2141538"/>
            <a:ext cx="4572000" cy="536575"/>
          </a:xfrm>
          <a:prstGeom prst="rect">
            <a:avLst/>
          </a:prstGeom>
        </p:spPr>
        <p:txBody>
          <a:bodyPr>
            <a:spAutoFit/>
          </a:bodyPr>
          <a:lstStyle/>
          <a:p>
            <a:pPr marL="337185" indent="-337185" algn="just" fontAlgn="auto">
              <a:lnSpc>
                <a:spcPct val="107000"/>
              </a:lnSpc>
              <a:spcBef>
                <a:spcPts val="0"/>
              </a:spcBef>
              <a:spcAft>
                <a:spcPts val="0"/>
              </a:spcAft>
              <a:defRPr/>
            </a:pPr>
            <a:r>
              <a:rPr lang="en-US" sz="1350" b="1" dirty="0">
                <a:solidFill>
                  <a:schemeClr val="accent3">
                    <a:lumMod val="75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E-mail</a:t>
            </a:r>
            <a:r>
              <a:rPr lang="uk-UA" sz="1350" b="1" dirty="0">
                <a:solidFill>
                  <a:schemeClr val="accent3">
                    <a:lumMod val="75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uk-UA" sz="1350" b="1" dirty="0">
                <a:solidFill>
                  <a:schemeClr val="accent3">
                    <a:lumMod val="75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hlinkClick r:id="rId3"/>
              </a:rPr>
              <a:t>wwwanten@gmail.com</a:t>
            </a:r>
            <a:endParaRPr lang="uk-UA" sz="1500" b="1" dirty="0">
              <a:solidFill>
                <a:schemeClr val="accent3">
                  <a:lumMod val="75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337185" indent="-337185" algn="just" fontAlgn="auto">
              <a:lnSpc>
                <a:spcPct val="107000"/>
              </a:lnSpc>
              <a:spcBef>
                <a:spcPts val="0"/>
              </a:spcBef>
              <a:spcAft>
                <a:spcPts val="0"/>
              </a:spcAft>
              <a:defRPr/>
            </a:pPr>
            <a:r>
              <a:rPr lang="uk-UA" sz="1350" b="1" dirty="0">
                <a:solidFill>
                  <a:schemeClr val="accent3">
                    <a:lumMod val="75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kaplun.v@nubip.edu.ua</a:t>
            </a:r>
            <a:endParaRPr lang="uk-UA" sz="1500" b="1" dirty="0">
              <a:solidFill>
                <a:schemeClr val="accent3">
                  <a:lumMod val="75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Прямоугольник 7"/>
          <p:cNvSpPr/>
          <p:nvPr/>
        </p:nvSpPr>
        <p:spPr>
          <a:xfrm>
            <a:off x="7454900" y="2141538"/>
            <a:ext cx="2241550" cy="536575"/>
          </a:xfrm>
          <a:prstGeom prst="rect">
            <a:avLst/>
          </a:prstGeom>
        </p:spPr>
        <p:txBody>
          <a:bodyPr>
            <a:spAutoFit/>
          </a:bodyPr>
          <a:lstStyle/>
          <a:p>
            <a:pPr marL="337185" indent="-337185" algn="just" fontAlgn="auto">
              <a:lnSpc>
                <a:spcPct val="107000"/>
              </a:lnSpc>
              <a:spcBef>
                <a:spcPts val="0"/>
              </a:spcBef>
              <a:spcAft>
                <a:spcPts val="0"/>
              </a:spcAft>
              <a:defRPr/>
            </a:pPr>
            <a:r>
              <a:rPr lang="en-US" sz="135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Viber,</a:t>
            </a:r>
            <a:r>
              <a:rPr lang="uk-UA" sz="135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US" sz="135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Telegram, WhatsApp                                                                                                </a:t>
            </a:r>
            <a:r>
              <a:rPr lang="uk-UA" sz="135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p>
          <a:p>
            <a:pPr marL="337185" indent="-337185" algn="just" fontAlgn="auto">
              <a:lnSpc>
                <a:spcPct val="107000"/>
              </a:lnSpc>
              <a:spcBef>
                <a:spcPts val="0"/>
              </a:spcBef>
              <a:spcAft>
                <a:spcPts val="0"/>
              </a:spcAft>
              <a:defRPr/>
            </a:pPr>
            <a:r>
              <a:rPr lang="uk-UA" sz="135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US" sz="135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+38</a:t>
            </a:r>
            <a:r>
              <a:rPr lang="uk-UA" sz="135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0</a:t>
            </a:r>
            <a:r>
              <a:rPr lang="en-US" sz="1350" b="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50-358-11-43</a:t>
            </a:r>
            <a:endParaRPr lang="uk-UA" sz="105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15217</TotalTime>
  <Words>1321</Words>
  <Application>Microsoft Office PowerPoint</Application>
  <PresentationFormat>Произвольный</PresentationFormat>
  <Paragraphs>229</Paragraphs>
  <Slides>38</Slides>
  <Notes>7</Notes>
  <HiddenSlides>0</HiddenSlides>
  <MMClips>0</MMClips>
  <ScaleCrop>false</ScaleCrop>
  <HeadingPairs>
    <vt:vector size="6" baseType="variant">
      <vt:variant>
        <vt:lpstr>Использованные шрифты</vt:lpstr>
      </vt:variant>
      <vt:variant>
        <vt:i4>7</vt:i4>
      </vt:variant>
      <vt:variant>
        <vt:lpstr>Шаблон оформления</vt:lpstr>
      </vt:variant>
      <vt:variant>
        <vt:i4>2</vt:i4>
      </vt:variant>
      <vt:variant>
        <vt:lpstr>Заголовки слайдов</vt:lpstr>
      </vt:variant>
      <vt:variant>
        <vt:i4>38</vt:i4>
      </vt:variant>
    </vt:vector>
  </HeadingPairs>
  <TitlesOfParts>
    <vt:vector size="47" baseType="lpstr">
      <vt:lpstr>Calibri</vt:lpstr>
      <vt:lpstr>Arial</vt:lpstr>
      <vt:lpstr>Times New Roman</vt:lpstr>
      <vt:lpstr>Montserrat</vt:lpstr>
      <vt:lpstr>Montserrat SemiBold</vt:lpstr>
      <vt:lpstr>Montserrat Light</vt:lpstr>
      <vt:lpstr>Wingdings</vt:lpstr>
      <vt:lpstr>Тема Office</vt:lpstr>
      <vt:lpstr>Тема Office</vt:lpstr>
      <vt:lpstr>Слайд 1</vt:lpstr>
      <vt:lpstr>Слайд 2</vt:lpstr>
      <vt:lpstr>Цілі країн світу щодо кліматичної нейтральності</vt:lpstr>
      <vt:lpstr>Слайд 4</vt:lpstr>
      <vt:lpstr>Слайд 5</vt:lpstr>
      <vt:lpstr>Слайд 6</vt:lpstr>
      <vt:lpstr>Слайд 7</vt:lpstr>
      <vt:lpstr>Слайд 8</vt:lpstr>
      <vt:lpstr>Слайд 9</vt:lpstr>
      <vt:lpstr>Слайд 10</vt:lpstr>
      <vt:lpstr>Слайд 11</vt:lpstr>
      <vt:lpstr>Трансактивна енергія визначає систему, де кожен може торгувати електроенергією в мережі. Завдяки цій системі традиційні споживачі електроенергії можуть виробляти електроенергію та продавати свою надмірну потужність назад у мережу.  Електричні мережі, які розподіляють електроенергію від виробників до споживачів, перетворюються на інтелектуальні мережі, які забезпечують децентралізацію та автоматизацію керування енергоспоживанням. Цей перехід від централізованої мережі до децентралізованої мережі вузлів дозволить створити ефективнішу електричну мережу. Ця мережа буде використовувати більше відновлюваних генеруючих активів і дозволить кінцевим користувачам брати участь не тільки як споживачі, але і як виробники електроенергії.</vt:lpstr>
      <vt:lpstr>Слайд 13</vt:lpstr>
      <vt:lpstr>Слайд 14</vt:lpstr>
      <vt:lpstr>Слайд 15</vt:lpstr>
      <vt:lpstr>Слайд 16</vt:lpstr>
      <vt:lpstr>Комбіноване енергозабезпечення з системою динамічного енергоменеджменту </vt:lpstr>
      <vt:lpstr>Умовний динамічний тариф -</vt:lpstr>
      <vt:lpstr>Динамічний енергоменеджмент –  це інтегрована  система  управління  енергоспоживанням  на основі  ресурсно-процесної  оптимізації  функціонування  об’єкту  в  режимі  реального  часу</vt:lpstr>
      <vt:lpstr>Обґрунтування наукового напряму дослідження</vt:lpstr>
      <vt:lpstr>Мета дослідження </vt:lpstr>
      <vt:lpstr>Слайд 22</vt:lpstr>
      <vt:lpstr>Добові графіки зміни умовного динамічного тарифу  для структури ЛЕС з ВЕС і СЕС</vt:lpstr>
      <vt:lpstr>Варіант добової кластеризації УДТ на часовому інтервалі 0,5 год</vt:lpstr>
      <vt:lpstr>Слайд 25</vt:lpstr>
      <vt:lpstr>Слайд 26</vt:lpstr>
      <vt:lpstr>Діаграма послідовності управління електроспоживанням у системі енергоменеджменту локальної мікроенергосистеми з полігенерацією  на основі  кластеризації умовного динамічного тарифу</vt:lpstr>
      <vt:lpstr>Матеріально-технічна база для виконання науково-дослідної роботи</vt:lpstr>
      <vt:lpstr>Лабораторні стенди системи динамічного енергоменеджменту для об’єктів з полігенерацією</vt:lpstr>
      <vt:lpstr>Європейський досвід енергонезалежних громад </vt:lpstr>
      <vt:lpstr>Слайд 31</vt:lpstr>
      <vt:lpstr>Слайд 32</vt:lpstr>
      <vt:lpstr>Джерела фінансування </vt:lpstr>
      <vt:lpstr>Базові процеси, які потребують досліджень на першому етапі  в рамках проекту «ЕНЕРГОНЕЗАЛЕЖНІ ГРОМАДИ» в рамках формування нового наукового напряму ННІ «Стала регіональна енергетика на основі інтелектуальних технологій  протидії зміни клімату»  </vt:lpstr>
      <vt:lpstr> Проектний досвід ННІ енергетики, автоматики і енергозбереження показав велику зацікавленість до питань цифровізації енергетики  </vt:lpstr>
      <vt:lpstr>Слайд 36</vt:lpstr>
      <vt:lpstr>Висновки</vt:lpstr>
      <vt:lpstr>Слайд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Штепа Владимир Николаевич</dc:creator>
  <cp:lastModifiedBy>kutseva</cp:lastModifiedBy>
  <cp:revision>151</cp:revision>
  <dcterms:created xsi:type="dcterms:W3CDTF">2021-08-25T09:04:11Z</dcterms:created>
  <dcterms:modified xsi:type="dcterms:W3CDTF">2023-01-27T08:49:34Z</dcterms:modified>
</cp:coreProperties>
</file>