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57" r:id="rId2"/>
    <p:sldId id="361" r:id="rId3"/>
    <p:sldId id="365" r:id="rId4"/>
    <p:sldId id="371" r:id="rId5"/>
    <p:sldId id="372" r:id="rId6"/>
    <p:sldId id="373" r:id="rId7"/>
    <p:sldId id="369" r:id="rId8"/>
    <p:sldId id="375" r:id="rId9"/>
    <p:sldId id="377" r:id="rId10"/>
    <p:sldId id="368" r:id="rId11"/>
    <p:sldId id="380" r:id="rId12"/>
    <p:sldId id="379" r:id="rId13"/>
    <p:sldId id="381" r:id="rId14"/>
    <p:sldId id="382" r:id="rId15"/>
    <p:sldId id="383" r:id="rId16"/>
    <p:sldId id="384" r:id="rId17"/>
    <p:sldId id="386" r:id="rId18"/>
    <p:sldId id="378" r:id="rId19"/>
    <p:sldId id="370" r:id="rId20"/>
    <p:sldId id="37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374" autoAdjust="0"/>
  </p:normalViewPr>
  <p:slideViewPr>
    <p:cSldViewPr snapToGrid="0">
      <p:cViewPr>
        <p:scale>
          <a:sx n="80" d="100"/>
          <a:sy n="80" d="100"/>
        </p:scale>
        <p:origin x="2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08172-36BF-4337-AC05-1773AA7E032E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4D462-F870-4A55-BC6E-85FE2B88B21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0787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AGRICULTURE 4.0</a:t>
            </a:r>
          </a:p>
          <a:p>
            <a:r>
              <a:rPr lang="uk-UA" dirty="0" smtClean="0"/>
              <a:t>Світовий урядовий саміт запустив доповідь під назвою « Сільське господарство 4.0 – майбутнє сільськогосподарських технологій» у співпраці з Олівером </a:t>
            </a:r>
            <a:r>
              <a:rPr lang="uk-UA" dirty="0" err="1" smtClean="0"/>
              <a:t>Вайманом</a:t>
            </a:r>
            <a:r>
              <a:rPr lang="uk-UA" dirty="0" smtClean="0"/>
              <a:t> для міжнародної події 2018 року. У звіті розглядаються чотири основні події, які тиснуть на сільське господарство для задоволення вимог майбутнього: демографія, дефіцит природних ресурсів, зміна клімату та харчові відходи.</a:t>
            </a:r>
          </a:p>
          <a:p>
            <a:endParaRPr lang="uk-UA" dirty="0" smtClean="0"/>
          </a:p>
          <a:p>
            <a:r>
              <a:rPr lang="uk-UA" dirty="0" smtClean="0"/>
              <a:t>У звіті зазначено, що, хоча попит постійно зростає, до 2050 року нам потрібно буде виробляти на 70 відсотків більше їжі. Тим часом частка сільського господарства у світовому ВВП скоротилася лише до 3 відсотків, що становило одну третину його внеску всього кілька десятиліть тому. Близько 800 мільйонів людей у ​​всьому світі страждають від голоду. І за сценарієм «бізнес-як-звичайний» до 2030 року 8 відсотків населення світу (або 650 мільйонів) усе ще будуть недоїдати. Реальність така, що останнім часом у промисловості мало інновацій — у будь-якому випадку, нічого показують, що дефіцит їжі та голод не будуть проблемою в найближчі десятиліття.</a:t>
            </a:r>
          </a:p>
          <a:p>
            <a:endParaRPr lang="uk-UA" dirty="0" smtClean="0"/>
          </a:p>
          <a:p>
            <a:r>
              <a:rPr lang="uk-UA" dirty="0" smtClean="0"/>
              <a:t>Щоб подолати ці виклики, знадобляться спільні зусилля урядів, інвесторів та інноваційні сільськогосподарські технології. Сільське господарство 4.0 більше не залежатиме від рівномірного внесення води, добрив і пестицидів на всі поля. Натомість фермери використовуватимуть мінімальну необхідну кількість і націлюватимуться на дуже конкретні території. У звіті також зазначено, що фермами та сільськогосподарськими операціями доведеться керувати зовсім по-різному, насамперед через прогрес у таких технологіях, як датчики, пристрої, машини та інформаційні технології. Сільське господарство майбутнього використовуватиме такі складні технології, як роботи, датчики температури та вологості, </a:t>
            </a:r>
            <a:r>
              <a:rPr lang="uk-UA" dirty="0" err="1" smtClean="0"/>
              <a:t>аерофотознімки</a:t>
            </a:r>
            <a:r>
              <a:rPr lang="uk-UA" dirty="0" smtClean="0"/>
              <a:t> та технологію </a:t>
            </a:r>
            <a:r>
              <a:rPr lang="en-GB" dirty="0" smtClean="0"/>
              <a:t>GPS. </a:t>
            </a:r>
            <a:r>
              <a:rPr lang="uk-UA" dirty="0" smtClean="0"/>
              <a:t>Ці передові пристрої, точне землеробство та </a:t>
            </a:r>
            <a:r>
              <a:rPr lang="uk-UA" dirty="0" err="1" smtClean="0"/>
              <a:t>роботизовані</a:t>
            </a:r>
            <a:r>
              <a:rPr lang="uk-UA" dirty="0" smtClean="0"/>
              <a:t> системи дозволять фермам бути більш прибутковими, ефективними, безпечними та екологічно чистими.</a:t>
            </a:r>
          </a:p>
          <a:p>
            <a:endParaRPr lang="uk-UA" dirty="0" smtClean="0"/>
          </a:p>
          <a:p>
            <a:r>
              <a:rPr lang="uk-UA" dirty="0" smtClean="0"/>
              <a:t>Уряди можуть відігравати ключову роль у вирішенні проблеми дефіциту їжі. Вони повинні взяти на себе ширшу та помітнішу роль, ніж їхня традиційна функція регулювання та сприяння</a:t>
            </a:r>
          </a:p>
          <a:p>
            <a:endParaRPr lang="uk-UA" dirty="0" smtClean="0"/>
          </a:p>
          <a:p>
            <a:r>
              <a:rPr lang="uk-UA" dirty="0" smtClean="0"/>
              <a:t>Кинувши виклик традиційній застарілій моделі та реалізуючи таку програму, уряди можуть:</a:t>
            </a:r>
          </a:p>
          <a:p>
            <a:endParaRPr lang="uk-UA" dirty="0" smtClean="0"/>
          </a:p>
          <a:p>
            <a:r>
              <a:rPr lang="uk-UA" dirty="0" smtClean="0"/>
              <a:t>Забезпечити продовольчу безпеку та зменшити залежність від імпорту</a:t>
            </a:r>
          </a:p>
          <a:p>
            <a:r>
              <a:rPr lang="uk-UA" dirty="0" smtClean="0"/>
              <a:t>Станьте чистим експортером не лише продукції, але й інтелектуальної власності та нових рішень</a:t>
            </a:r>
          </a:p>
          <a:p>
            <a:r>
              <a:rPr lang="uk-UA" dirty="0" smtClean="0"/>
              <a:t>Підвищення продуктивності та підтримка переходу до економіки, заснованої на інноваціях та знаннях </a:t>
            </a:r>
          </a:p>
          <a:p>
            <a:endParaRPr lang="uk-UA" dirty="0" smtClean="0"/>
          </a:p>
          <a:p>
            <a:endParaRPr lang="uk-UA" dirty="0" smtClean="0"/>
          </a:p>
          <a:p>
            <a:r>
              <a:rPr lang="en-GB" dirty="0" smtClean="0"/>
              <a:t>AGRICULTURE 5.0 </a:t>
            </a:r>
            <a:endParaRPr lang="uk-UA" dirty="0" smtClean="0"/>
          </a:p>
          <a:p>
            <a:r>
              <a:rPr lang="ru-RU" dirty="0" err="1" smtClean="0"/>
              <a:t>Сільське</a:t>
            </a:r>
            <a:r>
              <a:rPr lang="ru-RU" dirty="0" smtClean="0"/>
              <a:t> </a:t>
            </a:r>
            <a:r>
              <a:rPr lang="ru-RU" dirty="0" err="1" smtClean="0"/>
              <a:t>господарство</a:t>
            </a:r>
            <a:r>
              <a:rPr lang="ru-RU" dirty="0" smtClean="0"/>
              <a:t> 5.0: </a:t>
            </a:r>
            <a:r>
              <a:rPr lang="ru-RU" dirty="0" err="1" smtClean="0"/>
              <a:t>штучний</a:t>
            </a:r>
            <a:r>
              <a:rPr lang="ru-RU" dirty="0" smtClean="0"/>
              <a:t> </a:t>
            </a:r>
            <a:r>
              <a:rPr lang="ru-RU" dirty="0" err="1" smtClean="0"/>
              <a:t>інтелект</a:t>
            </a:r>
            <a:r>
              <a:rPr lang="ru-RU" dirty="0" smtClean="0"/>
              <a:t>, </a:t>
            </a:r>
            <a:r>
              <a:rPr lang="ru-RU" dirty="0" err="1" smtClean="0"/>
              <a:t>Інтернет</a:t>
            </a:r>
            <a:r>
              <a:rPr lang="ru-RU" dirty="0" smtClean="0"/>
              <a:t> речей і </a:t>
            </a:r>
            <a:r>
              <a:rPr lang="ru-RU" dirty="0" err="1" smtClean="0"/>
              <a:t>машинне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endParaRPr lang="ru-RU" dirty="0" smtClean="0"/>
          </a:p>
          <a:p>
            <a:endParaRPr lang="uk-UA" dirty="0" smtClean="0"/>
          </a:p>
          <a:p>
            <a:endParaRPr lang="uk-UA" dirty="0" smtClean="0"/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Суспільство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5.0» у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сільському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господарстві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та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харчовій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промисловості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це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суспільство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яке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створює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високу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цінність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секторі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шляхом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високої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інтеграції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фізичного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(реального) простору та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кібер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віртуального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простору та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сприяє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реалізації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майбутнього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іміджу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та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стратегії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зростання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Японії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uk-UA" dirty="0" smtClean="0"/>
          </a:p>
          <a:p>
            <a:endParaRPr lang="en-GB" dirty="0" smtClean="0"/>
          </a:p>
          <a:p>
            <a:endParaRPr lang="uk-UA" dirty="0" smtClean="0"/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4D462-F870-4A55-BC6E-85FE2B88B218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7211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Стимулювання</a:t>
            </a:r>
            <a:r>
              <a:rPr lang="ru-RU" dirty="0" smtClean="0"/>
              <a:t> </a:t>
            </a:r>
            <a:r>
              <a:rPr lang="ru-RU" dirty="0" err="1" smtClean="0"/>
              <a:t>потоків</a:t>
            </a:r>
            <a:r>
              <a:rPr lang="ru-RU" dirty="0" smtClean="0"/>
              <a:t> </a:t>
            </a:r>
            <a:r>
              <a:rPr lang="ru-RU" dirty="0" err="1" smtClean="0"/>
              <a:t>інновацій</a:t>
            </a:r>
            <a:r>
              <a:rPr lang="ru-RU" dirty="0" smtClean="0"/>
              <a:t> і </a:t>
            </a:r>
            <a:r>
              <a:rPr lang="ru-RU" dirty="0" err="1" smtClean="0"/>
              <a:t>знань</a:t>
            </a:r>
            <a:r>
              <a:rPr lang="ru-RU" dirty="0" smtClean="0"/>
              <a:t> по </a:t>
            </a:r>
            <a:r>
              <a:rPr lang="ru-RU" dirty="0" err="1" smtClean="0"/>
              <a:t>всій</a:t>
            </a:r>
            <a:r>
              <a:rPr lang="ru-RU" dirty="0" smtClean="0"/>
              <a:t> </a:t>
            </a:r>
            <a:r>
              <a:rPr lang="ru-RU" dirty="0" err="1" smtClean="0"/>
              <a:t>Європі</a:t>
            </a:r>
            <a:endParaRPr lang="ru-RU" dirty="0" smtClean="0"/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4D462-F870-4A55-BC6E-85FE2B88B218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400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Прагнення до інновацій залишається однією з найбільш захоплюючих, новаторських і водночас складних частин підходу LEADER.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Інновації стосуються того, що робиться, типів діяльності, що підтримуються, розроблених продуктів чи послуг тощо, але, що важливо, вони також стосуються того, як все робиться.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Власне, на початку сам підхід LEADER був основною інновацією.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Кожна LAG має прагнути внести нові елементи та рішення у розвиток своєї території.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Це стосується його стратегії, структур і процесів доставки та анімації, а також прийняття рішень і відбору проектів.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Не кожна інноваційна ідея матиме успіх; завжди потрібно проводити ретельну оцінку проекту, але допустимий рівень ризику має бути врахований у рішеннях LAG.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Створюючи належні умови та ретельно культивуючи нові та свіжі ідеї, LAG можуть призвести до суттєвих і стійких змін і переваг для своїх територій, що є справжньою доданою вартістю, яку LEADER покликаний досягти</a:t>
            </a:r>
            <a:r>
              <a:rPr lang="uk-UA" sz="18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24D462-F870-4A55-BC6E-85FE2B88B218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410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Прагнення до інновацій залишається однією з найбільш захоплюючих, новаторських і водночас складних частин підходу LEADER.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Інновації стосуються того, що робиться, типів діяльності, що підтримуються, розроблених продуктів чи послуг тощо, але, що важливо, вони також стосуються того, як все робиться.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Власне, на початку сам підхід LEADER був основною інновацією.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Кожна LAG має прагнути внести нові елементи та рішення у розвиток своєї території.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Це стосується його стратегії, структур і процесів доставки та анімації, а також прийняття рішень і відбору проектів.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Не кожна інноваційна ідея матиме успіх; завжди потрібно проводити ретельну оцінку проекту, але допустимий рівень ризику має бути врахований у рішеннях LAG.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Створюючи належні умови та ретельно культивуючи нові та свіжі ідеї, LAG можуть призвести до суттєвих і стійких змін і переваг для своїх територій, що є справжньою доданою вартістю, яку LEADER покликаний досягти</a:t>
            </a:r>
            <a:r>
              <a:rPr lang="uk-UA" sz="18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4D462-F870-4A55-BC6E-85FE2B88B218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950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Прагнення до інновацій залишається однією з найбільш захоплюючих, новаторських і водночас складних частин підходу LEADER.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Інновації стосуються того, що робиться, типів діяльності, що підтримуються, розроблених продуктів чи послуг тощо, але, що важливо, вони також стосуються того, як все робиться.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Власне, на початку сам підхід LEADER був основною інновацією.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Кожна LAG має прагнути внести нові елементи та рішення у розвиток своєї території.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Це стосується його стратегії, структур і процесів доставки та анімації, а також прийняття рішень і відбору проектів.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Не кожна інноваційна ідея матиме успіх; завжди потрібно проводити ретельну оцінку проекту, але допустимий рівень ризику має бути врахований у рішеннях LAG.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Створюючи належні умови та ретельно культивуючи нові та свіжі ідеї, LAG можуть призвести до суттєвих і стійких змін і переваг для своїх територій, що є справжньою доданою вартістю, яку LEADER покликаний досягти</a:t>
            </a:r>
            <a:r>
              <a:rPr lang="uk-UA" sz="18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4D462-F870-4A55-BC6E-85FE2B88B218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26291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Прагнення до інновацій залишається однією з найбільш захоплюючих, новаторських і водночас складних частин підходу LEADER.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Інновації стосуються того, що робиться, типів діяльності, що підтримуються, розроблених продуктів чи послуг тощо, але, що важливо, вони також стосуються того, як все робиться.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Власне, на початку сам підхід LEADER був основною інновацією.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Кожна LAG має прагнути внести нові елементи та рішення у розвиток своєї території.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Це стосується його стратегії, структур і процесів доставки та анімації, а також прийняття рішень і відбору проектів.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Не кожна інноваційна ідея матиме успіх; завжди потрібно проводити ретельну оцінку проекту, але допустимий рівень ризику має бути врахований у рішеннях LAG.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Створюючи належні умови та ретельно культивуючи нові та свіжі ідеї, LAG можуть призвести до суттєвих і стійких змін і переваг для своїх територій, що є справжньою доданою вартістю, яку LEADER покликаний досягти</a:t>
            </a:r>
            <a:r>
              <a:rPr lang="uk-UA" sz="18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4D462-F870-4A55-BC6E-85FE2B88B218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5539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Прагнення до інновацій залишається однією з найбільш захоплюючих, новаторських і водночас складних частин підходу LEADER.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Інновації стосуються того, що робиться, типів діяльності, що підтримуються, розроблених продуктів чи послуг тощо, але, що важливо, вони також стосуються того, як все робиться.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Власне, на початку сам підхід LEADER був основною інновацією.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Кожна LAG має прагнути внести нові елементи та рішення у розвиток своєї території.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Це стосується його стратегії, структур і процесів доставки та анімації, а також прийняття рішень і відбору проектів.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Не кожна інноваційна ідея матиме успіх; завжди потрібно проводити ретельну оцінку проекту, але допустимий рівень ризику має бути врахований у рішеннях LAG.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Створюючи належні умови та ретельно культивуючи нові та свіжі ідеї, LAG можуть призвести до суттєвих і стійких змін і переваг для своїх територій, що є справжньою доданою вартістю, яку LEADER покликаний досягти</a:t>
            </a:r>
            <a:r>
              <a:rPr lang="uk-UA" sz="18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4D462-F870-4A55-BC6E-85FE2B88B218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6239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Прагнення до інновацій залишається однією з найбільш захоплюючих, новаторських і водночас складних частин підходу LEADER.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Інновації стосуються того, що робиться, типів діяльності, що підтримуються, розроблених продуктів чи послуг тощо, але, що важливо, вони також стосуються того, як все робиться.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Власне, на початку сам підхід LEADER був основною інновацією.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Кожна LAG має прагнути внести нові елементи та рішення у розвиток своєї території.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Це стосується його стратегії, структур і процесів доставки та анімації, а також прийняття рішень і відбору проектів.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Не кожна інноваційна ідея матиме успіх; завжди потрібно проводити ретельну оцінку проекту, але допустимий рівень ризику має бути врахований у рішеннях LAG.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Створюючи належні умови та ретельно культивуючи нові та свіжі ідеї, LAG можуть призвести до суттєвих і стійких змін і переваг для своїх територій, що є справжньою доданою вартістю, яку LEADER покликаний досягти</a:t>
            </a:r>
            <a:r>
              <a:rPr lang="uk-UA" sz="18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4D462-F870-4A55-BC6E-85FE2B88B218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5108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Прагнення до інновацій залишається однією з найбільш захоплюючих, новаторських і водночас складних частин підходу LEADER.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Інновації стосуються того, що робиться, типів діяльності, що підтримуються, розроблених продуктів чи послуг тощо, але, що важливо, вони також стосуються того, як все робиться.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Власне, на початку сам підхід LEADER був основною інновацією.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Кожна LAG має прагнути внести нові елементи та рішення у розвиток своєї території.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Це стосується його стратегії, структур і процесів доставки та анімації, а також прийняття рішень і відбору проектів.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Не кожна інноваційна ідея матиме успіх; завжди потрібно проводити ретельну оцінку проекту, але допустимий рівень ризику має бути врахований у рішеннях LAG.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Створюючи належні умови та ретельно культивуючи нові та свіжі ідеї, LAG можуть призвести до суттєвих і стійких змін і переваг для своїх територій, що є справжньою доданою вартістю, яку LEADER покликаний досягти</a:t>
            </a:r>
            <a:r>
              <a:rPr lang="uk-UA" sz="18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4D462-F870-4A55-BC6E-85FE2B88B218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52558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Прагнення до інновацій залишається однією з найбільш захоплюючих, новаторських і водночас складних частин підходу LEADER.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Інновації стосуються того, що робиться, типів діяльності, що підтримуються, розроблених продуктів чи послуг тощо, але, що важливо, вони також стосуються того, як все робиться.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Власне, на початку сам підхід LEADER був основною інновацією.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Кожна LAG має прагнути внести нові елементи та рішення у розвиток своєї території.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Це стосується його стратегії, структур і процесів доставки та анімації, а також прийняття рішень і відбору проектів.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Не кожна інноваційна ідея матиме успіх; завжди потрібно проводити ретельну оцінку проекту, але допустимий рівень ризику має бути врахований у рішеннях LAG.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Створюючи належні умови та ретельно культивуючи нові та свіжі ідеї, LAG можуть призвести до суттєвих і стійких змін і переваг для своїх територій, що є справжньою доданою вартістю, яку LEADER покликаний досягти</a:t>
            </a:r>
            <a:r>
              <a:rPr lang="uk-UA" sz="18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4D462-F870-4A55-BC6E-85FE2B88B218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5301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Прагнення до інновацій залишається однією з найбільш захоплюючих, новаторських і водночас складних частин підходу LEADER.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Інновації стосуються того, що робиться, типів діяльності, що підтримуються, розроблених продуктів чи послуг тощо, але, що важливо, вони також стосуються того, як все робиться.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Власне, на початку сам підхід LEADER був основною інновацією.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Кожна LAG має прагнути внести нові елементи та рішення у розвиток своєї території.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Це стосується його стратегії, структур і процесів доставки та анімації, а також прийняття рішень і відбору проектів.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Не кожна інноваційна ідея матиме успіх; завжди потрібно проводити ретельну оцінку проекту, але допустимий рівень ризику має бути врахований у рішеннях LAG.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Створюючи належні умови та ретельно культивуючи нові та свіжі ідеї, LAG можуть призвести до суттєвих і стійких змін і переваг для своїх територій, що є справжньою доданою вартістю, яку LEADER покликаний досягти</a:t>
            </a:r>
            <a:r>
              <a:rPr lang="uk-UA" sz="18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4D462-F870-4A55-BC6E-85FE2B88B218}" type="slidenum">
              <a:rPr lang="uk-UA" smtClean="0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49817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Прагнення до інновацій залишається однією з найбільш захоплюючих, новаторських і водночас складних частин підходу LEADER.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Інновації стосуються того, що робиться, типів діяльності, що підтримуються, розроблених продуктів чи послуг тощо, але, що важливо, вони також стосуються того, як все робиться.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Власне, на початку сам підхід LEADER був основною інновацією.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Кожна LAG має прагнути внести нові елементи та рішення у розвиток своєї території.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Це стосується його стратегії, структур і процесів доставки та анімації, а також прийняття рішень і відбору проектів.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Не кожна інноваційна ідея матиме успіх; завжди потрібно проводити ретельну оцінку проекту, але допустимий рівень ризику має бути врахований у рішеннях LAG.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750"/>
              </a:spcAft>
            </a:pPr>
            <a:r>
              <a:rPr lang="uk-UA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Створюючи належні умови та ретельно культивуючи нові та свіжі ідеї, LAG можуть призвести до суттєвих і стійких змін і переваг для своїх територій, що є справжньою доданою вартістю, яку LEADER покликаний досягти</a:t>
            </a:r>
            <a:r>
              <a:rPr lang="uk-UA" sz="18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4D462-F870-4A55-BC6E-85FE2B88B218}" type="slidenum">
              <a:rPr lang="uk-UA" smtClean="0"/>
              <a:t>18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9189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60130-7B14-4F6E-8A7F-569C2AB2012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A916-D564-4FBA-81E8-F34AF85079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276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60130-7B14-4F6E-8A7F-569C2AB2012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A916-D564-4FBA-81E8-F34AF85079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2796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60130-7B14-4F6E-8A7F-569C2AB2012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A916-D564-4FBA-81E8-F34AF85079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333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60130-7B14-4F6E-8A7F-569C2AB2012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A916-D564-4FBA-81E8-F34AF85079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6696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60130-7B14-4F6E-8A7F-569C2AB2012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A916-D564-4FBA-81E8-F34AF85079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2181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60130-7B14-4F6E-8A7F-569C2AB2012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A916-D564-4FBA-81E8-F34AF85079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1056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60130-7B14-4F6E-8A7F-569C2AB2012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A916-D564-4FBA-81E8-F34AF85079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7771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60130-7B14-4F6E-8A7F-569C2AB2012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A916-D564-4FBA-81E8-F34AF85079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5150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60130-7B14-4F6E-8A7F-569C2AB2012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A916-D564-4FBA-81E8-F34AF85079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185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60130-7B14-4F6E-8A7F-569C2AB2012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A916-D564-4FBA-81E8-F34AF85079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752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60130-7B14-4F6E-8A7F-569C2AB2012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BA916-D564-4FBA-81E8-F34AF85079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2349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60130-7B14-4F6E-8A7F-569C2AB2012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BA916-D564-4FBA-81E8-F34AF85079B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9982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korinets@gmail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oliverwyman.com/our-expertise/insights/2018/feb/agriculture-4-0--the-future-of-farming-technology.html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www.naro.go.jp/english/socierty5-sdgs/about.ht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kmu.gov.ua/storage/app/sites/1/recoveryrada/ua/new-agrarian-policy.pdf" TargetMode="Externa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griculture.ec.europa.eu/common-agricultural-policy/cap-overview/new-cap-2023-27/key-policy-objectives-new-cap_en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c.europa.eu/eip/agriculture/en/about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hyperlink" Target="https://ec.europa.eu/eip/agriculture/sites/default/files/eip-agri_agricultural_knowledge_and_innovation_systems_akis_2021_en_web.pdf" TargetMode="Externa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hyperlink" Target="https://www.g-fras.org/" TargetMode="External"/><Relationship Id="rId12" Type="http://schemas.openxmlformats.org/officeDocument/2006/relationships/hyperlink" Target="https://www.cdr.gov.pl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0" Type="http://schemas.openxmlformats.org/officeDocument/2006/relationships/hyperlink" Target="https://www.eufras.eu/" TargetMode="External"/><Relationship Id="rId4" Type="http://schemas.openxmlformats.org/officeDocument/2006/relationships/image" Target="../media/image15.png"/><Relationship Id="rId9" Type="http://schemas.openxmlformats.org/officeDocument/2006/relationships/hyperlink" Target="http://llkc.lv/lv" TargetMode="External"/><Relationship Id="rId14" Type="http://schemas.openxmlformats.org/officeDocument/2006/relationships/hyperlink" Target="http://www.dorada.org.ua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hyperlink" Target="https://www.boerenbond.be/" TargetMode="Externa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hyperlink" Target="https://eufarmbook.eu/" TargetMode="Externa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qtyg9astl3dj.cloudfront.net/images/files/file/gfras_joint_operational_plan_2021-2025_final_sdc_201015.pdf" TargetMode="External"/><Relationship Id="rId5" Type="http://schemas.openxmlformats.org/officeDocument/2006/relationships/hyperlink" Target="https://www.ypard.net/" TargetMode="Externa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xplore.openaire.eu/search/project?projectId=corda_____he::05507fb54904176c4d12c4abb3e3e98a" TargetMode="Externa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ampagnamica.it/" TargetMode="Externa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zakon.rada.gov.ua/laws/show/984_011#Text" TargetMode="External"/><Relationship Id="rId5" Type="http://schemas.openxmlformats.org/officeDocument/2006/relationships/hyperlink" Target="https://zakon.rada.gov.ua/laws/show/984_011#n193" TargetMode="Externa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rkorinets@gmail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 5"/>
          <p:cNvSpPr/>
          <p:nvPr/>
        </p:nvSpPr>
        <p:spPr>
          <a:xfrm>
            <a:off x="259044" y="5562348"/>
            <a:ext cx="7907259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 Корінець,</a:t>
            </a: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директор Національної асоціації сільськосгопдарських дорадчих служб України,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600" dirty="0" smtClean="0">
                <a:solidFill>
                  <a:srgbClr val="0070C0"/>
                </a:solidFill>
                <a:latin typeface="Calibri" panose="020F0502020204030204"/>
                <a:cs typeface="Times New Roman" panose="02020603050405020304" pitchFamily="18" charset="0"/>
              </a:rPr>
              <a:t>заступник </a:t>
            </a:r>
            <a:r>
              <a:rPr lang="uk-UA" sz="1600" dirty="0" smtClean="0">
                <a:solidFill>
                  <a:srgbClr val="0070C0"/>
                </a:solidFill>
                <a:latin typeface="Calibri" panose="020F0502020204030204"/>
                <a:cs typeface="Times New Roman" panose="02020603050405020304" pitchFamily="18" charset="0"/>
              </a:rPr>
              <a:t>голови Комітету підприємців АПК при ТППУ</a:t>
            </a:r>
            <a:endParaRPr kumimoji="0" lang="uk-UA" sz="1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кандидат економічних наук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51570" y="2549771"/>
            <a:ext cx="11998799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-63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76400" algn="l"/>
              </a:tabLst>
              <a:defRPr/>
            </a:pPr>
            <a:r>
              <a:rPr kumimoji="0" lang="uk-UA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</a:rPr>
              <a:t>СИСТЕМИ ПОШИРЕННЯ ЗНАНЬ ТА ІННОВАЦІЙ</a:t>
            </a:r>
          </a:p>
          <a:p>
            <a:pPr marL="0" marR="0" lvl="0" indent="-63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76400" algn="l"/>
              </a:tabLst>
              <a:defRPr/>
            </a:pPr>
            <a:r>
              <a:rPr lang="uk-UA" sz="4000" b="1" dirty="0" smtClean="0">
                <a:solidFill>
                  <a:srgbClr val="0070C0"/>
                </a:solidFill>
                <a:latin typeface="Calibri" panose="020F0502020204030204"/>
              </a:rPr>
              <a:t>Д</a:t>
            </a:r>
            <a:r>
              <a:rPr kumimoji="0" lang="uk-UA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</a:rPr>
              <a:t>ЛЯ ПЕРЕХОДУ ДО ВИСОКОТЕХНОЛОГІЧНОГО</a:t>
            </a:r>
            <a:endParaRPr lang="uk-UA" sz="4000" b="1" dirty="0" smtClean="0">
              <a:solidFill>
                <a:srgbClr val="0070C0"/>
              </a:solidFill>
              <a:latin typeface="Calibri" panose="020F0502020204030204"/>
            </a:endParaRPr>
          </a:p>
          <a:p>
            <a:pPr marL="0" marR="0" lvl="0" indent="-63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76400" algn="l"/>
              </a:tabLst>
              <a:defRPr/>
            </a:pPr>
            <a:r>
              <a:rPr kumimoji="0" lang="uk-UA" sz="40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</a:rPr>
              <a:t>СІЛЬСЬКОГО ГОСПОДАРСТВА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44" y="200662"/>
            <a:ext cx="1933362" cy="729571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>
            <a:off x="9174845" y="5811646"/>
            <a:ext cx="210047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  <a:hlinkClick r:id="rId3"/>
              </a:rPr>
              <a:t>rkorinets@gmail.com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+380975747327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3" name="Пряма сполучна лінія 12"/>
          <p:cNvCxnSpPr/>
          <p:nvPr/>
        </p:nvCxnSpPr>
        <p:spPr>
          <a:xfrm>
            <a:off x="51572" y="1226888"/>
            <a:ext cx="11998798" cy="0"/>
          </a:xfrm>
          <a:prstGeom prst="line">
            <a:avLst/>
          </a:prstGeom>
          <a:ln w="196850" cmpd="thickThin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кутник 3"/>
          <p:cNvSpPr/>
          <p:nvPr/>
        </p:nvSpPr>
        <p:spPr>
          <a:xfrm>
            <a:off x="1187947" y="1367247"/>
            <a:ext cx="97260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rgbClr val="0070C0"/>
                </a:solidFill>
              </a:rPr>
              <a:t>Семінар «Нові </a:t>
            </a:r>
            <a:r>
              <a:rPr lang="uk-UA" dirty="0">
                <a:solidFill>
                  <a:srgbClr val="0070C0"/>
                </a:solidFill>
              </a:rPr>
              <a:t>виробничі технології для підвищення продовольчої безпеки»</a:t>
            </a:r>
          </a:p>
          <a:p>
            <a:pPr algn="ctr"/>
            <a:r>
              <a:rPr lang="uk-UA" dirty="0">
                <a:solidFill>
                  <a:srgbClr val="0070C0"/>
                </a:solidFill>
              </a:rPr>
              <a:t>в рамках проєкту Міжнародної організації праці </a:t>
            </a:r>
            <a:r>
              <a:rPr lang="uk-UA" dirty="0" smtClean="0">
                <a:solidFill>
                  <a:srgbClr val="0070C0"/>
                </a:solidFill>
              </a:rPr>
              <a:t>та </a:t>
            </a:r>
            <a:r>
              <a:rPr lang="uk-UA" dirty="0">
                <a:solidFill>
                  <a:srgbClr val="0070C0"/>
                </a:solidFill>
              </a:rPr>
              <a:t>Об’єднання </a:t>
            </a:r>
            <a:r>
              <a:rPr lang="uk-UA" dirty="0" smtClean="0">
                <a:solidFill>
                  <a:srgbClr val="0070C0"/>
                </a:solidFill>
              </a:rPr>
              <a:t>організацій роботодавців України</a:t>
            </a:r>
            <a:endParaRPr lang="uk-UA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20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/>
          <p:cNvSpPr/>
          <p:nvPr/>
        </p:nvSpPr>
        <p:spPr>
          <a:xfrm>
            <a:off x="709683" y="238507"/>
            <a:ext cx="10863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Світові </a:t>
            </a:r>
            <a:r>
              <a:rPr lang="uk-UA" sz="36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агротенденції</a:t>
            </a:r>
            <a: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	</a:t>
            </a:r>
            <a:endParaRPr kumimoji="0" lang="uk-UA" sz="36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Прямокутник 6"/>
          <p:cNvSpPr/>
          <p:nvPr/>
        </p:nvSpPr>
        <p:spPr>
          <a:xfrm rot="16200000">
            <a:off x="5172083" y="2650768"/>
            <a:ext cx="265970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dirty="0">
                <a:hlinkClick r:id="rId4"/>
              </a:rPr>
              <a:t>https://</a:t>
            </a:r>
            <a:r>
              <a:rPr lang="en-GB" sz="800" dirty="0" smtClean="0">
                <a:hlinkClick r:id="rId4"/>
              </a:rPr>
              <a:t>www.naro.go.jp/english/socierty5-sdgs/about.htm</a:t>
            </a:r>
            <a:r>
              <a:rPr lang="uk-UA" sz="800" dirty="0" smtClean="0"/>
              <a:t> </a:t>
            </a:r>
            <a:r>
              <a:rPr lang="en-GB" sz="800" dirty="0" smtClean="0"/>
              <a:t>l</a:t>
            </a:r>
            <a:endParaRPr lang="uk-UA" sz="800" dirty="0"/>
          </a:p>
        </p:txBody>
      </p:sp>
      <p:sp>
        <p:nvSpPr>
          <p:cNvPr id="2" name="Прямокутник 1"/>
          <p:cNvSpPr/>
          <p:nvPr/>
        </p:nvSpPr>
        <p:spPr>
          <a:xfrm>
            <a:off x="709166" y="4352498"/>
            <a:ext cx="2232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AGRICULTURE </a:t>
            </a:r>
            <a:r>
              <a:rPr lang="uk-UA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4</a:t>
            </a:r>
            <a:r>
              <a:rPr lang="en-GB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.0</a:t>
            </a:r>
            <a:endParaRPr lang="uk-UA" dirty="0"/>
          </a:p>
        </p:txBody>
      </p:sp>
      <p:sp>
        <p:nvSpPr>
          <p:cNvPr id="3" name="Прямокутник 2"/>
          <p:cNvSpPr/>
          <p:nvPr/>
        </p:nvSpPr>
        <p:spPr>
          <a:xfrm>
            <a:off x="3767834" y="4352498"/>
            <a:ext cx="2296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</a:rPr>
              <a:t>AGRICULTURE </a:t>
            </a:r>
            <a:r>
              <a:rPr lang="uk-UA" b="1" dirty="0">
                <a:solidFill>
                  <a:srgbClr val="0070C0"/>
                </a:solidFill>
                <a:latin typeface="Arial" panose="020B0604020202020204" pitchFamily="34" charset="0"/>
              </a:rPr>
              <a:t>5</a:t>
            </a:r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</a:rPr>
              <a:t>.0</a:t>
            </a:r>
            <a:r>
              <a:rPr lang="uk-UA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endParaRPr lang="uk-UA" b="1" dirty="0">
              <a:solidFill>
                <a:srgbClr val="0070C0"/>
              </a:solidFill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753711" y="4721830"/>
            <a:ext cx="223221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dirty="0" err="1" smtClean="0">
                <a:solidFill>
                  <a:srgbClr val="000000"/>
                </a:solidFill>
                <a:latin typeface="Montserrat"/>
              </a:rPr>
              <a:t>Agriculture</a:t>
            </a:r>
            <a:r>
              <a:rPr lang="uk-UA" sz="1200" dirty="0" smtClean="0">
                <a:solidFill>
                  <a:srgbClr val="000000"/>
                </a:solidFill>
                <a:latin typeface="Montserrat"/>
              </a:rPr>
              <a:t> 4.0 — </a:t>
            </a:r>
            <a:r>
              <a:rPr lang="uk-UA" sz="1200" b="1" dirty="0" smtClean="0">
                <a:solidFill>
                  <a:srgbClr val="000000"/>
                </a:solidFill>
                <a:latin typeface="Montserrat"/>
              </a:rPr>
              <a:t>точне землеробство, Інтернету речей (</a:t>
            </a:r>
            <a:r>
              <a:rPr lang="uk-UA" sz="1200" b="1" dirty="0" err="1" smtClean="0">
                <a:solidFill>
                  <a:srgbClr val="000000"/>
                </a:solidFill>
                <a:latin typeface="Montserrat"/>
              </a:rPr>
              <a:t>IoT</a:t>
            </a:r>
            <a:r>
              <a:rPr lang="uk-UA" sz="1200" b="1" dirty="0" smtClean="0">
                <a:solidFill>
                  <a:srgbClr val="000000"/>
                </a:solidFill>
                <a:latin typeface="Montserrat"/>
              </a:rPr>
              <a:t>), великі бази </a:t>
            </a:r>
            <a:r>
              <a:rPr lang="uk-UA" sz="1200" dirty="0" smtClean="0">
                <a:solidFill>
                  <a:srgbClr val="000000"/>
                </a:solidFill>
                <a:latin typeface="Montserrat"/>
              </a:rPr>
              <a:t>даних для підвищення ефективності бізнесу в умовах зростання населення та зміни клімату.</a:t>
            </a:r>
            <a:endParaRPr lang="uk-UA" sz="1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924" y="1158927"/>
            <a:ext cx="2143125" cy="3038475"/>
          </a:xfrm>
          <a:prstGeom prst="rect">
            <a:avLst/>
          </a:prstGeom>
        </p:spPr>
      </p:pic>
      <p:sp>
        <p:nvSpPr>
          <p:cNvPr id="10" name="Прямокутник 9"/>
          <p:cNvSpPr/>
          <p:nvPr/>
        </p:nvSpPr>
        <p:spPr>
          <a:xfrm rot="16200000">
            <a:off x="-927653" y="2511509"/>
            <a:ext cx="30036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hlinkClick r:id="rId6"/>
              </a:rPr>
              <a:t>https://www.oliverwyman.com/our-expertise/insights/2018/feb/agriculture-4-0--</a:t>
            </a:r>
            <a:r>
              <a:rPr lang="en-GB" sz="800" dirty="0" smtClean="0">
                <a:hlinkClick r:id="rId6"/>
              </a:rPr>
              <a:t>the-future-of-farming-technology.html</a:t>
            </a:r>
            <a:r>
              <a:rPr lang="uk-UA" sz="800" dirty="0" smtClean="0"/>
              <a:t> </a:t>
            </a:r>
            <a:endParaRPr lang="uk-UA" sz="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8362" y="1334216"/>
            <a:ext cx="1788162" cy="2877823"/>
          </a:xfrm>
          <a:prstGeom prst="rect">
            <a:avLst/>
          </a:prstGeom>
        </p:spPr>
      </p:pic>
      <p:sp>
        <p:nvSpPr>
          <p:cNvPr id="13" name="Прямокутник 12"/>
          <p:cNvSpPr/>
          <p:nvPr/>
        </p:nvSpPr>
        <p:spPr>
          <a:xfrm rot="16200000">
            <a:off x="1780999" y="2510946"/>
            <a:ext cx="3388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/>
              <a:t>https://</a:t>
            </a:r>
            <a:r>
              <a:rPr lang="en-GB" sz="800" dirty="0" smtClean="0"/>
              <a:t>books.google.com.ua/books?id=LKsXEAAAQBAJ&amp;pg=PT183&amp;lpg=PT183&amp;dq=AGRICULTURE+5.0&amp;source=bl&amp;ots=MurfzNsO3c&amp;sig=ACfU3U2BhUS-GZtpdAuFWEKb_cqgoTNSSA&amp;hl=uk&amp;sa=X&amp;ved=2ahUKEwiGkaWk1Jr9AhWC8LsIHZyICQsQ6AF6BAgdEAM#v=onepage&amp;q=AGRICULTURE%205.0&amp;f=false</a:t>
            </a:r>
            <a:r>
              <a:rPr lang="uk-UA" sz="800" dirty="0" smtClean="0"/>
              <a:t> </a:t>
            </a:r>
            <a:endParaRPr lang="uk-UA" sz="8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5168" y="423641"/>
            <a:ext cx="4869463" cy="3901572"/>
          </a:xfrm>
          <a:prstGeom prst="rect">
            <a:avLst/>
          </a:prstGeom>
        </p:spPr>
      </p:pic>
      <p:sp>
        <p:nvSpPr>
          <p:cNvPr id="15" name="Прямокутник 14"/>
          <p:cNvSpPr/>
          <p:nvPr/>
        </p:nvSpPr>
        <p:spPr>
          <a:xfrm>
            <a:off x="6497054" y="4906495"/>
            <a:ext cx="53075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dirty="0"/>
              <a:t>«Суспільство 5.0» у сільському господарстві та харчовій промисловості — це суспільство, яке створює </a:t>
            </a:r>
            <a:r>
              <a:rPr lang="uk-UA" sz="1200" b="1" dirty="0"/>
              <a:t>високу цінність </a:t>
            </a:r>
            <a:r>
              <a:rPr lang="uk-UA" sz="1200" dirty="0"/>
              <a:t>у секторі шляхом </a:t>
            </a:r>
            <a:r>
              <a:rPr lang="uk-UA" sz="1200" b="1" dirty="0"/>
              <a:t>високої інтеграції фізичного (реального) простору та </a:t>
            </a:r>
            <a:r>
              <a:rPr lang="uk-UA" sz="1200" b="1" dirty="0" err="1"/>
              <a:t>кібер</a:t>
            </a:r>
            <a:r>
              <a:rPr lang="uk-UA" sz="1200" b="1" dirty="0"/>
              <a:t> (віртуального) простору </a:t>
            </a:r>
            <a:r>
              <a:rPr lang="uk-UA" sz="1200" dirty="0"/>
              <a:t>та сприяє реалізації майбутнього іміджу та стратегії зростання Японії.</a:t>
            </a:r>
          </a:p>
        </p:txBody>
      </p:sp>
      <p:sp>
        <p:nvSpPr>
          <p:cNvPr id="16" name="Прямокутник 15"/>
          <p:cNvSpPr/>
          <p:nvPr/>
        </p:nvSpPr>
        <p:spPr>
          <a:xfrm>
            <a:off x="6394212" y="4361596"/>
            <a:ext cx="5788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b="1" dirty="0" smtClean="0">
                <a:solidFill>
                  <a:srgbClr val="0070C0"/>
                </a:solidFill>
                <a:latin typeface="游ゴシック Medium"/>
              </a:rPr>
              <a:t>SOCIETY 5.0 IN AGRICULTURE &amp; FOOD INDUSTRY</a:t>
            </a:r>
            <a:endParaRPr lang="en-US" b="1" i="0" dirty="0">
              <a:solidFill>
                <a:srgbClr val="0070C0"/>
              </a:solidFill>
              <a:effectLst/>
              <a:latin typeface="游ゴシック Medium"/>
            </a:endParaRPr>
          </a:p>
        </p:txBody>
      </p:sp>
      <p:sp>
        <p:nvSpPr>
          <p:cNvPr id="17" name="Прямокутник 16"/>
          <p:cNvSpPr/>
          <p:nvPr/>
        </p:nvSpPr>
        <p:spPr>
          <a:xfrm>
            <a:off x="3183057" y="4906495"/>
            <a:ext cx="28811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smtClean="0"/>
              <a:t>Сільське господарство 5.0: штучний інтелект, Інтернет речей і </a:t>
            </a:r>
            <a:r>
              <a:rPr lang="uk-UA" sz="1200" b="1" dirty="0" smtClean="0"/>
              <a:t>машинне навчання</a:t>
            </a:r>
            <a:endParaRPr lang="uk-UA" sz="1200" b="1" dirty="0"/>
          </a:p>
        </p:txBody>
      </p:sp>
      <p:sp>
        <p:nvSpPr>
          <p:cNvPr id="18" name="Прямокутник 17"/>
          <p:cNvSpPr/>
          <p:nvPr/>
        </p:nvSpPr>
        <p:spPr>
          <a:xfrm>
            <a:off x="3475446" y="5842336"/>
            <a:ext cx="78248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0070C0"/>
                </a:solidFill>
              </a:rPr>
              <a:t>УСЕ ЦЕ СТОСУЄТЬСЯ Й НЕВЕЛИКИХ ФЕРМ І МАЄ БУТИ ДОСТУПНИМ ДЛЯ НИХ</a:t>
            </a:r>
            <a:endParaRPr lang="uk-UA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99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/>
          <p:cNvSpPr/>
          <p:nvPr/>
        </p:nvSpPr>
        <p:spPr>
          <a:xfrm>
            <a:off x="685620" y="262570"/>
            <a:ext cx="10863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600" b="1" dirty="0" smtClean="0">
                <a:solidFill>
                  <a:srgbClr val="0070C0"/>
                </a:solidFill>
              </a:rPr>
              <a:t>УКРАЇНА: ІННОВАЦІЙНЕ СІЛЬСЬКЕ ГОСПОДАРСТВО</a:t>
            </a:r>
            <a:endParaRPr kumimoji="0" lang="uk-UA" sz="36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lang="uk-UA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42" y="1359569"/>
            <a:ext cx="3559989" cy="2809054"/>
          </a:xfrm>
          <a:prstGeom prst="rect">
            <a:avLst/>
          </a:prstGeom>
        </p:spPr>
      </p:pic>
      <p:sp>
        <p:nvSpPr>
          <p:cNvPr id="3" name="Прямокутник 2"/>
          <p:cNvSpPr/>
          <p:nvPr/>
        </p:nvSpPr>
        <p:spPr>
          <a:xfrm>
            <a:off x="7229632" y="3186823"/>
            <a:ext cx="418725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 dirty="0" smtClean="0"/>
              <a:t>Етап 3: січень 2026 року – грудень 2032 року</a:t>
            </a:r>
          </a:p>
          <a:p>
            <a:pPr algn="just"/>
            <a:endParaRPr lang="uk-UA" sz="1200" dirty="0" smtClean="0"/>
          </a:p>
          <a:p>
            <a:pPr algn="just"/>
            <a:r>
              <a:rPr lang="uk-UA" sz="1200" dirty="0" smtClean="0"/>
              <a:t>Створення програмного забезпечення для повноцінного функціонування системи в форматі електронного кабінету власника зерна, подібного по функціоналу до системи «клієнт-банк»</a:t>
            </a:r>
          </a:p>
          <a:p>
            <a:pPr algn="just"/>
            <a:endParaRPr lang="uk-UA" sz="1200" dirty="0" smtClean="0"/>
          </a:p>
          <a:p>
            <a:pPr algn="just"/>
            <a:r>
              <a:rPr lang="uk-UA" sz="1200" dirty="0" smtClean="0"/>
              <a:t>Прикладні дослідження та розробки (R&amp;D) в галузях харчової переробки, основна мета -  вийти на новий рівень та отримати нові лінійки інноваційних продуктів в сегменті переробки сировини (проєкт 5.5).</a:t>
            </a:r>
            <a:endParaRPr lang="uk-UA" sz="1200" dirty="0"/>
          </a:p>
        </p:txBody>
      </p:sp>
      <p:sp>
        <p:nvSpPr>
          <p:cNvPr id="4" name="Прямокутник 3"/>
          <p:cNvSpPr/>
          <p:nvPr/>
        </p:nvSpPr>
        <p:spPr>
          <a:xfrm>
            <a:off x="7229632" y="1646158"/>
            <a:ext cx="40800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 dirty="0" smtClean="0"/>
              <a:t>Етап 2: січень 2023 року – грудень 2025 року</a:t>
            </a:r>
          </a:p>
          <a:p>
            <a:pPr algn="just"/>
            <a:endParaRPr lang="uk-UA" sz="1200" dirty="0" smtClean="0"/>
          </a:p>
          <a:p>
            <a:pPr algn="just"/>
            <a:r>
              <a:rPr lang="uk-UA" sz="1200" dirty="0" smtClean="0"/>
              <a:t>Прикладні дослідження та розробки (R&amp;D) в галузях харчової переробки, основна мета – вийти на новий рівень та отримати нові інноваційні продукти в сегменті переробки сировини (проєкти 5.5, 5.12).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7609" y="1646158"/>
            <a:ext cx="2704453" cy="3664323"/>
          </a:xfrm>
          <a:prstGeom prst="rect">
            <a:avLst/>
          </a:prstGeom>
        </p:spPr>
      </p:pic>
      <p:sp>
        <p:nvSpPr>
          <p:cNvPr id="7" name="Прямокутник 6"/>
          <p:cNvSpPr/>
          <p:nvPr/>
        </p:nvSpPr>
        <p:spPr>
          <a:xfrm rot="16200000">
            <a:off x="5142935" y="3370596"/>
            <a:ext cx="386213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hlinkClick r:id="rId5"/>
              </a:rPr>
              <a:t>https://</a:t>
            </a:r>
            <a:r>
              <a:rPr lang="en-GB" sz="800" dirty="0" smtClean="0">
                <a:hlinkClick r:id="rId5"/>
              </a:rPr>
              <a:t>www.kmu.gov.ua/storage/app/sites/1/recoveryrada/ua/new-agrarian-policy.pdf</a:t>
            </a:r>
            <a:r>
              <a:rPr lang="uk-UA" sz="800" dirty="0" smtClean="0"/>
              <a:t> </a:t>
            </a:r>
            <a:endParaRPr lang="uk-UA" sz="800" dirty="0"/>
          </a:p>
        </p:txBody>
      </p:sp>
    </p:spTree>
    <p:extLst>
      <p:ext uri="{BB962C8B-B14F-4D97-AF65-F5344CB8AC3E}">
        <p14:creationId xmlns:p14="http://schemas.microsoft.com/office/powerpoint/2010/main" val="7724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577516" y="352470"/>
            <a:ext cx="11104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uk-UA" sz="3200" b="1" dirty="0" smtClean="0">
                <a:solidFill>
                  <a:srgbClr val="0070C0"/>
                </a:solidFill>
              </a:rPr>
              <a:t>ІННОВАЦІЇ У СПІЛЬНІЙ АГРАРНІЙ ПОЛІТИЦІ ЄС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68" y="1260912"/>
            <a:ext cx="6781800" cy="4791075"/>
          </a:xfrm>
          <a:prstGeom prst="rect">
            <a:avLst/>
          </a:prstGeom>
        </p:spPr>
      </p:pic>
      <p:sp>
        <p:nvSpPr>
          <p:cNvPr id="7" name="Прямокутник 6"/>
          <p:cNvSpPr/>
          <p:nvPr/>
        </p:nvSpPr>
        <p:spPr>
          <a:xfrm rot="16200000">
            <a:off x="-1460421" y="3350140"/>
            <a:ext cx="3619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hlinkClick r:id="rId4"/>
              </a:rPr>
              <a:t>https://</a:t>
            </a:r>
            <a:r>
              <a:rPr lang="en-GB" sz="1000" dirty="0" smtClean="0">
                <a:hlinkClick r:id="rId4"/>
              </a:rPr>
              <a:t>agriculture.ec.europa.eu/common-agricultural-policy/cap-overview/new-cap-2023-27/key-policy-objectives-new-cap_en</a:t>
            </a:r>
            <a:r>
              <a:rPr lang="uk-UA" sz="1000" dirty="0" smtClean="0"/>
              <a:t> </a:t>
            </a:r>
            <a:endParaRPr lang="uk-UA" sz="1000" dirty="0"/>
          </a:p>
        </p:txBody>
      </p:sp>
      <p:sp>
        <p:nvSpPr>
          <p:cNvPr id="9" name="Прямокутник 8"/>
          <p:cNvSpPr/>
          <p:nvPr/>
        </p:nvSpPr>
        <p:spPr>
          <a:xfrm>
            <a:off x="6376738" y="1282571"/>
            <a:ext cx="54623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/>
              <a:t>На період 2023-2027 років </a:t>
            </a:r>
            <a:r>
              <a:rPr lang="uk-UA" sz="1400" b="1" dirty="0" smtClean="0"/>
              <a:t>Спільна аграрна </a:t>
            </a:r>
            <a:r>
              <a:rPr lang="uk-UA" sz="1400" b="1" dirty="0"/>
              <a:t>політика </a:t>
            </a:r>
            <a:r>
              <a:rPr lang="uk-UA" sz="1400" dirty="0" smtClean="0"/>
              <a:t>буде </a:t>
            </a:r>
            <a:r>
              <a:rPr lang="uk-UA" sz="1400" dirty="0"/>
              <a:t>побудована навколо </a:t>
            </a:r>
            <a:r>
              <a:rPr lang="uk-UA" sz="1400" b="1" dirty="0"/>
              <a:t>десяти ключових цілей</a:t>
            </a:r>
            <a:r>
              <a:rPr lang="uk-UA" sz="1400" dirty="0"/>
              <a:t>. Ці цілі, зосереджені на соціальних, екологічних та економічних цілях, стануть основою для розробки </a:t>
            </a:r>
            <a:r>
              <a:rPr lang="uk-UA" sz="1400" b="1" dirty="0"/>
              <a:t>стратегічних планів </a:t>
            </a:r>
            <a:r>
              <a:rPr lang="uk-UA" sz="1400" dirty="0"/>
              <a:t>САП у країнах ЄС .</a:t>
            </a:r>
          </a:p>
        </p:txBody>
      </p:sp>
      <p:sp>
        <p:nvSpPr>
          <p:cNvPr id="10" name="Прямокутник 9"/>
          <p:cNvSpPr/>
          <p:nvPr/>
        </p:nvSpPr>
        <p:spPr>
          <a:xfrm>
            <a:off x="6455033" y="3656449"/>
            <a:ext cx="530574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i="1" dirty="0" smtClean="0">
                <a:solidFill>
                  <a:srgbClr val="404040"/>
                </a:solidFill>
              </a:rPr>
              <a:t>«Підтримка обміну знаннями, навчання, дорадництва та інновацій є ключовою для забезпечення розумного та сталого сільського господарства, лісового господарства та сільських територій».</a:t>
            </a:r>
          </a:p>
          <a:p>
            <a:endParaRPr lang="uk-UA" sz="1400" dirty="0" smtClean="0">
              <a:solidFill>
                <a:srgbClr val="404040"/>
              </a:solidFill>
            </a:endParaRPr>
          </a:p>
          <a:p>
            <a:r>
              <a:rPr lang="uk-UA" sz="1400" b="1" dirty="0" smtClean="0">
                <a:solidFill>
                  <a:srgbClr val="404040"/>
                </a:solidFill>
              </a:rPr>
              <a:t>Ключова мета: модернізувати сільське господарство та сільські території шляхом заохочення та обміну знаннями, інноваціями та </a:t>
            </a:r>
            <a:r>
              <a:rPr lang="uk-UA" sz="1400" b="1" dirty="0" err="1" smtClean="0">
                <a:solidFill>
                  <a:srgbClr val="404040"/>
                </a:solidFill>
              </a:rPr>
              <a:t>цифровізацією</a:t>
            </a:r>
            <a:r>
              <a:rPr lang="uk-UA" sz="1400" b="1" dirty="0" smtClean="0">
                <a:solidFill>
                  <a:srgbClr val="404040"/>
                </a:solidFill>
              </a:rPr>
              <a:t>, а також шляхом заохочення їх використання фермерами через покращений доступ до досліджень, інновацій, обміну знаннями та навчання.</a:t>
            </a:r>
          </a:p>
          <a:p>
            <a:endParaRPr lang="uk-UA" sz="1400" dirty="0" smtClean="0">
              <a:solidFill>
                <a:srgbClr val="404040"/>
              </a:solidFill>
            </a:endParaRPr>
          </a:p>
          <a:p>
            <a:r>
              <a:rPr lang="uk-UA" sz="1400" dirty="0" smtClean="0">
                <a:solidFill>
                  <a:srgbClr val="404040"/>
                </a:solidFill>
              </a:rPr>
              <a:t>Це завдання спрямоване на модернізацію сільського господарства шляхом розширення співпраці та обміну знаннями, а також покращення сільськогосподарської підготовки.</a:t>
            </a:r>
            <a:endParaRPr lang="uk-UA" sz="1400" dirty="0">
              <a:solidFill>
                <a:srgbClr val="404040"/>
              </a:solidFill>
              <a:effectLst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77516" y="2971800"/>
            <a:ext cx="2201779" cy="1311442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288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577516" y="352470"/>
            <a:ext cx="11104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200" b="1" dirty="0" smtClean="0">
                <a:solidFill>
                  <a:srgbClr val="0070C0"/>
                </a:solidFill>
              </a:rPr>
              <a:t>AGRICULTURAL EUROPEAN INNOVATION PARTNERSHIP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952" y="1377471"/>
            <a:ext cx="3485334" cy="4546087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3681286" y="1257511"/>
            <a:ext cx="8001198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b="1" dirty="0" smtClean="0">
                <a:solidFill>
                  <a:srgbClr val="333333"/>
                </a:solidFill>
                <a:latin typeface="Helvetica Neue"/>
              </a:rPr>
              <a:t>Мати ідею – це одне, а перетворити її на інноваційну дію – інше.</a:t>
            </a:r>
          </a:p>
          <a:p>
            <a:pPr algn="just"/>
            <a:endParaRPr lang="uk-UA" sz="1400" b="1" dirty="0" smtClean="0">
              <a:solidFill>
                <a:srgbClr val="333333"/>
              </a:solidFill>
              <a:latin typeface="Helvetica Neue"/>
            </a:endParaRPr>
          </a:p>
          <a:p>
            <a:pPr algn="just"/>
            <a:r>
              <a:rPr lang="uk-UA" sz="1400" dirty="0" smtClean="0">
                <a:solidFill>
                  <a:srgbClr val="333333"/>
                </a:solidFill>
                <a:latin typeface="Helvetica Neue"/>
              </a:rPr>
              <a:t>Європейське сільськогосподарське інноваційне партнерство (EIP-AGRI) працює над сприянням конкурентоспроможному та сталому сільському та лісовому господарству, яке </a:t>
            </a:r>
            <a:r>
              <a:rPr lang="uk-UA" sz="1400" b="1" dirty="0" smtClean="0">
                <a:solidFill>
                  <a:srgbClr val="333333"/>
                </a:solidFill>
                <a:latin typeface="Helvetica Neue"/>
              </a:rPr>
              <a:t>«досягає більшого та кращого за рахунок меншого».</a:t>
            </a:r>
          </a:p>
          <a:p>
            <a:pPr algn="just"/>
            <a:endParaRPr lang="uk-UA" sz="1400" dirty="0" smtClean="0">
              <a:solidFill>
                <a:srgbClr val="333333"/>
              </a:solidFill>
              <a:latin typeface="Helvetica Neue"/>
            </a:endParaRPr>
          </a:p>
          <a:p>
            <a:pPr algn="just"/>
            <a:r>
              <a:rPr lang="en-GB" sz="1400" dirty="0">
                <a:solidFill>
                  <a:srgbClr val="333333"/>
                </a:solidFill>
                <a:latin typeface="Helvetica Neue"/>
              </a:rPr>
              <a:t>EIP-AGRI) </a:t>
            </a:r>
            <a:r>
              <a:rPr lang="uk-UA" sz="1400" dirty="0">
                <a:solidFill>
                  <a:srgbClr val="333333"/>
                </a:solidFill>
                <a:latin typeface="Helvetica Neue"/>
              </a:rPr>
              <a:t>було започатковано у 2012 році, щоб зробити внесок у стратегію Європейського Союзу «Європа 2020» для </a:t>
            </a:r>
            <a:r>
              <a:rPr lang="uk-UA" sz="1400" b="1" dirty="0">
                <a:solidFill>
                  <a:srgbClr val="333333"/>
                </a:solidFill>
                <a:latin typeface="Helvetica Neue"/>
              </a:rPr>
              <a:t>розумного, сталого та інклюзивного зростання</a:t>
            </a:r>
            <a:r>
              <a:rPr lang="uk-UA" sz="1400" dirty="0">
                <a:solidFill>
                  <a:srgbClr val="333333"/>
                </a:solidFill>
                <a:latin typeface="Helvetica Neue"/>
              </a:rPr>
              <a:t>. Ця стратегія встановлює </a:t>
            </a:r>
            <a:r>
              <a:rPr lang="uk-UA" sz="1400" b="1" dirty="0">
                <a:solidFill>
                  <a:srgbClr val="333333"/>
                </a:solidFill>
                <a:latin typeface="Helvetica Neue"/>
              </a:rPr>
              <a:t>зміцнення досліджень та інновацій як одну з п’яти основних цілей </a:t>
            </a:r>
            <a:r>
              <a:rPr lang="uk-UA" sz="1400" dirty="0">
                <a:solidFill>
                  <a:srgbClr val="333333"/>
                </a:solidFill>
                <a:latin typeface="Helvetica Neue"/>
              </a:rPr>
              <a:t>і підтримує новий інтерактивний підхід до інновацій: </a:t>
            </a:r>
            <a:r>
              <a:rPr lang="uk-UA" sz="1400" b="1" dirty="0">
                <a:solidFill>
                  <a:srgbClr val="333333"/>
                </a:solidFill>
                <a:latin typeface="Helvetica Neue"/>
              </a:rPr>
              <a:t>Європейські інноваційні партнерства</a:t>
            </a:r>
            <a:r>
              <a:rPr lang="uk-UA" sz="1400" b="1" dirty="0" smtClean="0">
                <a:solidFill>
                  <a:srgbClr val="333333"/>
                </a:solidFill>
                <a:latin typeface="Helvetica Neue"/>
              </a:rPr>
              <a:t>.</a:t>
            </a:r>
          </a:p>
          <a:p>
            <a:pPr algn="just"/>
            <a:endParaRPr lang="uk-UA" sz="1400" b="1" i="0" dirty="0">
              <a:solidFill>
                <a:srgbClr val="333333"/>
              </a:solidFill>
              <a:effectLst/>
              <a:latin typeface="Helvetica Neue"/>
            </a:endParaRPr>
          </a:p>
          <a:p>
            <a:pPr algn="just"/>
            <a:r>
              <a:rPr lang="en-GB" sz="1400" dirty="0">
                <a:solidFill>
                  <a:srgbClr val="333333"/>
                </a:solidFill>
                <a:latin typeface="Helvetica Neue"/>
              </a:rPr>
              <a:t>EIP-AGRI </a:t>
            </a:r>
            <a:r>
              <a:rPr lang="uk-UA" sz="1400" dirty="0">
                <a:solidFill>
                  <a:srgbClr val="333333"/>
                </a:solidFill>
                <a:latin typeface="Helvetica Neue"/>
              </a:rPr>
              <a:t>об’єднує учасників інновацій (фермерів, консультантів, дослідників, підприємства, неурядові організації та інших) на рівні ЄС та в </a:t>
            </a:r>
            <a:r>
              <a:rPr lang="uk-UA" sz="1400" b="1" dirty="0">
                <a:solidFill>
                  <a:srgbClr val="333333"/>
                </a:solidFill>
                <a:latin typeface="Helvetica Neue"/>
              </a:rPr>
              <a:t>рамках програм розвитку сільських районів (</a:t>
            </a:r>
            <a:r>
              <a:rPr lang="en-GB" sz="1400" b="1" dirty="0">
                <a:solidFill>
                  <a:srgbClr val="333333"/>
                </a:solidFill>
                <a:latin typeface="Helvetica Neue"/>
              </a:rPr>
              <a:t>RDP). </a:t>
            </a:r>
            <a:endParaRPr lang="uk-UA" sz="1400" b="1" dirty="0" smtClean="0">
              <a:solidFill>
                <a:srgbClr val="333333"/>
              </a:solidFill>
              <a:latin typeface="Helvetica Neue"/>
            </a:endParaRPr>
          </a:p>
          <a:p>
            <a:pPr algn="just"/>
            <a:endParaRPr lang="uk-UA" sz="1400" dirty="0">
              <a:solidFill>
                <a:srgbClr val="333333"/>
              </a:solidFill>
              <a:latin typeface="Helvetica Neue"/>
            </a:endParaRPr>
          </a:p>
          <a:p>
            <a:pPr algn="just"/>
            <a:r>
              <a:rPr lang="uk-UA" sz="1400" dirty="0" smtClean="0">
                <a:solidFill>
                  <a:srgbClr val="333333"/>
                </a:solidFill>
                <a:latin typeface="Helvetica Neue"/>
              </a:rPr>
              <a:t>Разом </a:t>
            </a:r>
            <a:r>
              <a:rPr lang="uk-UA" sz="1400" dirty="0">
                <a:solidFill>
                  <a:srgbClr val="333333"/>
                </a:solidFill>
                <a:latin typeface="Helvetica Neue"/>
              </a:rPr>
              <a:t>вони утворюють </a:t>
            </a:r>
            <a:r>
              <a:rPr lang="uk-UA" sz="1400" b="1" dirty="0">
                <a:solidFill>
                  <a:srgbClr val="333333"/>
                </a:solidFill>
                <a:latin typeface="Helvetica Neue"/>
              </a:rPr>
              <a:t>загальноєвропейську мережу </a:t>
            </a:r>
            <a:r>
              <a:rPr lang="en-GB" sz="1400" b="1" dirty="0">
                <a:solidFill>
                  <a:srgbClr val="333333"/>
                </a:solidFill>
                <a:latin typeface="Helvetica Neue"/>
              </a:rPr>
              <a:t>EIP</a:t>
            </a:r>
            <a:r>
              <a:rPr lang="en-GB" sz="1400" dirty="0">
                <a:solidFill>
                  <a:srgbClr val="333333"/>
                </a:solidFill>
                <a:latin typeface="Helvetica Neue"/>
              </a:rPr>
              <a:t>. </a:t>
            </a:r>
            <a:endParaRPr lang="uk-UA" sz="1400" dirty="0" smtClean="0">
              <a:solidFill>
                <a:srgbClr val="333333"/>
              </a:solidFill>
              <a:latin typeface="Helvetica Neue"/>
            </a:endParaRPr>
          </a:p>
          <a:p>
            <a:pPr algn="just"/>
            <a:endParaRPr lang="uk-UA" sz="1400" dirty="0">
              <a:solidFill>
                <a:srgbClr val="333333"/>
              </a:solidFill>
              <a:latin typeface="Helvetica Neue"/>
            </a:endParaRPr>
          </a:p>
          <a:p>
            <a:pPr algn="just"/>
            <a:r>
              <a:rPr lang="uk-UA" sz="1400" b="1" dirty="0" smtClean="0">
                <a:solidFill>
                  <a:srgbClr val="333333"/>
                </a:solidFill>
                <a:latin typeface="Helvetica Neue"/>
              </a:rPr>
              <a:t>Оперативні </a:t>
            </a:r>
            <a:r>
              <a:rPr lang="uk-UA" sz="1400" b="1" dirty="0">
                <a:solidFill>
                  <a:srgbClr val="333333"/>
                </a:solidFill>
                <a:latin typeface="Helvetica Neue"/>
              </a:rPr>
              <a:t>групи </a:t>
            </a:r>
            <a:r>
              <a:rPr lang="en-GB" sz="1400" b="1" dirty="0">
                <a:solidFill>
                  <a:srgbClr val="333333"/>
                </a:solidFill>
                <a:latin typeface="Helvetica Neue"/>
              </a:rPr>
              <a:t>EIP </a:t>
            </a:r>
            <a:r>
              <a:rPr lang="uk-UA" sz="1400" dirty="0">
                <a:solidFill>
                  <a:srgbClr val="333333"/>
                </a:solidFill>
                <a:latin typeface="Helvetica Neue"/>
              </a:rPr>
              <a:t>можуть фінансуватися в рамках </a:t>
            </a:r>
            <a:r>
              <a:rPr lang="en-GB" sz="1400" dirty="0">
                <a:solidFill>
                  <a:srgbClr val="333333"/>
                </a:solidFill>
                <a:latin typeface="Helvetica Neue"/>
              </a:rPr>
              <a:t>RDP, </a:t>
            </a:r>
            <a:r>
              <a:rPr lang="uk-UA" sz="1400" dirty="0">
                <a:solidFill>
                  <a:srgbClr val="333333"/>
                </a:solidFill>
                <a:latin typeface="Helvetica Neue"/>
              </a:rPr>
              <a:t>базуються на проектах і вирішують певну (практичну) проблему чи можливість, яка може призвести до інновацій. Підхід Оперативної групи найкращим чином використовує різні типи знань (практичні, наукові, технічні, організаційні тощо) в інтерактивний спосіб. Операційна група складається з тих ключових учасників, які мають найкраще становище для реалізації цілей проекту, обміну досвідом впровадження та широкого розповсюдження результатів.</a:t>
            </a:r>
            <a:endParaRPr lang="uk-UA" sz="1400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  <p:sp>
        <p:nvSpPr>
          <p:cNvPr id="5" name="Прямокутник 4"/>
          <p:cNvSpPr/>
          <p:nvPr/>
        </p:nvSpPr>
        <p:spPr>
          <a:xfrm rot="16200000">
            <a:off x="-619607" y="4413614"/>
            <a:ext cx="217880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dirty="0">
                <a:hlinkClick r:id="rId4"/>
              </a:rPr>
              <a:t>https://</a:t>
            </a:r>
            <a:r>
              <a:rPr lang="en-GB" sz="800" dirty="0" smtClean="0">
                <a:hlinkClick r:id="rId4"/>
              </a:rPr>
              <a:t>ec.europa.eu/eip/agriculture/en/about</a:t>
            </a:r>
            <a:r>
              <a:rPr lang="uk-UA" sz="800" dirty="0" smtClean="0"/>
              <a:t> </a:t>
            </a:r>
            <a:endParaRPr lang="uk-UA" sz="800" dirty="0"/>
          </a:p>
        </p:txBody>
      </p:sp>
    </p:spTree>
    <p:extLst>
      <p:ext uri="{BB962C8B-B14F-4D97-AF65-F5344CB8AC3E}">
        <p14:creationId xmlns:p14="http://schemas.microsoft.com/office/powerpoint/2010/main" val="178490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577516" y="352470"/>
            <a:ext cx="11104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200" b="1" dirty="0" smtClean="0">
                <a:solidFill>
                  <a:srgbClr val="0070C0"/>
                </a:solidFill>
              </a:rPr>
              <a:t>AGRICULTURAL EUROPEAN INNOVATION PARTNERSHIP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25" y="1137087"/>
            <a:ext cx="3495675" cy="5038725"/>
          </a:xfrm>
          <a:prstGeom prst="rect">
            <a:avLst/>
          </a:prstGeom>
        </p:spPr>
      </p:pic>
      <p:sp>
        <p:nvSpPr>
          <p:cNvPr id="8" name="Прямокутник 7"/>
          <p:cNvSpPr/>
          <p:nvPr/>
        </p:nvSpPr>
        <p:spPr>
          <a:xfrm rot="16200000">
            <a:off x="-2209433" y="3509465"/>
            <a:ext cx="537384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00" dirty="0">
                <a:hlinkClick r:id="rId5"/>
              </a:rPr>
              <a:t>https://</a:t>
            </a:r>
            <a:r>
              <a:rPr lang="en-GB" sz="700" dirty="0" smtClean="0">
                <a:hlinkClick r:id="rId5"/>
              </a:rPr>
              <a:t>ec.europa.eu/eip/agriculture/sites/default/files/eip-agri_agricultural_knowledge_and_innovation_systems_akis_2021_en_web.pdf</a:t>
            </a:r>
            <a:r>
              <a:rPr lang="uk-UA" sz="700" dirty="0" smtClean="0"/>
              <a:t> </a:t>
            </a:r>
            <a:endParaRPr lang="uk-UA" sz="7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9495" y="1137087"/>
            <a:ext cx="2545933" cy="15355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9803" y="1269435"/>
            <a:ext cx="7561197" cy="437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1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80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868" y="1423020"/>
            <a:ext cx="5080501" cy="2751938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336885" y="137359"/>
            <a:ext cx="11104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uk-UA" sz="2800" b="1" dirty="0" smtClean="0">
                <a:solidFill>
                  <a:srgbClr val="0070C0"/>
                </a:solidFill>
              </a:rPr>
              <a:t>СІЛЬСЬКОГОСПОДАРСЬКЕ/СІЛЬСЬКЕ ДОРАДНИЦТВО: </a:t>
            </a:r>
          </a:p>
          <a:p>
            <a:pPr lvl="0">
              <a:defRPr/>
            </a:pPr>
            <a:r>
              <a:rPr lang="uk-UA" sz="2800" b="1" dirty="0" smtClean="0">
                <a:solidFill>
                  <a:srgbClr val="0070C0"/>
                </a:solidFill>
              </a:rPr>
              <a:t>ЄС, СВІТ, УКРАЇНА</a:t>
            </a:r>
            <a:endParaRPr kumimoji="0" lang="uk-UA" sz="28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9370" y="1242546"/>
            <a:ext cx="5552484" cy="32185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2650" y="3845856"/>
            <a:ext cx="2034537" cy="12304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0249" y="1242546"/>
            <a:ext cx="1728036" cy="816282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 rot="16200000">
            <a:off x="10827193" y="2675877"/>
            <a:ext cx="142218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hlinkClick r:id="rId7"/>
              </a:rPr>
              <a:t>https://</a:t>
            </a:r>
            <a:r>
              <a:rPr lang="en-GB" sz="1000" dirty="0" smtClean="0">
                <a:hlinkClick r:id="rId7"/>
              </a:rPr>
              <a:t>www.g-fras.org</a:t>
            </a:r>
            <a:r>
              <a:rPr lang="uk-UA" sz="1000" dirty="0" smtClean="0"/>
              <a:t> </a:t>
            </a:r>
            <a:endParaRPr lang="uk-UA" sz="10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753" y="4164618"/>
            <a:ext cx="2614215" cy="1797615"/>
          </a:xfrm>
          <a:prstGeom prst="rect">
            <a:avLst/>
          </a:prstGeom>
        </p:spPr>
      </p:pic>
      <p:sp>
        <p:nvSpPr>
          <p:cNvPr id="11" name="Прямокутник 10"/>
          <p:cNvSpPr/>
          <p:nvPr/>
        </p:nvSpPr>
        <p:spPr>
          <a:xfrm rot="16200000">
            <a:off x="86818" y="5172877"/>
            <a:ext cx="99257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hlinkClick r:id="rId9"/>
              </a:rPr>
              <a:t>http://</a:t>
            </a:r>
            <a:r>
              <a:rPr lang="en-GB" sz="1000" dirty="0" smtClean="0">
                <a:hlinkClick r:id="rId9"/>
              </a:rPr>
              <a:t>llkc.lv/lv</a:t>
            </a:r>
            <a:r>
              <a:rPr lang="uk-UA" sz="1000" dirty="0" smtClean="0"/>
              <a:t> </a:t>
            </a:r>
            <a:endParaRPr lang="uk-UA" sz="1000" dirty="0"/>
          </a:p>
        </p:txBody>
      </p:sp>
      <p:sp>
        <p:nvSpPr>
          <p:cNvPr id="12" name="Прямокутник 11"/>
          <p:cNvSpPr/>
          <p:nvPr/>
        </p:nvSpPr>
        <p:spPr>
          <a:xfrm rot="16200000">
            <a:off x="-161310" y="3210414"/>
            <a:ext cx="14622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hlinkClick r:id="rId10"/>
              </a:rPr>
              <a:t>https://www.eufras.eu</a:t>
            </a:r>
            <a:r>
              <a:rPr lang="en-GB" sz="1000" dirty="0" smtClean="0">
                <a:hlinkClick r:id="rId10"/>
              </a:rPr>
              <a:t>/</a:t>
            </a:r>
            <a:r>
              <a:rPr lang="uk-UA" sz="1000" dirty="0" smtClean="0"/>
              <a:t> </a:t>
            </a:r>
            <a:endParaRPr lang="uk-UA" sz="10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6968" y="4968979"/>
            <a:ext cx="3638550" cy="771525"/>
          </a:xfrm>
          <a:prstGeom prst="rect">
            <a:avLst/>
          </a:prstGeom>
        </p:spPr>
      </p:pic>
      <p:sp>
        <p:nvSpPr>
          <p:cNvPr id="14" name="Прямокутник 13"/>
          <p:cNvSpPr/>
          <p:nvPr/>
        </p:nvSpPr>
        <p:spPr>
          <a:xfrm>
            <a:off x="4452757" y="5617207"/>
            <a:ext cx="14366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hlinkClick r:id="rId12"/>
              </a:rPr>
              <a:t>https://</a:t>
            </a:r>
            <a:r>
              <a:rPr lang="en-GB" sz="1000" dirty="0" smtClean="0">
                <a:hlinkClick r:id="rId12"/>
              </a:rPr>
              <a:t>www.cdr.gov.pl</a:t>
            </a:r>
            <a:r>
              <a:rPr lang="uk-UA" sz="1000" dirty="0" smtClean="0"/>
              <a:t> </a:t>
            </a:r>
            <a:endParaRPr lang="uk-UA" sz="10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55518" y="4338145"/>
            <a:ext cx="4115714" cy="2046078"/>
          </a:xfrm>
          <a:prstGeom prst="rect">
            <a:avLst/>
          </a:prstGeom>
        </p:spPr>
      </p:pic>
      <p:sp>
        <p:nvSpPr>
          <p:cNvPr id="16" name="Прямокутник 15"/>
          <p:cNvSpPr/>
          <p:nvPr/>
        </p:nvSpPr>
        <p:spPr>
          <a:xfrm rot="16200000">
            <a:off x="10845119" y="5425000"/>
            <a:ext cx="160813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hlinkClick r:id="rId14"/>
              </a:rPr>
              <a:t>http://</a:t>
            </a:r>
            <a:r>
              <a:rPr lang="en-GB" sz="1000" dirty="0" smtClean="0">
                <a:hlinkClick r:id="rId14"/>
              </a:rPr>
              <a:t>www.dorada.org.ua</a:t>
            </a:r>
            <a:r>
              <a:rPr lang="uk-UA" sz="1000" dirty="0" smtClean="0"/>
              <a:t> </a:t>
            </a:r>
            <a:endParaRPr lang="uk-UA" sz="1000" dirty="0"/>
          </a:p>
        </p:txBody>
      </p:sp>
    </p:spTree>
    <p:extLst>
      <p:ext uri="{BB962C8B-B14F-4D97-AF65-F5344CB8AC3E}">
        <p14:creationId xmlns:p14="http://schemas.microsoft.com/office/powerpoint/2010/main" val="5196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369705" y="236166"/>
            <a:ext cx="73270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0070C0"/>
                </a:solidFill>
                <a:latin typeface="Calibri" panose="020F0502020204030204"/>
              </a:rPr>
              <a:t>БЕЛЬГІЯ: ФЕРМЕРИ Й ІННОВАЦІЇ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9736" y="338832"/>
            <a:ext cx="1743075" cy="800100"/>
          </a:xfrm>
          <a:prstGeom prst="rect">
            <a:avLst/>
          </a:prstGeom>
        </p:spPr>
      </p:pic>
      <p:sp>
        <p:nvSpPr>
          <p:cNvPr id="14" name="Прямокутник 13"/>
          <p:cNvSpPr/>
          <p:nvPr/>
        </p:nvSpPr>
        <p:spPr>
          <a:xfrm>
            <a:off x="9438127" y="1203436"/>
            <a:ext cx="190629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100" dirty="0">
                <a:hlinkClick r:id="rId5"/>
              </a:rPr>
              <a:t>https://</a:t>
            </a:r>
            <a:r>
              <a:rPr lang="en-GB" sz="1100" dirty="0" smtClean="0">
                <a:hlinkClick r:id="rId5"/>
              </a:rPr>
              <a:t>www.boerenbond.be</a:t>
            </a:r>
            <a:r>
              <a:rPr lang="uk-UA" sz="1100" dirty="0" smtClean="0"/>
              <a:t> </a:t>
            </a:r>
            <a:endParaRPr lang="uk-UA" sz="1100" dirty="0"/>
          </a:p>
        </p:txBody>
      </p:sp>
      <p:sp>
        <p:nvSpPr>
          <p:cNvPr id="15" name="Прямокутник 14"/>
          <p:cNvSpPr/>
          <p:nvPr/>
        </p:nvSpPr>
        <p:spPr>
          <a:xfrm>
            <a:off x="9438127" y="1661500"/>
            <a:ext cx="2545326" cy="5262979"/>
          </a:xfrm>
          <a:prstGeom prst="rect">
            <a:avLst/>
          </a:prstGeom>
          <a:solidFill>
            <a:srgbClr val="92D050">
              <a:alpha val="40000"/>
            </a:srgbClr>
          </a:solidFill>
        </p:spPr>
        <p:txBody>
          <a:bodyPr wrap="square">
            <a:spAutoFit/>
          </a:bodyPr>
          <a:lstStyle/>
          <a:p>
            <a:r>
              <a:rPr lang="en-GB" sz="1400" b="1" dirty="0" err="1"/>
              <a:t>Boerenbond</a:t>
            </a:r>
            <a:r>
              <a:rPr lang="en-GB" sz="1400" dirty="0"/>
              <a:t> ( </a:t>
            </a:r>
            <a:r>
              <a:rPr lang="uk-UA" sz="1400" dirty="0" smtClean="0"/>
              <a:t>голландська,  </a:t>
            </a:r>
            <a:r>
              <a:rPr lang="uk-UA" sz="1400" dirty="0"/>
              <a:t>(</a:t>
            </a:r>
            <a:r>
              <a:rPr lang="uk-UA" sz="1400" dirty="0" smtClean="0"/>
              <a:t>буквально </a:t>
            </a:r>
            <a:r>
              <a:rPr lang="uk-UA" sz="1400" dirty="0"/>
              <a:t>«Ліга фермерів») — професійна асоціація фермерів, яка діє у фламандській та німецькомовній громадах Бельгії . </a:t>
            </a:r>
            <a:r>
              <a:rPr lang="uk-UA" sz="1400" dirty="0" smtClean="0"/>
              <a:t>заснована </a:t>
            </a:r>
            <a:r>
              <a:rPr lang="uk-UA" sz="1400" dirty="0"/>
              <a:t>в 1890 році в </a:t>
            </a:r>
            <a:r>
              <a:rPr lang="uk-UA" sz="1400" dirty="0" err="1"/>
              <a:t>Льовені</a:t>
            </a:r>
            <a:r>
              <a:rPr lang="uk-UA" sz="1400" dirty="0"/>
              <a:t> , є організацією, яка просуває інтереси фермерів, що працюють у регіонах її діяльності, і історично була тісно пов'язана з католицькими політичними партіями </a:t>
            </a:r>
            <a:r>
              <a:rPr lang="uk-UA" sz="1400" dirty="0" smtClean="0"/>
              <a:t>.</a:t>
            </a:r>
          </a:p>
          <a:p>
            <a:endParaRPr lang="ru-RU" sz="1400" b="1" dirty="0" smtClean="0"/>
          </a:p>
          <a:p>
            <a:r>
              <a:rPr lang="ru-RU" sz="1400" b="1" dirty="0" err="1" smtClean="0"/>
              <a:t>Об'єднує</a:t>
            </a:r>
            <a:endParaRPr lang="ru-RU" sz="1400" b="1" dirty="0" smtClean="0"/>
          </a:p>
          <a:p>
            <a:r>
              <a:rPr lang="ru-RU" sz="1400" dirty="0" smtClean="0"/>
              <a:t>16 </a:t>
            </a:r>
            <a:r>
              <a:rPr lang="ru-RU" sz="1400" dirty="0"/>
              <a:t>000 </a:t>
            </a:r>
            <a:r>
              <a:rPr lang="ru-RU" sz="1400" dirty="0" err="1"/>
              <a:t>членів</a:t>
            </a:r>
            <a:r>
              <a:rPr lang="ru-RU" sz="1400" dirty="0"/>
              <a:t> - </a:t>
            </a:r>
            <a:r>
              <a:rPr lang="ru-RU" sz="1400" dirty="0" err="1"/>
              <a:t>активних</a:t>
            </a:r>
            <a:r>
              <a:rPr lang="ru-RU" sz="1400" dirty="0"/>
              <a:t> </a:t>
            </a:r>
            <a:r>
              <a:rPr lang="ru-RU" sz="1400" dirty="0" err="1"/>
              <a:t>фермерів</a:t>
            </a:r>
            <a:r>
              <a:rPr lang="ru-RU" sz="1400" dirty="0"/>
              <a:t> (2/3)</a:t>
            </a:r>
          </a:p>
          <a:p>
            <a:r>
              <a:rPr lang="ru-RU" sz="1400" dirty="0"/>
              <a:t>з них 1500 </a:t>
            </a:r>
            <a:r>
              <a:rPr lang="ru-RU" sz="1400" dirty="0" err="1"/>
              <a:t>добровільних</a:t>
            </a:r>
            <a:r>
              <a:rPr lang="ru-RU" sz="1400" dirty="0"/>
              <a:t> </a:t>
            </a:r>
            <a:r>
              <a:rPr lang="ru-RU" sz="1400" dirty="0" err="1"/>
              <a:t>членів</a:t>
            </a:r>
            <a:r>
              <a:rPr lang="ru-RU" sz="1400" dirty="0"/>
              <a:t> ради</a:t>
            </a:r>
          </a:p>
          <a:p>
            <a:r>
              <a:rPr lang="ru-RU" sz="1400" dirty="0"/>
              <a:t>у 210 </a:t>
            </a:r>
            <a:r>
              <a:rPr lang="ru-RU" sz="1400" dirty="0" err="1"/>
              <a:t>місцевих</a:t>
            </a:r>
            <a:r>
              <a:rPr lang="ru-RU" sz="1400" dirty="0"/>
              <a:t> структурах, 5 </a:t>
            </a:r>
            <a:r>
              <a:rPr lang="ru-RU" sz="1400" dirty="0" err="1"/>
              <a:t>провінціях</a:t>
            </a:r>
            <a:r>
              <a:rPr lang="ru-RU" sz="1400" dirty="0"/>
              <a:t>, …</a:t>
            </a:r>
          </a:p>
          <a:p>
            <a:r>
              <a:rPr lang="ru-RU" sz="1400" dirty="0"/>
              <a:t>240 </a:t>
            </a:r>
            <a:r>
              <a:rPr lang="ru-RU" sz="1400" dirty="0" err="1"/>
              <a:t>працівників</a:t>
            </a:r>
            <a:endParaRPr lang="uk-UA" sz="1400" dirty="0"/>
          </a:p>
          <a:p>
            <a:endParaRPr lang="uk-UA" sz="1400" dirty="0"/>
          </a:p>
        </p:txBody>
      </p:sp>
      <p:sp>
        <p:nvSpPr>
          <p:cNvPr id="17" name="Прямокутник 16"/>
          <p:cNvSpPr/>
          <p:nvPr/>
        </p:nvSpPr>
        <p:spPr>
          <a:xfrm>
            <a:off x="189930" y="847584"/>
            <a:ext cx="895407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Часи </a:t>
            </a:r>
            <a:r>
              <a:rPr lang="uk-UA" sz="1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універсальної бізнес-моделі минули. </a:t>
            </a:r>
            <a:r>
              <a:rPr lang="uk-UA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Фламандське сільське господарство та садівництво сьогодні характеризується широким спектром видів бізнесу, які відображають підприємницький дух менеджера. Покращуючи управлінські здібності членів, </a:t>
            </a:r>
            <a:r>
              <a:rPr lang="uk-UA" sz="14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Boerenbond</a:t>
            </a:r>
            <a:r>
              <a:rPr lang="uk-UA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uk-UA" sz="14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потужно</a:t>
            </a:r>
            <a:r>
              <a:rPr lang="uk-UA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підтримує цю еволюцію.</a:t>
            </a:r>
            <a:endParaRPr lang="uk-UA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Прямокутник 17"/>
          <p:cNvSpPr/>
          <p:nvPr/>
        </p:nvSpPr>
        <p:spPr>
          <a:xfrm>
            <a:off x="189930" y="1626497"/>
            <a:ext cx="89540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err="1">
                <a:solidFill>
                  <a:srgbClr val="000000"/>
                </a:solidFill>
                <a:latin typeface="Auto Pro"/>
              </a:rPr>
              <a:t>Boerenbond</a:t>
            </a:r>
            <a:r>
              <a:rPr lang="en-GB" sz="1600" b="1" dirty="0">
                <a:solidFill>
                  <a:srgbClr val="000000"/>
                </a:solidFill>
                <a:latin typeface="Auto Pro"/>
              </a:rPr>
              <a:t>… </a:t>
            </a:r>
            <a:r>
              <a:rPr lang="ru-RU" sz="1600" b="1" dirty="0" err="1">
                <a:solidFill>
                  <a:srgbClr val="000000"/>
                </a:solidFill>
                <a:latin typeface="Auto Pro"/>
              </a:rPr>
              <a:t>чемпіони</a:t>
            </a:r>
            <a:r>
              <a:rPr lang="ru-RU" sz="1600" b="1" dirty="0">
                <a:solidFill>
                  <a:srgbClr val="000000"/>
                </a:solidFill>
                <a:latin typeface="Auto Pro"/>
              </a:rPr>
              <a:t>, </a:t>
            </a:r>
            <a:r>
              <a:rPr lang="ru-RU" sz="1600" b="1" dirty="0" err="1">
                <a:solidFill>
                  <a:srgbClr val="000000"/>
                </a:solidFill>
                <a:latin typeface="Auto Pro"/>
              </a:rPr>
              <a:t>навчає</a:t>
            </a:r>
            <a:r>
              <a:rPr lang="ru-RU" sz="1600" b="1" dirty="0">
                <a:solidFill>
                  <a:srgbClr val="000000"/>
                </a:solidFill>
                <a:latin typeface="Auto Pro"/>
              </a:rPr>
              <a:t>, </a:t>
            </a:r>
            <a:r>
              <a:rPr lang="ru-RU" sz="1600" b="1" dirty="0" err="1">
                <a:solidFill>
                  <a:srgbClr val="000000"/>
                </a:solidFill>
                <a:latin typeface="Auto Pro"/>
              </a:rPr>
              <a:t>впроваджує</a:t>
            </a:r>
            <a:r>
              <a:rPr lang="ru-RU" sz="1600" b="1" dirty="0">
                <a:solidFill>
                  <a:srgbClr val="000000"/>
                </a:solidFill>
                <a:latin typeface="Auto Pro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Auto Pro"/>
              </a:rPr>
              <a:t>інновації</a:t>
            </a:r>
            <a:r>
              <a:rPr lang="ru-RU" sz="1600" b="1" dirty="0">
                <a:solidFill>
                  <a:srgbClr val="000000"/>
                </a:solidFill>
                <a:latin typeface="Auto Pro"/>
              </a:rPr>
              <a:t>, </a:t>
            </a:r>
            <a:r>
              <a:rPr lang="ru-RU" sz="1600" b="1" dirty="0" err="1">
                <a:solidFill>
                  <a:srgbClr val="000000"/>
                </a:solidFill>
                <a:latin typeface="Auto Pro"/>
              </a:rPr>
              <a:t>об’єднує</a:t>
            </a:r>
            <a:r>
              <a:rPr lang="ru-RU" sz="1600" b="1" dirty="0">
                <a:solidFill>
                  <a:srgbClr val="000000"/>
                </a:solidFill>
                <a:latin typeface="Auto Pro"/>
              </a:rPr>
              <a:t> та </a:t>
            </a:r>
            <a:r>
              <a:rPr lang="ru-RU" sz="1600" b="1" dirty="0" err="1">
                <a:solidFill>
                  <a:srgbClr val="000000"/>
                </a:solidFill>
                <a:latin typeface="Auto Pro"/>
              </a:rPr>
              <a:t>консультує</a:t>
            </a:r>
            <a:endParaRPr lang="ru-RU" sz="1600" b="1" i="0" dirty="0">
              <a:solidFill>
                <a:srgbClr val="000000"/>
              </a:solidFill>
              <a:effectLst/>
              <a:latin typeface="Auto Pr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100" y="2535425"/>
            <a:ext cx="4603374" cy="23885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9704" y="2914228"/>
            <a:ext cx="4974296" cy="244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8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981" y="85054"/>
            <a:ext cx="11876037" cy="668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4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89930" y="143524"/>
            <a:ext cx="11643482" cy="6746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EU-FarmBook</a:t>
            </a:r>
            <a:r>
              <a:rPr lang="uk-UA" sz="2800" b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загальноєвропейський інтерактивний резервуар знань для підтримки обміну знаннями між усіма учасниками AKIS у державах-членах ЄС</a:t>
            </a:r>
            <a:endParaRPr lang="uk-UA" sz="28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30" y="969772"/>
            <a:ext cx="3694603" cy="1555063"/>
          </a:xfrm>
          <a:prstGeom prst="rect">
            <a:avLst/>
          </a:prstGeom>
        </p:spPr>
      </p:pic>
      <p:sp>
        <p:nvSpPr>
          <p:cNvPr id="7" name="Прямокутник 6"/>
          <p:cNvSpPr/>
          <p:nvPr/>
        </p:nvSpPr>
        <p:spPr>
          <a:xfrm>
            <a:off x="367350" y="2860849"/>
            <a:ext cx="2489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5"/>
              </a:rPr>
              <a:t>https://eufarmbook.eu</a:t>
            </a:r>
            <a:r>
              <a:rPr lang="en-GB" dirty="0" smtClean="0">
                <a:hlinkClick r:id="rId5"/>
              </a:rPr>
              <a:t>/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8" name="Прямокутник 7"/>
          <p:cNvSpPr/>
          <p:nvPr/>
        </p:nvSpPr>
        <p:spPr>
          <a:xfrm>
            <a:off x="189930" y="3639782"/>
            <a:ext cx="38498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/>
              <a:t>EU </a:t>
            </a:r>
            <a:r>
              <a:rPr lang="en-GB" sz="1600" b="1" dirty="0" err="1"/>
              <a:t>FarmBook</a:t>
            </a:r>
            <a:r>
              <a:rPr lang="en-GB" sz="1600" b="1" dirty="0"/>
              <a:t> </a:t>
            </a:r>
            <a:r>
              <a:rPr lang="uk-UA" sz="1600" b="1" dirty="0"/>
              <a:t>розробляється, щоб перевірити велику ідею: </a:t>
            </a:r>
            <a:r>
              <a:rPr lang="uk-UA" sz="1600" dirty="0"/>
              <a:t>чи можна об’єднати та організувати всі відчутні результати дослідницьких та інноваційних проектів, що фінансуються ЄС, на одній зручній платформі, щоб допомогти отримати практичні знання в руки фермерів, лісівників та </a:t>
            </a:r>
            <a:r>
              <a:rPr lang="uk-UA" sz="1600" dirty="0" smtClean="0"/>
              <a:t>дорадники </a:t>
            </a:r>
            <a:r>
              <a:rPr lang="uk-UA" sz="1600" dirty="0"/>
              <a:t>по всій Європі, кому це найбільше потрібно?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4533" y="969772"/>
            <a:ext cx="8297374" cy="521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91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13211"/>
            <a:ext cx="4229100" cy="27766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659" y="3164588"/>
            <a:ext cx="5291931" cy="2698330"/>
          </a:xfrm>
          <a:prstGeom prst="rect">
            <a:avLst/>
          </a:prstGeom>
        </p:spPr>
      </p:pic>
      <p:sp>
        <p:nvSpPr>
          <p:cNvPr id="8" name="Прямокутник 7"/>
          <p:cNvSpPr/>
          <p:nvPr/>
        </p:nvSpPr>
        <p:spPr>
          <a:xfrm>
            <a:off x="89319" y="71044"/>
            <a:ext cx="116793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0070C0"/>
                </a:solidFill>
              </a:rPr>
              <a:t>ATTRACTISS: </a:t>
            </a:r>
            <a:r>
              <a:rPr lang="ru-RU" sz="2800" b="1" dirty="0" smtClean="0">
                <a:solidFill>
                  <a:srgbClr val="0070C0"/>
                </a:solidFill>
              </a:rPr>
              <a:t>АКТИВУЙТЕ ТА ЗАПУСКАЙТЕ АКТОРІВ ДЛЯ ПОГЛИБЛЕННЯ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ФУНКЦІЇ СЛУЖБ ПІДТРИМКИ ІННОВАЦІЙ</a:t>
            </a:r>
            <a:endParaRPr lang="uk-UA" sz="2800" b="1" dirty="0">
              <a:solidFill>
                <a:srgbClr val="0070C0"/>
              </a:solidFill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4392706" y="1077071"/>
            <a:ext cx="737595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70C0"/>
                </a:solidFill>
              </a:rPr>
              <a:t>Чому </a:t>
            </a:r>
            <a:r>
              <a:rPr lang="en-GB" sz="2400" b="1" dirty="0" smtClean="0">
                <a:solidFill>
                  <a:srgbClr val="0070C0"/>
                </a:solidFill>
              </a:rPr>
              <a:t>ATTRACTISS?</a:t>
            </a:r>
            <a:endParaRPr lang="uk-UA" sz="2400" b="1" dirty="0" smtClean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Складні суспільні виклики вимагають підходів, орієнтованих на користувача, за участю багатьох учасників (немає універсальних інновацій</a:t>
            </a:r>
            <a:r>
              <a:rPr lang="uk-UA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CAP </a:t>
            </a:r>
            <a:r>
              <a:rPr lang="uk-UA" dirty="0"/>
              <a:t>після 2020 року вимагає </a:t>
            </a:r>
            <a:r>
              <a:rPr lang="uk-UA" dirty="0" smtClean="0"/>
              <a:t>гарантувати</a:t>
            </a:r>
            <a:r>
              <a:rPr lang="uk-UA" dirty="0"/>
              <a:t>, що консультаційні послуги з питань сільського господарства надають підтримку </a:t>
            </a:r>
            <a:r>
              <a:rPr lang="uk-UA" dirty="0" smtClean="0"/>
              <a:t>інновацій</a:t>
            </a:r>
            <a:endParaRPr lang="uk-UA" sz="2400" b="1" dirty="0">
              <a:solidFill>
                <a:srgbClr val="0070C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4233" y="3164588"/>
            <a:ext cx="5659822" cy="315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72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89319" y="71044"/>
            <a:ext cx="116793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0070C0"/>
                </a:solidFill>
              </a:rPr>
              <a:t>УНІВЕРСИТЕТ ЯК ЦЕНТР ДОРАДНИЦТВА: Італія</a:t>
            </a:r>
            <a:endParaRPr lang="uk-UA" sz="3600" b="1" dirty="0">
              <a:solidFill>
                <a:srgbClr val="0070C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4" y="874059"/>
            <a:ext cx="5353611" cy="949643"/>
          </a:xfrm>
          <a:prstGeom prst="rect">
            <a:avLst/>
          </a:prstGeom>
        </p:spPr>
      </p:pic>
      <p:sp>
        <p:nvSpPr>
          <p:cNvPr id="8" name="Прямокутник 7"/>
          <p:cNvSpPr/>
          <p:nvPr/>
        </p:nvSpPr>
        <p:spPr>
          <a:xfrm>
            <a:off x="189931" y="2084400"/>
            <a:ext cx="7053551" cy="39703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/>
              <a:t>ОСНОВНІ ОСТАННІ ПРОФІНАНСОВАНІ </a:t>
            </a:r>
            <a:r>
              <a:rPr lang="uk-UA" dirty="0" smtClean="0"/>
              <a:t>ПРОЕКТИ</a:t>
            </a:r>
          </a:p>
          <a:p>
            <a:r>
              <a:rPr lang="uk-UA" dirty="0" smtClean="0"/>
              <a:t>• </a:t>
            </a:r>
            <a:r>
              <a:rPr lang="en-GB" dirty="0" err="1"/>
              <a:t>eTOMATO</a:t>
            </a:r>
            <a:r>
              <a:rPr lang="en-GB" dirty="0"/>
              <a:t> (ERASMUS+, KA2) </a:t>
            </a:r>
            <a:r>
              <a:rPr lang="uk-UA" dirty="0"/>
              <a:t>Навчання та орієнтація для підприємницьких можливостей багатофункціонального сільського господарства.</a:t>
            </a:r>
            <a:r>
              <a:rPr lang="en-GB" dirty="0"/>
              <a:t>Erasmus+ EAC/A05/2017. </a:t>
            </a:r>
            <a:r>
              <a:rPr lang="uk-UA" dirty="0"/>
              <a:t>Альянс знань. 2018-2021 роки</a:t>
            </a:r>
            <a:r>
              <a:rPr lang="uk-UA" dirty="0" smtClean="0"/>
              <a:t>.</a:t>
            </a:r>
          </a:p>
          <a:p>
            <a:r>
              <a:rPr lang="uk-UA" dirty="0" smtClean="0"/>
              <a:t>• </a:t>
            </a:r>
            <a:r>
              <a:rPr lang="en-GB" dirty="0"/>
              <a:t>STAND (ERASMUS+) </a:t>
            </a:r>
            <a:r>
              <a:rPr lang="uk-UA" dirty="0"/>
              <a:t>Зміцнення університетської автономії та підвищення підзвітності та прозорості університетів Західних </a:t>
            </a:r>
            <a:r>
              <a:rPr lang="uk-UA" dirty="0" smtClean="0"/>
              <a:t>Балкан</a:t>
            </a:r>
          </a:p>
          <a:p>
            <a:r>
              <a:rPr lang="uk-UA" dirty="0" smtClean="0"/>
              <a:t>• </a:t>
            </a:r>
            <a:r>
              <a:rPr lang="uk-UA" dirty="0"/>
              <a:t>БЕЗПЕКА (</a:t>
            </a:r>
            <a:r>
              <a:rPr lang="en-GB" dirty="0"/>
              <a:t>ERASMUS+, KA2) </a:t>
            </a:r>
            <a:r>
              <a:rPr lang="uk-UA" dirty="0" err="1"/>
              <a:t>Симуляційний</a:t>
            </a:r>
            <a:r>
              <a:rPr lang="uk-UA" dirty="0"/>
              <a:t> підхід для навчання та навчання в надзвичайних </a:t>
            </a:r>
            <a:r>
              <a:rPr lang="uk-UA" dirty="0" smtClean="0"/>
              <a:t>ситуаціях</a:t>
            </a:r>
          </a:p>
          <a:p>
            <a:r>
              <a:rPr lang="uk-UA" dirty="0" smtClean="0"/>
              <a:t>• </a:t>
            </a:r>
            <a:r>
              <a:rPr lang="en-GB" dirty="0"/>
              <a:t>NUCIF (ERASMUS+ Capacity Building) </a:t>
            </a:r>
            <a:r>
              <a:rPr lang="ru-RU" dirty="0"/>
              <a:t>Мережа </a:t>
            </a:r>
            <a:r>
              <a:rPr lang="ru-RU" dirty="0" err="1"/>
              <a:t>університетів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та </a:t>
            </a:r>
            <a:r>
              <a:rPr lang="ru-RU" dirty="0" err="1"/>
              <a:t>прикордонної</a:t>
            </a:r>
            <a:r>
              <a:rPr lang="ru-RU" dirty="0"/>
              <a:t> </a:t>
            </a:r>
            <a:r>
              <a:rPr lang="ru-RU" dirty="0" err="1"/>
              <a:t>інтеграції</a:t>
            </a:r>
            <a:r>
              <a:rPr lang="ru-RU" dirty="0"/>
              <a:t> </a:t>
            </a:r>
            <a:r>
              <a:rPr lang="ru-RU" dirty="0" smtClean="0"/>
              <a:t>2018-2020</a:t>
            </a:r>
          </a:p>
          <a:p>
            <a:r>
              <a:rPr lang="en-GB" dirty="0" smtClean="0"/>
              <a:t>• </a:t>
            </a:r>
            <a:r>
              <a:rPr lang="en-GB" dirty="0"/>
              <a:t>SKIN - </a:t>
            </a:r>
            <a:r>
              <a:rPr lang="uk-UA" dirty="0"/>
              <a:t>Мережа знань та інновацій з коротким ланцюжком поставок (провідний партнер). </a:t>
            </a:r>
            <a:r>
              <a:rPr lang="en-GB" dirty="0"/>
              <a:t>Horizon 2020 – RUR 2016-2017, </a:t>
            </a:r>
            <a:r>
              <a:rPr lang="uk-UA" dirty="0"/>
              <a:t>Робоча програма </a:t>
            </a:r>
            <a:r>
              <a:rPr lang="en-GB" dirty="0"/>
              <a:t>SC2. </a:t>
            </a:r>
            <a:r>
              <a:rPr lang="uk-UA" dirty="0"/>
              <a:t>Продовольча безпека, стале сільське та лісове господарство, морські, морські та внутрішні водні дослідження та біоекономіка.</a:t>
            </a:r>
          </a:p>
        </p:txBody>
      </p:sp>
      <p:sp>
        <p:nvSpPr>
          <p:cNvPr id="9" name="Прямокутник 8"/>
          <p:cNvSpPr/>
          <p:nvPr/>
        </p:nvSpPr>
        <p:spPr>
          <a:xfrm>
            <a:off x="7494494" y="2068100"/>
            <a:ext cx="4554071" cy="39703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b="1" dirty="0"/>
              <a:t>Horizon EUROPE </a:t>
            </a:r>
            <a:r>
              <a:rPr lang="uk-UA" b="1" dirty="0" smtClean="0"/>
              <a:t>- Цікаві теми</a:t>
            </a:r>
          </a:p>
          <a:p>
            <a:endParaRPr lang="uk-UA" b="1" dirty="0" smtClean="0"/>
          </a:p>
          <a:p>
            <a:r>
              <a:rPr lang="uk-UA" dirty="0" smtClean="0"/>
              <a:t> </a:t>
            </a:r>
            <a:r>
              <a:rPr lang="uk-UA" dirty="0"/>
              <a:t>Точне землеробство та великі дані в сільському </a:t>
            </a:r>
            <a:r>
              <a:rPr lang="uk-UA" dirty="0" smtClean="0"/>
              <a:t>господарстві</a:t>
            </a:r>
          </a:p>
          <a:p>
            <a:r>
              <a:rPr lang="uk-UA" dirty="0" smtClean="0"/>
              <a:t> </a:t>
            </a:r>
            <a:r>
              <a:rPr lang="uk-UA" dirty="0"/>
              <a:t>Багатофункціональне сільське </a:t>
            </a:r>
            <a:r>
              <a:rPr lang="uk-UA" dirty="0" smtClean="0"/>
              <a:t>господарство</a:t>
            </a:r>
          </a:p>
          <a:p>
            <a:r>
              <a:rPr lang="uk-UA" dirty="0" smtClean="0"/>
              <a:t> </a:t>
            </a:r>
            <a:r>
              <a:rPr lang="uk-UA" dirty="0"/>
              <a:t>Організація ланцюга постачання та зменшення втрат продуктів харчування вздовж ланцюжка створення </a:t>
            </a:r>
            <a:r>
              <a:rPr lang="uk-UA" dirty="0" err="1" smtClean="0"/>
              <a:t>вартост</a:t>
            </a:r>
            <a:endParaRPr lang="uk-UA" dirty="0" smtClean="0"/>
          </a:p>
          <a:p>
            <a:r>
              <a:rPr lang="uk-UA" dirty="0" smtClean="0"/>
              <a:t>і</a:t>
            </a:r>
            <a:r>
              <a:rPr lang="uk-UA" dirty="0"/>
              <a:t> Очищення води та стічних </a:t>
            </a:r>
            <a:r>
              <a:rPr lang="uk-UA" dirty="0" smtClean="0"/>
              <a:t>вод</a:t>
            </a:r>
          </a:p>
          <a:p>
            <a:r>
              <a:rPr lang="uk-UA" dirty="0" smtClean="0"/>
              <a:t> </a:t>
            </a:r>
            <a:r>
              <a:rPr lang="uk-UA" dirty="0"/>
              <a:t>Здорове харчування та економіка </a:t>
            </a:r>
            <a:r>
              <a:rPr lang="uk-UA" dirty="0" smtClean="0"/>
              <a:t>здоров’я</a:t>
            </a:r>
          </a:p>
          <a:p>
            <a:r>
              <a:rPr lang="uk-UA" dirty="0" smtClean="0"/>
              <a:t> </a:t>
            </a:r>
            <a:r>
              <a:rPr lang="uk-UA" dirty="0"/>
              <a:t>Зв'язки між містом і </a:t>
            </a:r>
            <a:r>
              <a:rPr lang="uk-UA" dirty="0" smtClean="0"/>
              <a:t>селом</a:t>
            </a:r>
          </a:p>
          <a:p>
            <a:r>
              <a:rPr lang="uk-UA" dirty="0" smtClean="0"/>
              <a:t> </a:t>
            </a:r>
            <a:r>
              <a:rPr lang="uk-UA" dirty="0"/>
              <a:t>Сталий туризм і культурна спадщина Зелена економіка</a:t>
            </a:r>
          </a:p>
        </p:txBody>
      </p:sp>
    </p:spTree>
    <p:extLst>
      <p:ext uri="{BB962C8B-B14F-4D97-AF65-F5344CB8AC3E}">
        <p14:creationId xmlns:p14="http://schemas.microsoft.com/office/powerpoint/2010/main" val="23622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31" y="958018"/>
            <a:ext cx="3139160" cy="2376854"/>
          </a:xfrm>
          <a:prstGeom prst="rect">
            <a:avLst/>
          </a:prstGeom>
        </p:spPr>
      </p:pic>
      <p:sp>
        <p:nvSpPr>
          <p:cNvPr id="10" name="Прямокутник 9"/>
          <p:cNvSpPr/>
          <p:nvPr/>
        </p:nvSpPr>
        <p:spPr>
          <a:xfrm>
            <a:off x="89319" y="71044"/>
            <a:ext cx="116793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0070C0"/>
                </a:solidFill>
              </a:rPr>
              <a:t>ДОРАДНИЦТВО: А ЩО ЗАВТРА</a:t>
            </a:r>
            <a:endParaRPr lang="uk-UA" sz="3600" b="1" dirty="0">
              <a:solidFill>
                <a:srgbClr val="0070C0"/>
              </a:solidFill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3496235" y="958017"/>
            <a:ext cx="8528753" cy="23698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/>
              <a:t>10-місячна міжнародна програма стажування для молодих сільськогосподарських та сільських </a:t>
            </a:r>
            <a:r>
              <a:rPr lang="uk-UA" dirty="0" smtClean="0"/>
              <a:t>дорадників </a:t>
            </a:r>
            <a:r>
              <a:rPr lang="uk-UA" dirty="0"/>
              <a:t>(20 учасників, 10 менторів</a:t>
            </a:r>
            <a:r>
              <a:rPr lang="uk-UA" dirty="0" smtClean="0"/>
              <a:t>)</a:t>
            </a:r>
          </a:p>
          <a:p>
            <a:r>
              <a:rPr lang="uk-UA" sz="1400" dirty="0" smtClean="0"/>
              <a:t>• </a:t>
            </a:r>
            <a:r>
              <a:rPr lang="en-GB" sz="1400" dirty="0"/>
              <a:t>YPARD </a:t>
            </a:r>
            <a:r>
              <a:rPr lang="uk-UA" sz="1400" dirty="0"/>
              <a:t>буде укладено контракт з </a:t>
            </a:r>
            <a:r>
              <a:rPr lang="en-GB" sz="1400" dirty="0"/>
              <a:t>EUFRAS </a:t>
            </a:r>
            <a:r>
              <a:rPr lang="uk-UA" sz="1400" dirty="0"/>
              <a:t>і буде доручено </a:t>
            </a:r>
            <a:r>
              <a:rPr lang="uk-UA" sz="1400" dirty="0" smtClean="0"/>
              <a:t>координувати</a:t>
            </a:r>
          </a:p>
          <a:p>
            <a:r>
              <a:rPr lang="uk-UA" sz="1400" dirty="0" smtClean="0"/>
              <a:t>• </a:t>
            </a:r>
            <a:r>
              <a:rPr lang="uk-UA" sz="1400" dirty="0"/>
              <a:t>Профінансовано </a:t>
            </a:r>
            <a:r>
              <a:rPr lang="en-GB" sz="1400" dirty="0"/>
              <a:t>Erasmus+</a:t>
            </a:r>
            <a:r>
              <a:rPr lang="uk-UA" sz="1400" dirty="0"/>
              <a:t>Предмети</a:t>
            </a:r>
            <a:r>
              <a:rPr lang="uk-UA" sz="1400" dirty="0" smtClean="0"/>
              <a:t>:</a:t>
            </a:r>
          </a:p>
          <a:p>
            <a:r>
              <a:rPr lang="uk-UA" sz="1400" dirty="0" smtClean="0"/>
              <a:t>• </a:t>
            </a:r>
            <a:r>
              <a:rPr lang="uk-UA" sz="1400" dirty="0"/>
              <a:t>Тренінги (семінари) 10 х 2 </a:t>
            </a:r>
            <a:r>
              <a:rPr lang="uk-UA" sz="1400" dirty="0" smtClean="0"/>
              <a:t>дні</a:t>
            </a:r>
          </a:p>
          <a:p>
            <a:r>
              <a:rPr lang="uk-UA" sz="1400" dirty="0" smtClean="0"/>
              <a:t>• </a:t>
            </a:r>
            <a:r>
              <a:rPr lang="uk-UA" sz="1400" dirty="0"/>
              <a:t>5 семінарів </a:t>
            </a:r>
            <a:r>
              <a:rPr lang="en-GB" sz="1400" dirty="0"/>
              <a:t>CECRA -&gt; </a:t>
            </a:r>
            <a:r>
              <a:rPr lang="uk-UA" sz="1400" dirty="0"/>
              <a:t>Сертифікат </a:t>
            </a:r>
            <a:r>
              <a:rPr lang="en-GB" sz="1400" dirty="0" smtClean="0"/>
              <a:t>CECRA</a:t>
            </a:r>
            <a:endParaRPr lang="uk-UA" sz="1400" dirty="0" smtClean="0"/>
          </a:p>
          <a:p>
            <a:r>
              <a:rPr lang="en-GB" sz="1400" dirty="0" smtClean="0"/>
              <a:t>• </a:t>
            </a:r>
            <a:r>
              <a:rPr lang="uk-UA" sz="1400" dirty="0"/>
              <a:t>Частково онлайн, частково </a:t>
            </a:r>
            <a:r>
              <a:rPr lang="uk-UA" sz="1400" dirty="0" smtClean="0"/>
              <a:t>віч-на-віч</a:t>
            </a:r>
          </a:p>
          <a:p>
            <a:r>
              <a:rPr lang="uk-UA" sz="1400" dirty="0" smtClean="0"/>
              <a:t>• </a:t>
            </a:r>
            <a:r>
              <a:rPr lang="uk-UA" sz="1400" dirty="0"/>
              <a:t>Наставництво в Інтернеті та особисто з практичним навчанням радників на фермі та остаточним обговоренням </a:t>
            </a:r>
            <a:r>
              <a:rPr lang="uk-UA" sz="1400" dirty="0" smtClean="0"/>
              <a:t>проекту/кейсу</a:t>
            </a:r>
          </a:p>
          <a:p>
            <a:r>
              <a:rPr lang="uk-UA" sz="1400" dirty="0" smtClean="0"/>
              <a:t>• </a:t>
            </a:r>
            <a:r>
              <a:rPr lang="uk-UA" sz="1400" dirty="0"/>
              <a:t>створення мереж</a:t>
            </a:r>
          </a:p>
        </p:txBody>
      </p:sp>
      <p:sp>
        <p:nvSpPr>
          <p:cNvPr id="12" name="Прямокутник 11"/>
          <p:cNvSpPr/>
          <p:nvPr/>
        </p:nvSpPr>
        <p:spPr>
          <a:xfrm>
            <a:off x="89319" y="3534238"/>
            <a:ext cx="11935669" cy="2585323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uk-UA" dirty="0"/>
              <a:t>Забезпечення роботи мережі </a:t>
            </a:r>
            <a:r>
              <a:rPr lang="en-GB" dirty="0"/>
              <a:t>Young </a:t>
            </a:r>
            <a:r>
              <a:rPr lang="en-GB" dirty="0" smtClean="0"/>
              <a:t>EUFRAS</a:t>
            </a:r>
            <a:endParaRPr lang="uk-UA" dirty="0" smtClean="0"/>
          </a:p>
          <a:p>
            <a:r>
              <a:rPr lang="en-GB" dirty="0" smtClean="0"/>
              <a:t>• </a:t>
            </a:r>
            <a:r>
              <a:rPr lang="en-GB" dirty="0"/>
              <a:t>EUFRAS </a:t>
            </a:r>
            <a:r>
              <a:rPr lang="uk-UA" dirty="0"/>
              <a:t>виділяє частину свого бюджету на діяльність </a:t>
            </a:r>
            <a:r>
              <a:rPr lang="en-GB" dirty="0" smtClean="0"/>
              <a:t>Young-EUFRAS</a:t>
            </a:r>
            <a:endParaRPr lang="uk-UA" dirty="0" smtClean="0"/>
          </a:p>
          <a:p>
            <a:r>
              <a:rPr lang="en-GB" dirty="0" smtClean="0"/>
              <a:t>• </a:t>
            </a:r>
            <a:r>
              <a:rPr lang="uk-UA" dirty="0"/>
              <a:t>Європейський офіс </a:t>
            </a:r>
            <a:r>
              <a:rPr lang="en-GB" dirty="0"/>
              <a:t>YPARD </a:t>
            </a:r>
            <a:r>
              <a:rPr lang="uk-UA" dirty="0"/>
              <a:t>у Празі пропонує програму </a:t>
            </a:r>
            <a:r>
              <a:rPr lang="uk-UA" dirty="0" smtClean="0"/>
              <a:t>наставництва</a:t>
            </a:r>
          </a:p>
          <a:p>
            <a:r>
              <a:rPr lang="uk-UA" dirty="0" smtClean="0"/>
              <a:t>• </a:t>
            </a:r>
            <a:r>
              <a:rPr lang="uk-UA" dirty="0"/>
              <a:t>Створення європейських мереж для молодих </a:t>
            </a:r>
            <a:r>
              <a:rPr lang="uk-UA" dirty="0" smtClean="0"/>
              <a:t>дорадників</a:t>
            </a:r>
            <a:r>
              <a:rPr lang="uk-UA" dirty="0"/>
              <a:t>. Переваги програми наставництва для надання </a:t>
            </a:r>
            <a:r>
              <a:rPr lang="uk-UA" dirty="0" smtClean="0"/>
              <a:t>дорадчих </a:t>
            </a:r>
            <a:r>
              <a:rPr lang="uk-UA" dirty="0" smtClean="0"/>
              <a:t>послуг</a:t>
            </a:r>
          </a:p>
          <a:p>
            <a:r>
              <a:rPr lang="uk-UA" dirty="0" smtClean="0"/>
              <a:t>• </a:t>
            </a:r>
            <a:r>
              <a:rPr lang="uk-UA" dirty="0"/>
              <a:t>Міжнародна програма стажування (з навчанням, наставництвом і мережею): багато консультаційних служб у Європі, особливо менші, не мають власної програми стажування</a:t>
            </a:r>
            <a:r>
              <a:rPr lang="uk-UA" dirty="0" smtClean="0"/>
              <a:t>.</a:t>
            </a:r>
          </a:p>
          <a:p>
            <a:r>
              <a:rPr lang="uk-UA" dirty="0" smtClean="0"/>
              <a:t>• </a:t>
            </a:r>
            <a:r>
              <a:rPr lang="uk-UA" dirty="0"/>
              <a:t>Протидіяти високому відтоку молодих консультантів</a:t>
            </a:r>
            <a:r>
              <a:rPr lang="uk-UA" dirty="0" smtClean="0"/>
              <a:t>.</a:t>
            </a:r>
          </a:p>
          <a:p>
            <a:r>
              <a:rPr lang="uk-UA" dirty="0" smtClean="0"/>
              <a:t>• </a:t>
            </a:r>
            <a:r>
              <a:rPr lang="uk-UA" dirty="0"/>
              <a:t>Підтримка початку кар'єри / можливість успішного старту• Протидіяти старінню / формувати зміну поколінь</a:t>
            </a:r>
          </a:p>
        </p:txBody>
      </p:sp>
    </p:spTree>
    <p:extLst>
      <p:ext uri="{BB962C8B-B14F-4D97-AF65-F5344CB8AC3E}">
        <p14:creationId xmlns:p14="http://schemas.microsoft.com/office/powerpoint/2010/main" val="33456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189930" y="0"/>
            <a:ext cx="116255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0070C0"/>
                </a:solidFill>
              </a:rPr>
              <a:t>YPARD</a:t>
            </a:r>
            <a:r>
              <a:rPr lang="uk-UA" sz="2800" b="1" dirty="0" smtClean="0">
                <a:solidFill>
                  <a:srgbClr val="0070C0"/>
                </a:solidFill>
              </a:rPr>
              <a:t> -</a:t>
            </a:r>
            <a:r>
              <a:rPr lang="ru-RU" sz="2800" b="1" dirty="0" smtClean="0">
                <a:solidFill>
                  <a:srgbClr val="0070C0"/>
                </a:solidFill>
              </a:rPr>
              <a:t> МОЛОДІ ПРОФЕСІОНАЛИ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ЗА РОЗВИТОК СІЛЬСЬКОГО ГОСПОДАРСТВА</a:t>
            </a:r>
            <a:r>
              <a:rPr lang="uk-UA" sz="2800" b="1" dirty="0" smtClean="0">
                <a:solidFill>
                  <a:srgbClr val="0070C0"/>
                </a:solidFill>
              </a:rPr>
              <a:t>  </a:t>
            </a:r>
            <a:endParaRPr lang="uk-UA" sz="2800" b="1" dirty="0">
              <a:solidFill>
                <a:srgbClr val="0070C0"/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340657" y="1239769"/>
            <a:ext cx="4159625" cy="480131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02122"/>
                </a:solidFill>
                <a:latin typeface="Arial" panose="020B0604020202020204" pitchFamily="34" charset="0"/>
              </a:rPr>
              <a:t>Young Professionals for Agricultural Development</a:t>
            </a:r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 (YPARD</a:t>
            </a:r>
            <a:r>
              <a:rPr lang="en-US" dirty="0" smtClean="0">
                <a:solidFill>
                  <a:srgbClr val="202122"/>
                </a:solidFill>
                <a:latin typeface="Arial" panose="020B0604020202020204" pitchFamily="34" charset="0"/>
              </a:rPr>
              <a:t>)</a:t>
            </a:r>
            <a:r>
              <a:rPr lang="uk-UA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uk-UA" dirty="0" smtClean="0">
                <a:solidFill>
                  <a:srgbClr val="202122"/>
                </a:solidFill>
                <a:latin typeface="Arial" panose="020B0604020202020204" pitchFamily="34" charset="0"/>
              </a:rPr>
              <a:t>- міжнародний </a:t>
            </a:r>
            <a:r>
              <a:rPr lang="uk-UA" dirty="0">
                <a:solidFill>
                  <a:srgbClr val="202122"/>
                </a:solidFill>
                <a:latin typeface="Arial" panose="020B0604020202020204" pitchFamily="34" charset="0"/>
              </a:rPr>
              <a:t>рух молодих </a:t>
            </a:r>
            <a:r>
              <a:rPr lang="uk-UA" dirty="0" smtClean="0">
                <a:solidFill>
                  <a:srgbClr val="202122"/>
                </a:solidFill>
                <a:latin typeface="Arial" panose="020B0604020202020204" pitchFamily="34" charset="0"/>
              </a:rPr>
              <a:t>професіоналів за розвиток сільського господарства</a:t>
            </a:r>
          </a:p>
          <a:p>
            <a:endParaRPr lang="uk-UA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en-GB" dirty="0" smtClean="0">
                <a:solidFill>
                  <a:srgbClr val="202122"/>
                </a:solidFill>
                <a:latin typeface="Arial" panose="020B0604020202020204" pitchFamily="34" charset="0"/>
              </a:rPr>
              <a:t>YPARD </a:t>
            </a:r>
            <a:r>
              <a:rPr lang="uk-UA" dirty="0">
                <a:solidFill>
                  <a:srgbClr val="202122"/>
                </a:solidFill>
                <a:latin typeface="Arial" panose="020B0604020202020204" pitchFamily="34" charset="0"/>
              </a:rPr>
              <a:t>працює як мережа в 72 країнах через свої відділення. </a:t>
            </a:r>
            <a:endParaRPr lang="uk-UA" dirty="0" smtClean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endParaRPr lang="uk-UA" dirty="0" smtClean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uk-UA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Основна </a:t>
            </a:r>
            <a:r>
              <a:rPr lang="uk-UA" b="1" dirty="0">
                <a:solidFill>
                  <a:srgbClr val="202122"/>
                </a:solidFill>
                <a:latin typeface="Arial" panose="020B0604020202020204" pitchFamily="34" charset="0"/>
              </a:rPr>
              <a:t>місія </a:t>
            </a:r>
            <a:r>
              <a:rPr lang="uk-UA" dirty="0">
                <a:solidFill>
                  <a:srgbClr val="202122"/>
                </a:solidFill>
                <a:latin typeface="Arial" panose="020B0604020202020204" pitchFamily="34" charset="0"/>
              </a:rPr>
              <a:t>цієї багатосторонньої платформи полягає в тому, щоб служити колективною глобальною мережею, яка дозволяє молодим фахівцям повністю реалізувати свій потенціал і активно сприяти інноваційному </a:t>
            </a:r>
            <a:r>
              <a:rPr lang="uk-UA" dirty="0" smtClean="0">
                <a:solidFill>
                  <a:srgbClr val="202122"/>
                </a:solidFill>
                <a:latin typeface="Arial" panose="020B0604020202020204" pitchFamily="34" charset="0"/>
              </a:rPr>
              <a:t>та </a:t>
            </a:r>
            <a:r>
              <a:rPr lang="uk-UA" dirty="0">
                <a:solidFill>
                  <a:srgbClr val="202122"/>
                </a:solidFill>
                <a:latin typeface="Arial" panose="020B0604020202020204" pitchFamily="34" charset="0"/>
              </a:rPr>
              <a:t>сталому розвитку сільського </a:t>
            </a:r>
            <a:r>
              <a:rPr lang="uk-UA" dirty="0" smtClean="0">
                <a:solidFill>
                  <a:srgbClr val="202122"/>
                </a:solidFill>
                <a:latin typeface="Arial" panose="020B0604020202020204" pitchFamily="34" charset="0"/>
              </a:rPr>
              <a:t>господарства.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085" y="263098"/>
            <a:ext cx="3271921" cy="1768606"/>
          </a:xfrm>
          <a:prstGeom prst="rect">
            <a:avLst/>
          </a:prstGeom>
        </p:spPr>
      </p:pic>
      <p:sp>
        <p:nvSpPr>
          <p:cNvPr id="8" name="Прямокутник 7"/>
          <p:cNvSpPr/>
          <p:nvPr/>
        </p:nvSpPr>
        <p:spPr>
          <a:xfrm>
            <a:off x="8795807" y="2711432"/>
            <a:ext cx="2434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5"/>
              </a:rPr>
              <a:t>https://</a:t>
            </a:r>
            <a:r>
              <a:rPr lang="en-GB" dirty="0" smtClean="0">
                <a:hlinkClick r:id="rId5"/>
              </a:rPr>
              <a:t>www.ypard.net</a:t>
            </a:r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10" name="Прямокутник 9"/>
          <p:cNvSpPr/>
          <p:nvPr/>
        </p:nvSpPr>
        <p:spPr>
          <a:xfrm>
            <a:off x="7639154" y="3927537"/>
            <a:ext cx="35914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70C0"/>
                </a:solidFill>
              </a:rPr>
              <a:t>Спільний</a:t>
            </a:r>
            <a:r>
              <a:rPr lang="ru-RU" sz="2000" b="1" dirty="0">
                <a:solidFill>
                  <a:srgbClr val="0070C0"/>
                </a:solidFill>
              </a:rPr>
              <a:t> </a:t>
            </a:r>
            <a:r>
              <a:rPr lang="ru-RU" sz="2000" b="1" dirty="0" err="1">
                <a:solidFill>
                  <a:srgbClr val="0070C0"/>
                </a:solidFill>
              </a:rPr>
              <a:t>операційний</a:t>
            </a:r>
            <a:r>
              <a:rPr lang="ru-RU" sz="2000" b="1" dirty="0">
                <a:solidFill>
                  <a:srgbClr val="0070C0"/>
                </a:solidFill>
              </a:rPr>
              <a:t> план YPARD-GFRAS на 2021-2025 </a:t>
            </a:r>
            <a:r>
              <a:rPr lang="ru-RU" sz="2000" b="1" dirty="0" err="1">
                <a:solidFill>
                  <a:srgbClr val="0070C0"/>
                </a:solidFill>
              </a:rPr>
              <a:t>рр</a:t>
            </a:r>
            <a:endParaRPr lang="uk-UA" sz="2000" b="1" dirty="0">
              <a:solidFill>
                <a:srgbClr val="0070C0"/>
              </a:solidFill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5253319" y="4838089"/>
            <a:ext cx="65621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YPARD </a:t>
            </a:r>
            <a:r>
              <a:rPr lang="uk-UA" dirty="0"/>
              <a:t>і </a:t>
            </a:r>
            <a:r>
              <a:rPr lang="en-GB" dirty="0"/>
              <a:t>GFRAS </a:t>
            </a:r>
            <a:r>
              <a:rPr lang="uk-UA" dirty="0"/>
              <a:t>прагнуть забезпечити, </a:t>
            </a:r>
            <a:r>
              <a:rPr lang="uk-UA" dirty="0" smtClean="0"/>
              <a:t>щоб </a:t>
            </a:r>
            <a:r>
              <a:rPr lang="uk-UA" dirty="0"/>
              <a:t>молодь і сільські </a:t>
            </a:r>
            <a:r>
              <a:rPr lang="uk-UA" dirty="0" smtClean="0"/>
              <a:t>дорадчі </a:t>
            </a:r>
            <a:r>
              <a:rPr lang="uk-UA" dirty="0"/>
              <a:t>служби, відповідно, повноцінно сприяли інноваційним </a:t>
            </a:r>
            <a:r>
              <a:rPr lang="uk-UA" dirty="0" err="1"/>
              <a:t>агропродовольчим</a:t>
            </a:r>
            <a:r>
              <a:rPr lang="uk-UA" dirty="0"/>
              <a:t> системам.</a:t>
            </a:r>
          </a:p>
        </p:txBody>
      </p:sp>
      <p:sp>
        <p:nvSpPr>
          <p:cNvPr id="12" name="Прямокутник 11"/>
          <p:cNvSpPr/>
          <p:nvPr/>
        </p:nvSpPr>
        <p:spPr>
          <a:xfrm>
            <a:off x="5062824" y="6315417"/>
            <a:ext cx="695661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hlinkClick r:id="rId6"/>
              </a:rPr>
              <a:t>https://</a:t>
            </a:r>
            <a:r>
              <a:rPr lang="en-GB" sz="1000" dirty="0" smtClean="0">
                <a:hlinkClick r:id="rId6"/>
              </a:rPr>
              <a:t>dqtyg9astl3dj.cloudfront.net/images/files/file/gfras_joint_operational_plan_2021-2025_final_sdc_201015.pdf</a:t>
            </a:r>
            <a:r>
              <a:rPr lang="uk-UA" sz="1000" dirty="0" smtClean="0"/>
              <a:t> </a:t>
            </a:r>
            <a:endParaRPr lang="uk-UA" sz="10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1030" y="2574264"/>
            <a:ext cx="2697461" cy="133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8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3393"/>
            <a:ext cx="4292312" cy="2333256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189931" y="233098"/>
            <a:ext cx="116793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0070C0"/>
                </a:solidFill>
                <a:latin typeface="Aileron"/>
              </a:rPr>
              <a:t>COREnet</a:t>
            </a:r>
            <a:endParaRPr lang="en-US" sz="2400" b="1" dirty="0">
              <a:solidFill>
                <a:srgbClr val="0070C0"/>
              </a:solidFill>
              <a:latin typeface="Aileron"/>
            </a:endParaRPr>
          </a:p>
          <a:p>
            <a:r>
              <a:rPr lang="en-US" sz="2000" b="1" dirty="0">
                <a:solidFill>
                  <a:srgbClr val="FF0000"/>
                </a:solidFill>
                <a:latin typeface="Aileron"/>
              </a:rPr>
              <a:t>C</a:t>
            </a:r>
            <a:r>
              <a:rPr lang="en-US" sz="2000" b="1" dirty="0">
                <a:solidFill>
                  <a:srgbClr val="0070C0"/>
                </a:solidFill>
                <a:latin typeface="Aileron"/>
              </a:rPr>
              <a:t>onnecting </a:t>
            </a:r>
            <a:r>
              <a:rPr lang="en-US" sz="2000" b="1" dirty="0" err="1">
                <a:solidFill>
                  <a:srgbClr val="0070C0"/>
                </a:solidFill>
                <a:latin typeface="Aileron"/>
              </a:rPr>
              <a:t>advis</a:t>
            </a:r>
            <a:r>
              <a:rPr lang="en-US" sz="2000" b="1" dirty="0" err="1">
                <a:solidFill>
                  <a:srgbClr val="FF0000"/>
                </a:solidFill>
                <a:latin typeface="Aileron"/>
              </a:rPr>
              <a:t>O</a:t>
            </a:r>
            <a:r>
              <a:rPr lang="en-US" sz="2000" b="1" dirty="0" err="1">
                <a:solidFill>
                  <a:srgbClr val="0070C0"/>
                </a:solidFill>
                <a:latin typeface="Aileron"/>
              </a:rPr>
              <a:t>rs</a:t>
            </a:r>
            <a:r>
              <a:rPr lang="en-US" sz="2000" b="1" dirty="0">
                <a:solidFill>
                  <a:srgbClr val="0070C0"/>
                </a:solidFill>
                <a:latin typeface="Aileron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Aileron"/>
              </a:rPr>
              <a:t>towa</a:t>
            </a:r>
            <a:r>
              <a:rPr lang="en-US" sz="2000" b="1" dirty="0" err="1">
                <a:solidFill>
                  <a:srgbClr val="FF0000"/>
                </a:solidFill>
                <a:latin typeface="Aileron"/>
              </a:rPr>
              <a:t>R</a:t>
            </a:r>
            <a:r>
              <a:rPr lang="en-US" sz="2000" b="1" dirty="0" err="1">
                <a:solidFill>
                  <a:srgbClr val="0070C0"/>
                </a:solidFill>
                <a:latin typeface="Aileron"/>
              </a:rPr>
              <a:t>d</a:t>
            </a:r>
            <a:r>
              <a:rPr lang="en-US" sz="2000" b="1" dirty="0">
                <a:solidFill>
                  <a:srgbClr val="0070C0"/>
                </a:solidFill>
                <a:latin typeface="Aileron"/>
              </a:rPr>
              <a:t> a </a:t>
            </a:r>
            <a:r>
              <a:rPr lang="en-US" sz="2000" b="1" dirty="0">
                <a:solidFill>
                  <a:srgbClr val="FF0000"/>
                </a:solidFill>
                <a:latin typeface="Aileron"/>
              </a:rPr>
              <a:t>E</a:t>
            </a:r>
            <a:r>
              <a:rPr lang="en-US" sz="2000" b="1" dirty="0">
                <a:solidFill>
                  <a:srgbClr val="0070C0"/>
                </a:solidFill>
                <a:latin typeface="Aileron"/>
              </a:rPr>
              <a:t>uropean </a:t>
            </a:r>
            <a:r>
              <a:rPr lang="en-US" sz="2000" b="1" dirty="0" err="1">
                <a:solidFill>
                  <a:srgbClr val="FF0000"/>
                </a:solidFill>
                <a:latin typeface="Aileron"/>
              </a:rPr>
              <a:t>NET</a:t>
            </a:r>
            <a:r>
              <a:rPr lang="en-US" sz="2000" b="1" dirty="0" err="1">
                <a:solidFill>
                  <a:srgbClr val="0070C0"/>
                </a:solidFill>
                <a:latin typeface="Aileron"/>
              </a:rPr>
              <a:t>work</a:t>
            </a:r>
            <a:r>
              <a:rPr lang="en-US" sz="2000" b="1" dirty="0">
                <a:solidFill>
                  <a:srgbClr val="0070C0"/>
                </a:solidFill>
                <a:latin typeface="Aileron"/>
              </a:rPr>
              <a:t> for consumer-producer chains</a:t>
            </a:r>
            <a:endParaRPr lang="en-US" sz="2000" b="1" i="0" dirty="0">
              <a:solidFill>
                <a:srgbClr val="0070C0"/>
              </a:solidFill>
              <a:effectLst/>
              <a:latin typeface="Aileron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4230805" y="1206605"/>
            <a:ext cx="75500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70C0"/>
                </a:solidFill>
              </a:rPr>
              <a:t>Підключення дорадників до Європейської</a:t>
            </a:r>
          </a:p>
          <a:p>
            <a:r>
              <a:rPr lang="uk-UA" sz="2400" b="1" dirty="0" smtClean="0">
                <a:solidFill>
                  <a:srgbClr val="0070C0"/>
                </a:solidFill>
              </a:rPr>
              <a:t>мережі ланцюгів споживач-виробник</a:t>
            </a:r>
            <a:endParaRPr lang="uk-UA" sz="2400" b="1" dirty="0">
              <a:solidFill>
                <a:srgbClr val="0070C0"/>
              </a:solidFill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-1" y="3376649"/>
            <a:ext cx="11780893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Короткі ланцюги поставок харчових продуктів (</a:t>
            </a:r>
            <a:r>
              <a:rPr lang="en-GB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SFSC) </a:t>
            </a:r>
            <a:r>
              <a:rPr lang="uk-UA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 ланцюги виробник-споживач — це ланцюги поставок, що включають обмежену кількість посередників між фермерами та споживачами, які віддані співпраці, місцевому економічному розвитку та підтримці тісних географічних і соціальних зв’язків. 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ЄС пропагують </a:t>
            </a:r>
            <a:r>
              <a:rPr lang="en-GB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SFSCs </a:t>
            </a:r>
            <a:r>
              <a:rPr lang="uk-UA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засіб для створення більш інклюзивних, стійких і стійких продовольчих систем. Але ініціатори, учасники та промоутери </a:t>
            </a:r>
            <a:r>
              <a:rPr lang="en-GB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SFSC </a:t>
            </a:r>
            <a:r>
              <a:rPr lang="uk-UA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стикаються з </a:t>
            </a:r>
            <a:r>
              <a:rPr lang="uk-UA" sz="14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фрагментованим</a:t>
            </a:r>
            <a:r>
              <a:rPr lang="uk-UA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ландшафтом знань у поєднанні з відсутністю ясності щодо основних навичок і компетенцій на всіх етапах від ферми до столу.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en-GB" sz="14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COREnet</a:t>
            </a:r>
            <a:r>
              <a:rPr lang="en-GB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пропонує у відповідь підтримати систематичний розвиток більш ефективного консультування </a:t>
            </a:r>
            <a:r>
              <a:rPr lang="en-GB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SFSC </a:t>
            </a:r>
            <a:r>
              <a:rPr lang="uk-UA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основі об’єднання громадськості, приватні та громадські консультанти за допомогою ІТ-підтримки однорангового навчання та взаємної підтримки. Цей підхід вимагає взаємодії з дорадниками, фермерами, споживачами та більш цілісного підходу, спрямованого на те, щоб допомогти </a:t>
            </a:r>
            <a:r>
              <a:rPr lang="en-GB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SFSC </a:t>
            </a:r>
            <a:r>
              <a:rPr lang="uk-UA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досягти не лише більшої частки ринку, але й більш екологічного впливу на ринок.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4230805" y="2107988"/>
            <a:ext cx="76384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hlinkClick r:id="rId5"/>
              </a:rPr>
              <a:t>https://explore.openaire.eu/search/project?projectId=corda_____he::</a:t>
            </a:r>
            <a:r>
              <a:rPr lang="en-GB" sz="1200" dirty="0" smtClean="0">
                <a:hlinkClick r:id="rId5"/>
              </a:rPr>
              <a:t>05507fb54904176c4d12c4abb3e3e98a</a:t>
            </a:r>
            <a:r>
              <a:rPr lang="uk-UA" sz="1200" dirty="0" smtClean="0"/>
              <a:t> </a:t>
            </a:r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val="149025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5271" y="246420"/>
            <a:ext cx="5308979" cy="2949433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4219439" y="3418554"/>
            <a:ext cx="3292985" cy="30469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/>
              <a:t>Campagna </a:t>
            </a:r>
            <a:r>
              <a:rPr lang="en-GB" sz="1600" dirty="0" err="1"/>
              <a:t>amica</a:t>
            </a:r>
            <a:r>
              <a:rPr lang="en-GB" sz="1600" dirty="0"/>
              <a:t> </a:t>
            </a:r>
            <a:r>
              <a:rPr lang="uk-UA" sz="1600" dirty="0"/>
              <a:t>або «Дружня ферма</a:t>
            </a:r>
            <a:r>
              <a:rPr lang="uk-UA" sz="1600" dirty="0" smtClean="0"/>
              <a:t>»</a:t>
            </a:r>
          </a:p>
          <a:p>
            <a:r>
              <a:rPr lang="uk-UA" sz="1600" dirty="0" smtClean="0"/>
              <a:t>• </a:t>
            </a:r>
            <a:r>
              <a:rPr lang="uk-UA" sz="1600" dirty="0"/>
              <a:t>це асоціація коротких ланцюгів постачання продуктів харчування, заснована </a:t>
            </a:r>
            <a:r>
              <a:rPr lang="en-GB" sz="1600" dirty="0" err="1"/>
              <a:t>Coldiretti</a:t>
            </a:r>
            <a:r>
              <a:rPr lang="en-GB" sz="1600" dirty="0"/>
              <a:t> – </a:t>
            </a:r>
            <a:r>
              <a:rPr lang="uk-UA" sz="1600" dirty="0"/>
              <a:t>найбільшою асоціацією фермерів в </a:t>
            </a:r>
            <a:r>
              <a:rPr lang="uk-UA" sz="1600" dirty="0" smtClean="0"/>
              <a:t>Італії</a:t>
            </a:r>
          </a:p>
          <a:p>
            <a:r>
              <a:rPr lang="uk-UA" sz="1600" dirty="0" smtClean="0"/>
              <a:t>• </a:t>
            </a:r>
            <a:r>
              <a:rPr lang="uk-UA" sz="1600" dirty="0"/>
              <a:t>Фермери продають безпосередньо споживачам на </a:t>
            </a:r>
            <a:r>
              <a:rPr lang="uk-UA" sz="1600" dirty="0" smtClean="0"/>
              <a:t>ринках</a:t>
            </a:r>
          </a:p>
          <a:p>
            <a:r>
              <a:rPr lang="uk-UA" sz="1600" dirty="0" smtClean="0"/>
              <a:t>• </a:t>
            </a:r>
            <a:r>
              <a:rPr lang="uk-UA" sz="1600" dirty="0"/>
              <a:t>12 000 ферм, зареєстрованих у </a:t>
            </a:r>
            <a:r>
              <a:rPr lang="en-GB" sz="1600" dirty="0"/>
              <a:t>Campagna </a:t>
            </a:r>
            <a:r>
              <a:rPr lang="en-GB" sz="1600" dirty="0" err="1"/>
              <a:t>Amica</a:t>
            </a:r>
            <a:r>
              <a:rPr lang="en-GB" sz="1600" dirty="0"/>
              <a:t>, </a:t>
            </a:r>
            <a:r>
              <a:rPr lang="uk-UA" sz="1600" dirty="0"/>
              <a:t>продають на 1 200 ринках по всій Італії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189931" y="233098"/>
            <a:ext cx="116793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rgbClr val="0070C0"/>
                </a:solidFill>
                <a:latin typeface="Aileron"/>
              </a:rPr>
              <a:t>COREnet</a:t>
            </a:r>
            <a:endParaRPr lang="en-US" sz="2400" b="1" dirty="0">
              <a:solidFill>
                <a:srgbClr val="0070C0"/>
              </a:solidFill>
              <a:latin typeface="Aileron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931" y="1721137"/>
            <a:ext cx="3764252" cy="4106457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>
            <a:off x="7777680" y="3418554"/>
            <a:ext cx="4091591" cy="2862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/>
              <a:t>У 2021 році фонд </a:t>
            </a:r>
            <a:r>
              <a:rPr lang="en-GB" dirty="0"/>
              <a:t>Campagna </a:t>
            </a:r>
            <a:r>
              <a:rPr lang="en-GB" dirty="0" err="1"/>
              <a:t>Amica</a:t>
            </a:r>
            <a:r>
              <a:rPr lang="en-GB" dirty="0"/>
              <a:t> </a:t>
            </a:r>
            <a:r>
              <a:rPr lang="uk-UA" dirty="0"/>
              <a:t>підтримав створення </a:t>
            </a:r>
            <a:r>
              <a:rPr lang="en-GB" dirty="0"/>
              <a:t>World Farmers </a:t>
            </a:r>
            <a:r>
              <a:rPr lang="en-GB" dirty="0" smtClean="0"/>
              <a:t>Markets</a:t>
            </a:r>
            <a:r>
              <a:rPr lang="uk-UA" dirty="0" smtClean="0"/>
              <a:t> </a:t>
            </a:r>
            <a:r>
              <a:rPr lang="en-US" dirty="0" smtClean="0"/>
              <a:t>Coalition</a:t>
            </a:r>
            <a:r>
              <a:rPr lang="uk-UA" dirty="0" smtClean="0"/>
              <a:t> для </a:t>
            </a:r>
            <a:r>
              <a:rPr lang="uk-UA" dirty="0"/>
              <a:t>сприяння прямим продажам </a:t>
            </a:r>
            <a:r>
              <a:rPr lang="uk-UA" dirty="0" smtClean="0"/>
              <a:t>споживачам</a:t>
            </a:r>
          </a:p>
          <a:p>
            <a:r>
              <a:rPr lang="uk-UA" dirty="0" smtClean="0"/>
              <a:t>• </a:t>
            </a:r>
            <a:r>
              <a:rPr lang="uk-UA" dirty="0"/>
              <a:t>До ініціативи приєдналися майже 40 </a:t>
            </a:r>
            <a:r>
              <a:rPr lang="uk-UA" dirty="0" smtClean="0"/>
              <a:t>країн</a:t>
            </a:r>
          </a:p>
          <a:p>
            <a:r>
              <a:rPr lang="uk-UA" dirty="0" smtClean="0"/>
              <a:t>• </a:t>
            </a:r>
            <a:r>
              <a:rPr lang="uk-UA" dirty="0"/>
              <a:t>60 асоціацій фермерів та асоціацій </a:t>
            </a:r>
            <a:r>
              <a:rPr lang="uk-UA" dirty="0" smtClean="0"/>
              <a:t>ринків</a:t>
            </a:r>
          </a:p>
          <a:p>
            <a:r>
              <a:rPr lang="uk-UA" dirty="0" smtClean="0"/>
              <a:t>• </a:t>
            </a:r>
            <a:r>
              <a:rPr lang="uk-UA" dirty="0"/>
              <a:t>У ньому беруть участь понад 200 000 фермерських господарств</a:t>
            </a:r>
          </a:p>
        </p:txBody>
      </p:sp>
      <p:sp>
        <p:nvSpPr>
          <p:cNvPr id="10" name="Прямокутник 9"/>
          <p:cNvSpPr/>
          <p:nvPr/>
        </p:nvSpPr>
        <p:spPr>
          <a:xfrm>
            <a:off x="9444250" y="1069450"/>
            <a:ext cx="2183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hlinkClick r:id="rId6"/>
              </a:rPr>
              <a:t>https://www.campagnamica.it</a:t>
            </a:r>
            <a:r>
              <a:rPr lang="en-GB" sz="1200" dirty="0" smtClean="0">
                <a:hlinkClick r:id="rId6"/>
              </a:rPr>
              <a:t>/</a:t>
            </a:r>
            <a:r>
              <a:rPr lang="uk-UA" sz="1200" dirty="0" smtClean="0"/>
              <a:t> </a:t>
            </a:r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val="97853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369705" y="236166"/>
            <a:ext cx="73270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ЄС: ПОВСЮДНІСТЬ ІННОВАЦІЙ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692" y="2088094"/>
            <a:ext cx="6015015" cy="3277990"/>
          </a:xfrm>
          <a:prstGeom prst="rect">
            <a:avLst/>
          </a:prstGeom>
        </p:spPr>
      </p:pic>
      <p:sp>
        <p:nvSpPr>
          <p:cNvPr id="13" name="Прямокутник 12"/>
          <p:cNvSpPr/>
          <p:nvPr/>
        </p:nvSpPr>
        <p:spPr>
          <a:xfrm>
            <a:off x="7170821" y="2673186"/>
            <a:ext cx="48851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333333"/>
                </a:solidFill>
                <a:latin typeface="Open Sans"/>
              </a:rPr>
              <a:t>LEADER</a:t>
            </a:r>
            <a:r>
              <a:rPr lang="en-US" sz="1600" dirty="0" smtClean="0">
                <a:solidFill>
                  <a:srgbClr val="333333"/>
                </a:solidFill>
                <a:latin typeface="Open Sans"/>
              </a:rPr>
              <a:t>  = </a:t>
            </a:r>
          </a:p>
          <a:p>
            <a:r>
              <a:rPr lang="fr-BE" sz="1600" b="1" dirty="0" smtClean="0">
                <a:solidFill>
                  <a:srgbClr val="0070C0"/>
                </a:solidFill>
                <a:latin typeface="Open Sans"/>
              </a:rPr>
              <a:t>L</a:t>
            </a:r>
            <a:r>
              <a:rPr lang="fr-BE" sz="1600" dirty="0" smtClean="0">
                <a:solidFill>
                  <a:srgbClr val="0070C0"/>
                </a:solidFill>
                <a:latin typeface="Open Sans"/>
              </a:rPr>
              <a:t>iaison </a:t>
            </a:r>
            <a:r>
              <a:rPr lang="fr-BE" sz="1600" b="1" dirty="0" smtClean="0">
                <a:solidFill>
                  <a:srgbClr val="0070C0"/>
                </a:solidFill>
                <a:latin typeface="Open Sans"/>
              </a:rPr>
              <a:t>E</a:t>
            </a:r>
            <a:r>
              <a:rPr lang="fr-BE" sz="1600" dirty="0" smtClean="0">
                <a:solidFill>
                  <a:srgbClr val="0070C0"/>
                </a:solidFill>
                <a:latin typeface="Open Sans"/>
              </a:rPr>
              <a:t>ntre Actions de </a:t>
            </a:r>
            <a:r>
              <a:rPr lang="fr-BE" sz="1600" b="1" dirty="0" smtClean="0">
                <a:solidFill>
                  <a:srgbClr val="0070C0"/>
                </a:solidFill>
                <a:latin typeface="Open Sans"/>
              </a:rPr>
              <a:t>D</a:t>
            </a:r>
            <a:r>
              <a:rPr lang="fr-BE" sz="1600" dirty="0" smtClean="0">
                <a:solidFill>
                  <a:srgbClr val="0070C0"/>
                </a:solidFill>
                <a:latin typeface="Open Sans"/>
              </a:rPr>
              <a:t>éveloppement de l’</a:t>
            </a:r>
            <a:r>
              <a:rPr lang="fr-BE" sz="1600" b="1" dirty="0" smtClean="0">
                <a:solidFill>
                  <a:srgbClr val="0070C0"/>
                </a:solidFill>
                <a:latin typeface="Open Sans"/>
              </a:rPr>
              <a:t>E</a:t>
            </a:r>
            <a:r>
              <a:rPr lang="fr-BE" sz="1600" dirty="0" smtClean="0">
                <a:solidFill>
                  <a:srgbClr val="0070C0"/>
                </a:solidFill>
                <a:latin typeface="Open Sans"/>
              </a:rPr>
              <a:t>conomie </a:t>
            </a:r>
            <a:r>
              <a:rPr lang="fr-BE" sz="1600" b="1" dirty="0" smtClean="0">
                <a:solidFill>
                  <a:srgbClr val="0070C0"/>
                </a:solidFill>
                <a:latin typeface="Open Sans"/>
              </a:rPr>
              <a:t>R</a:t>
            </a:r>
            <a:r>
              <a:rPr lang="fr-BE" sz="1600" dirty="0" smtClean="0">
                <a:solidFill>
                  <a:srgbClr val="0070C0"/>
                </a:solidFill>
                <a:latin typeface="Open Sans"/>
              </a:rPr>
              <a:t>urale </a:t>
            </a:r>
            <a:r>
              <a:rPr lang="en-GB" sz="1600" dirty="0" smtClean="0">
                <a:solidFill>
                  <a:srgbClr val="333333"/>
                </a:solidFill>
                <a:latin typeface="Open Sans"/>
              </a:rPr>
              <a:t>= </a:t>
            </a:r>
            <a:endParaRPr lang="en-GB" sz="1600" dirty="0" smtClean="0">
              <a:solidFill>
                <a:srgbClr val="333333"/>
              </a:solidFill>
              <a:latin typeface="Open Sans"/>
            </a:endParaRPr>
          </a:p>
          <a:p>
            <a:r>
              <a:rPr lang="uk-UA" sz="1600" b="1" dirty="0" smtClean="0">
                <a:solidFill>
                  <a:srgbClr val="333333"/>
                </a:solidFill>
                <a:latin typeface="Open Sans"/>
              </a:rPr>
              <a:t>Зв’язки між сільською економікою та заходами розвитку</a:t>
            </a:r>
            <a:endParaRPr lang="uk-UA" sz="1600" b="1" dirty="0"/>
          </a:p>
        </p:txBody>
      </p:sp>
      <p:sp>
        <p:nvSpPr>
          <p:cNvPr id="12" name="Прямокутник 11"/>
          <p:cNvSpPr/>
          <p:nvPr/>
        </p:nvSpPr>
        <p:spPr>
          <a:xfrm rot="16200000">
            <a:off x="-484097" y="3854798"/>
            <a:ext cx="234391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solidFill>
                  <a:srgbClr val="0070C0"/>
                </a:solidFill>
              </a:rPr>
              <a:t>https://enrd.ec.europa.eu/leader-clld_en</a:t>
            </a:r>
            <a:endParaRPr lang="uk-UA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51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/>
          <p:cNvSpPr/>
          <p:nvPr/>
        </p:nvSpPr>
        <p:spPr>
          <a:xfrm>
            <a:off x="300609" y="148335"/>
            <a:ext cx="56790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УКРАЇНА – «АГРОЄВРОІНТЕГРАЦІЯ»,</a:t>
            </a: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КОНКУРЕНТОСПРОМОЖНІСТЬ: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ЗНАННЯ,</a:t>
            </a:r>
            <a:r>
              <a:rPr kumimoji="0" lang="uk-UA" sz="20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ІННОВАЦІЇ ТА СИСТЕМИ ЇХ ПОШИРЕННЯ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00" y="6417017"/>
            <a:ext cx="1603387" cy="317019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1938619" y="6396335"/>
            <a:ext cx="2094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www.dorada.org.ua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00" y="1732547"/>
            <a:ext cx="2201780" cy="360103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041" y="148335"/>
            <a:ext cx="4546834" cy="1020226"/>
          </a:xfrm>
          <a:prstGeom prst="rect">
            <a:avLst/>
          </a:prstGeom>
        </p:spPr>
      </p:pic>
      <p:sp>
        <p:nvSpPr>
          <p:cNvPr id="3" name="Прямокутник 2"/>
          <p:cNvSpPr/>
          <p:nvPr/>
        </p:nvSpPr>
        <p:spPr>
          <a:xfrm>
            <a:off x="2117559" y="1163998"/>
            <a:ext cx="940869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b="1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Глава 17</a:t>
            </a:r>
            <a:r>
              <a:rPr lang="uk-UA" sz="1200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/>
            </a:r>
            <a:br>
              <a:rPr lang="uk-UA" sz="1200" dirty="0" smtClean="0">
                <a:solidFill>
                  <a:srgbClr val="333333"/>
                </a:solidFill>
                <a:latin typeface="Times New Roman" panose="02020603050405020304" pitchFamily="18" charset="0"/>
              </a:rPr>
            </a:br>
            <a:r>
              <a:rPr lang="uk-UA" sz="1200" b="1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Сільське господарство та розвиток сільських територій</a:t>
            </a:r>
            <a:endParaRPr lang="uk-UA" sz="1200" dirty="0" smtClean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uk-UA" sz="1200" b="1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Стаття 403</a:t>
            </a:r>
            <a:endParaRPr lang="uk-UA" sz="1200" dirty="0" smtClean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uk-UA" sz="1200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Сторони співробітничають з метою сприяння розвитку сільського господарства та сільських територій, зокрема шляхом поступового зближення політик та законодавства.</a:t>
            </a:r>
          </a:p>
          <a:p>
            <a:pPr algn="ctr"/>
            <a:r>
              <a:rPr lang="uk-UA" sz="1200" b="1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Стаття 404</a:t>
            </a:r>
            <a:endParaRPr lang="uk-UA" sz="1200" dirty="0" smtClean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uk-UA" sz="1200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Співробітництво між Сторонами у сфері сільського господарства та розвитку сільських територій охоплює, inter alia, такі сфери:</a:t>
            </a:r>
          </a:p>
          <a:p>
            <a:pPr algn="just"/>
            <a:r>
              <a:rPr lang="uk-UA" sz="1200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a) сприяння взаємному розумінню політик у сфері сільського господарства та розвитку сільських територій;</a:t>
            </a:r>
          </a:p>
          <a:p>
            <a:pPr algn="just"/>
            <a:r>
              <a:rPr lang="uk-UA" sz="1200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b) посилення адміністративних спроможностей на центральному та місцевому рівнях щодо планування, оцінки та реалізації політики;</a:t>
            </a:r>
          </a:p>
          <a:p>
            <a:pPr algn="just"/>
            <a:r>
              <a:rPr lang="uk-UA" sz="1200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c) заохочення сучасного та сталого сільськогосподарського виробництва, з урахуванням необхідності захисту навколишнього середовища і тварин, зокрема поширення застосування методів органічного виробництва й використання біотехнологій, inter alia шляхом впровадження найкращих практик у цих сферах;</a:t>
            </a:r>
          </a:p>
          <a:p>
            <a:pPr algn="just"/>
            <a:r>
              <a:rPr lang="uk-UA" sz="1200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d) обмін знаннями та найкращими практиками щодо політики розвитку сільських територій з метою сприяння економічному добробуту сільських громад;</a:t>
            </a:r>
          </a:p>
          <a:p>
            <a:pPr algn="just"/>
            <a:r>
              <a:rPr lang="uk-UA" sz="1200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e) покращення конкурентоспроможності сільськогосподарської галузі та ефективності і прозорості ринків, а також умов для інвестування;</a:t>
            </a:r>
          </a:p>
          <a:p>
            <a:pPr algn="just"/>
            <a:r>
              <a:rPr lang="uk-UA" sz="1200" b="1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f) поширення знань шляхом проведення навчальних та інформаційних заходів;</a:t>
            </a:r>
          </a:p>
          <a:p>
            <a:pPr algn="just"/>
            <a:r>
              <a:rPr lang="uk-UA" sz="1200" b="1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g) сприяння інноваціям шляхом проведення досліджень та просування системи дорадництва до сільськогосподарських виробників;</a:t>
            </a:r>
          </a:p>
          <a:p>
            <a:pPr algn="just"/>
            <a:r>
              <a:rPr lang="uk-UA" sz="1200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h) посилення гармонізації з питань, які обговорюються в рамках міжнародних організацій;</a:t>
            </a:r>
          </a:p>
          <a:p>
            <a:pPr algn="just"/>
            <a:r>
              <a:rPr lang="uk-UA" sz="1200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i) обмін найкращими практиками щодо механізмів підтримки політики у сфері сільського господарства та розвитку сільських територій;</a:t>
            </a:r>
          </a:p>
          <a:p>
            <a:pPr algn="just"/>
            <a:r>
              <a:rPr lang="uk-UA" sz="1200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j) заохочення політики якості сільськогосподарської продукції у сферах стандартів продукції, вимог щодо виробництва та схем якості.</a:t>
            </a:r>
          </a:p>
          <a:p>
            <a:pPr algn="ctr"/>
            <a:r>
              <a:rPr lang="uk-UA" sz="1200" b="1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Стаття 405</a:t>
            </a:r>
            <a:endParaRPr lang="uk-UA" sz="1200" dirty="0" smtClean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uk-UA" sz="1200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З метою здійснення вищезазначеного співробітництва й без шкоди для </a:t>
            </a:r>
            <a:r>
              <a:rPr lang="uk-UA" sz="1200" u="sng" dirty="0" smtClean="0">
                <a:solidFill>
                  <a:srgbClr val="006600"/>
                </a:solidFill>
                <a:latin typeface="Times New Roman" panose="02020603050405020304" pitchFamily="18" charset="0"/>
                <a:hlinkClick r:id="rId5"/>
              </a:rPr>
              <a:t>Розділу IV</a:t>
            </a:r>
            <a:r>
              <a:rPr lang="uk-UA" sz="1200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 («Торгівля і питання, пов’язані з торгівлею») цієї Угоди Сторони підтримують поступове зближення та гармонізацію з відповідним правом та регуляторними стандартами ЄС, зокрема з тими, що визначені у Додатку XXXVIIІ до цієї Угоди.</a:t>
            </a:r>
          </a:p>
          <a:p>
            <a:pPr algn="ctr"/>
            <a:r>
              <a:rPr lang="uk-UA" sz="1200" b="1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Стаття 406</a:t>
            </a:r>
            <a:endParaRPr lang="uk-UA" sz="1200" dirty="0" smtClean="0">
              <a:solidFill>
                <a:srgbClr val="333333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uk-UA" sz="1200" dirty="0" smtClean="0">
                <a:solidFill>
                  <a:srgbClr val="333333"/>
                </a:solidFill>
                <a:latin typeface="Times New Roman" panose="02020603050405020304" pitchFamily="18" charset="0"/>
              </a:rPr>
              <a:t>Постійний діалог відбуватиметься з питань, охоплених Главою 17 Розділу V («Економічне та галузеве співробітництво») цієї Угоди.</a:t>
            </a:r>
            <a:endParaRPr lang="uk-UA" sz="1200" b="0" i="0" dirty="0">
              <a:solidFill>
                <a:srgbClr val="333333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 rot="16200000">
            <a:off x="9661769" y="4070050"/>
            <a:ext cx="40367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hlinkClick r:id="rId6"/>
              </a:rPr>
              <a:t>https://</a:t>
            </a:r>
            <a:r>
              <a:rPr lang="en-GB" sz="1400" dirty="0" smtClean="0">
                <a:hlinkClick r:id="rId6"/>
              </a:rPr>
              <a:t>zakon.rada.gov.ua/laws/show/984_011#Text</a:t>
            </a:r>
            <a:r>
              <a:rPr lang="uk-UA" sz="1400" dirty="0" smtClean="0"/>
              <a:t> </a:t>
            </a: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153855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 5"/>
          <p:cNvSpPr/>
          <p:nvPr/>
        </p:nvSpPr>
        <p:spPr>
          <a:xfrm>
            <a:off x="259044" y="5562348"/>
            <a:ext cx="7907259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Роман Корінець,</a:t>
            </a: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директор Національної асоціації сільськосгопдарських дорадчих служб України,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заступник голови Комітету підприємців АПК при ТППУ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кандидат економічних наук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51570" y="2549771"/>
            <a:ext cx="11998799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-63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76400" algn="l"/>
              </a:tabLst>
              <a:defRPr/>
            </a:pPr>
            <a:r>
              <a:rPr kumimoji="0" lang="uk-UA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СИСТЕМИ ПОШИРЕННЯ ЗНАНЬ ТА ІННОВАЦІЙ</a:t>
            </a:r>
          </a:p>
          <a:p>
            <a:pPr marL="0" marR="0" lvl="0" indent="-63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76400" algn="l"/>
              </a:tabLst>
              <a:defRPr/>
            </a:pPr>
            <a:r>
              <a:rPr kumimoji="0" lang="uk-UA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ДЛЯ ПЕРЕХОДУ ДО ВИСОКОТЕХНОЛОГІЧНОГО</a:t>
            </a:r>
          </a:p>
          <a:p>
            <a:pPr marL="0" marR="0" lvl="0" indent="-63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76400" algn="l"/>
              </a:tabLst>
              <a:defRPr/>
            </a:pPr>
            <a:r>
              <a:rPr kumimoji="0" lang="uk-UA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СІЛЬСЬКОГО ГОСПОДАРСТВА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44" y="200662"/>
            <a:ext cx="1933362" cy="729571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>
            <a:off x="9174845" y="5811646"/>
            <a:ext cx="210047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  <a:hlinkClick r:id="rId3"/>
              </a:rPr>
              <a:t>rkorinets@gmail.com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+380975747327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3" name="Пряма сполучна лінія 12"/>
          <p:cNvCxnSpPr/>
          <p:nvPr/>
        </p:nvCxnSpPr>
        <p:spPr>
          <a:xfrm>
            <a:off x="51572" y="1226888"/>
            <a:ext cx="11998798" cy="0"/>
          </a:xfrm>
          <a:prstGeom prst="line">
            <a:avLst/>
          </a:prstGeom>
          <a:ln w="196850" cmpd="thickThin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кутник 3"/>
          <p:cNvSpPr/>
          <p:nvPr/>
        </p:nvSpPr>
        <p:spPr>
          <a:xfrm>
            <a:off x="1187947" y="1367247"/>
            <a:ext cx="97260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Семінар «Нові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виробничі технології для підвищення продовольчої безпеки»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рамках проєкту Міжнародної організації праці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Об’єднання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організацій роботодавців України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256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4019</TotalTime>
  <Words>3589</Words>
  <Application>Microsoft Office PowerPoint</Application>
  <PresentationFormat>Широкий екран</PresentationFormat>
  <Paragraphs>305</Paragraphs>
  <Slides>20</Slides>
  <Notes>12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31" baseType="lpstr">
      <vt:lpstr>Aileron</vt:lpstr>
      <vt:lpstr>Arial</vt:lpstr>
      <vt:lpstr>Auto Pro</vt:lpstr>
      <vt:lpstr>Calibri</vt:lpstr>
      <vt:lpstr>Calibri Light</vt:lpstr>
      <vt:lpstr>Helvetica Neue</vt:lpstr>
      <vt:lpstr>Montserrat</vt:lpstr>
      <vt:lpstr>Open Sans</vt:lpstr>
      <vt:lpstr>Times New Roman</vt:lpstr>
      <vt:lpstr>游ゴシック Medium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Роман</dc:creator>
  <cp:lastModifiedBy>Роман</cp:lastModifiedBy>
  <cp:revision>238</cp:revision>
  <dcterms:created xsi:type="dcterms:W3CDTF">2022-06-04T13:55:14Z</dcterms:created>
  <dcterms:modified xsi:type="dcterms:W3CDTF">2023-02-16T21:59:21Z</dcterms:modified>
</cp:coreProperties>
</file>