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  <p:sldMasterId id="2147483700" r:id="rId2"/>
    <p:sldMasterId id="2147483728" r:id="rId3"/>
  </p:sldMasterIdLst>
  <p:notesMasterIdLst>
    <p:notesMasterId r:id="rId26"/>
  </p:notesMasterIdLst>
  <p:sldIdLst>
    <p:sldId id="297" r:id="rId4"/>
    <p:sldId id="644" r:id="rId5"/>
    <p:sldId id="666" r:id="rId6"/>
    <p:sldId id="663" r:id="rId7"/>
    <p:sldId id="670" r:id="rId8"/>
    <p:sldId id="672" r:id="rId9"/>
    <p:sldId id="664" r:id="rId10"/>
    <p:sldId id="661" r:id="rId11"/>
    <p:sldId id="651" r:id="rId12"/>
    <p:sldId id="653" r:id="rId13"/>
    <p:sldId id="654" r:id="rId14"/>
    <p:sldId id="657" r:id="rId15"/>
    <p:sldId id="655" r:id="rId16"/>
    <p:sldId id="645" r:id="rId17"/>
    <p:sldId id="567" r:id="rId18"/>
    <p:sldId id="568" r:id="rId19"/>
    <p:sldId id="276" r:id="rId20"/>
    <p:sldId id="673" r:id="rId21"/>
    <p:sldId id="275" r:id="rId22"/>
    <p:sldId id="650" r:id="rId23"/>
    <p:sldId id="649" r:id="rId24"/>
    <p:sldId id="298" r:id="rId25"/>
  </p:sldIdLst>
  <p:sldSz cx="12192000" cy="6858000"/>
  <p:notesSz cx="6761163" cy="99425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33" autoAdjust="0"/>
    <p:restoredTop sz="94660"/>
  </p:normalViewPr>
  <p:slideViewPr>
    <p:cSldViewPr snapToGrid="0">
      <p:cViewPr varScale="1">
        <p:scale>
          <a:sx n="64" d="100"/>
          <a:sy n="64" d="100"/>
        </p:scale>
        <p:origin x="-102" y="-4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SV\work\&#1041;&#1040;&#1059;\&#1048;&#1085;&#1092;&#1086;&#1075;&#1088;&#1072;&#1092;&#1080;&#1082;&#1072;\&#1057;&#1083;&#1072;&#1081;&#1076;%20&#1087;&#1088;&#1086;&#1075;&#1085;&#1086;&#1079;&#1091;%20&#1088;&#1086;&#1079;&#1074;&#1080;&#1090;&#1082;&#1091;%20&#1073;&#1110;&#1086;&#1077;&#1085;&#1088;&#1077;&#1075;&#1077;&#1090;&#1080;&#1082;&#1080;%20&#1076;&#1086;%202020\2020\&#1056;&#1072;&#1089;&#1095;&#1077;&#1090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Users\olenayakovenko\Downloads\&#1075;&#1088;&#1072;&#1092;&#1110;&#1082;&#1080;%20EBA-rev2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Users\olenayakovenko\Downloads\&#1075;&#1088;&#1072;&#1092;&#1110;&#1082;&#1080;%20EBA-rev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uk-UA"/>
  <c:chart>
    <c:autoTitleDeleted val="1"/>
    <c:plotArea>
      <c:layout>
        <c:manualLayout>
          <c:layoutTarget val="inner"/>
          <c:xMode val="edge"/>
          <c:yMode val="edge"/>
          <c:x val="0.15974439997278869"/>
          <c:y val="5.0361585448430925E-2"/>
          <c:w val="0.79250017734269707"/>
          <c:h val="0.74064734762628992"/>
        </c:manualLayout>
      </c:layout>
      <c:areaChart>
        <c:grouping val="standard"/>
        <c:ser>
          <c:idx val="3"/>
          <c:order val="1"/>
          <c:spPr>
            <a:pattFill prst="ltDnDiag">
              <a:fgClr>
                <a:srgbClr val="47A22E"/>
              </a:fgClr>
              <a:bgClr>
                <a:schemeClr val="bg1"/>
              </a:bgClr>
            </a:pattFill>
            <a:ln>
              <a:noFill/>
            </a:ln>
            <a:effectLst/>
          </c:spPr>
          <c:cat>
            <c:numRef>
              <c:f>Лист1!$B$38:$L$38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Лист1!$B$40:$L$40</c:f>
              <c:numCache>
                <c:formatCode>0</c:formatCode>
                <c:ptCount val="11"/>
                <c:pt idx="0">
                  <c:v>1458</c:v>
                </c:pt>
                <c:pt idx="1">
                  <c:v>1580</c:v>
                </c:pt>
                <c:pt idx="2">
                  <c:v>1565</c:v>
                </c:pt>
                <c:pt idx="3">
                  <c:v>1923</c:v>
                </c:pt>
                <c:pt idx="4">
                  <c:v>2399</c:v>
                </c:pt>
                <c:pt idx="5">
                  <c:v>2606</c:v>
                </c:pt>
                <c:pt idx="6">
                  <c:v>3348</c:v>
                </c:pt>
                <c:pt idx="7">
                  <c:v>3575</c:v>
                </c:pt>
                <c:pt idx="8">
                  <c:v>3725.9445877519811</c:v>
                </c:pt>
                <c:pt idx="9">
                  <c:v>3786.4219700009558</c:v>
                </c:pt>
                <c:pt idx="10">
                  <c:v>4437.8160000000016</c:v>
                </c:pt>
              </c:numCache>
            </c:numRef>
          </c:val>
        </c:ser>
        <c:ser>
          <c:idx val="2"/>
          <c:order val="2"/>
          <c:tx>
            <c:strRef>
              <c:f>Лист1!$A$39</c:f>
              <c:strCache>
                <c:ptCount val="1"/>
                <c:pt idx="0">
                  <c:v>Постачання енергії з біопалив</c:v>
                </c:pt>
              </c:strCache>
            </c:strRef>
          </c:tx>
          <c:spPr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</c:spPr>
          <c:dLbls>
            <c:dLbl>
              <c:idx val="0"/>
              <c:layout>
                <c:manualLayout>
                  <c:x val="2.2522522522522535E-2"/>
                  <c:y val="-6.356175687380497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>
                    <c:manualLayout>
                      <c:w val="7.3054759111871481E-2"/>
                      <c:h val="6.9504173043449469E-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2.7027027027027046E-2"/>
                  <c:y val="-7.9452235192842627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>
                    <c:manualLayout>
                      <c:w val="7.3054759111871481E-2"/>
                      <c:h val="6.9504173043449469E-2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2.9279279279279258E-2"/>
                  <c:y val="-9.53427135118802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>
                    <c:manualLayout>
                      <c:w val="7.3054759111871481E-2"/>
                      <c:h val="6.9504173043449469E-2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3.1531531531531445E-2"/>
                  <c:y val="-9.9315333091639632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>
                    <c:manualLayout>
                      <c:w val="7.3054759111871481E-2"/>
                      <c:h val="6.9504173043449469E-2"/>
                    </c:manualLayout>
                  </c15:layout>
                </c:ext>
              </c:extLst>
            </c:dLbl>
            <c:dLbl>
              <c:idx val="4"/>
              <c:layout>
                <c:manualLayout>
                  <c:x val="2.9279279279279299E-2"/>
                  <c:y val="-0.10726057225115855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>
                    <c:manualLayout>
                      <c:w val="7.3054759111871481E-2"/>
                      <c:h val="6.9504173043449469E-2"/>
                    </c:manualLayout>
                  </c15:layout>
                </c:ext>
              </c:extLst>
            </c:dLbl>
            <c:dLbl>
              <c:idx val="5"/>
              <c:layout>
                <c:manualLayout>
                  <c:x val="2.927927927927922E-2"/>
                  <c:y val="-0.14301414846899319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>
                    <c:manualLayout>
                      <c:w val="7.3054759111871481E-2"/>
                      <c:h val="6.9504173043449469E-2"/>
                    </c:manualLayout>
                  </c15:layout>
                </c:ext>
              </c:extLst>
            </c:dLbl>
            <c:dLbl>
              <c:idx val="6"/>
              <c:layout>
                <c:manualLayout>
                  <c:x val="2.927927927927922E-2"/>
                  <c:y val="-0.17082248552730914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>
                    <c:manualLayout>
                      <c:w val="7.3054759111871481E-2"/>
                      <c:h val="6.9504173043449469E-2"/>
                    </c:manualLayout>
                  </c15:layout>
                </c:ext>
              </c:extLst>
            </c:dLbl>
            <c:dLbl>
              <c:idx val="7"/>
              <c:layout>
                <c:manualLayout>
                  <c:x val="2.927927927927922E-2"/>
                  <c:y val="-0.20657606174514367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>
                    <c:manualLayout>
                      <c:w val="7.3054759111871481E-2"/>
                      <c:h val="6.9504173043449469E-2"/>
                    </c:manualLayout>
                  </c15:layout>
                </c:ext>
              </c:extLst>
            </c:dLbl>
            <c:dLbl>
              <c:idx val="8"/>
              <c:layout>
                <c:manualLayout>
                  <c:x val="4.0540540540540543E-2"/>
                  <c:y val="-0.21452130090466248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>
                    <c:manualLayout>
                      <c:w val="7.3054759111871481E-2"/>
                      <c:h val="6.9504173043449469E-2"/>
                    </c:manualLayout>
                  </c15:layout>
                </c:ext>
              </c:extLst>
            </c:dLbl>
            <c:dLbl>
              <c:idx val="9"/>
              <c:layout>
                <c:manualLayout>
                  <c:x val="3.3783783783783626E-2"/>
                  <c:y val="-0.2304117792237001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>
                    <c:manualLayout>
                      <c:w val="7.3054759111871481E-2"/>
                      <c:h val="6.9504173043449469E-2"/>
                    </c:manualLayout>
                  </c15:layout>
                </c:ext>
              </c:extLst>
            </c:dLbl>
            <c:dLbl>
              <c:idx val="10"/>
              <c:layout>
                <c:manualLayout>
                  <c:x val="2.7027204369724073E-2"/>
                  <c:y val="-0.3021923229595828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>
                    <c:manualLayout>
                      <c:w val="7.3054759111871481E-2"/>
                      <c:h val="6.9504173043449469E-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38100" tIns="19050" rIns="38100" bIns="19050" anchor="ctr" anchorCtr="1">
                <a:noAutofit/>
              </a:bodyPr>
              <a:lstStyle/>
              <a:p>
                <a:pPr>
                  <a:defRPr sz="18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Лист1!$B$38:$L$38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Лист1!$B$39:$L$39</c:f>
              <c:numCache>
                <c:formatCode>0</c:formatCode>
                <c:ptCount val="11"/>
                <c:pt idx="0">
                  <c:v>1476</c:v>
                </c:pt>
                <c:pt idx="1">
                  <c:v>1563</c:v>
                </c:pt>
                <c:pt idx="2">
                  <c:v>1522</c:v>
                </c:pt>
                <c:pt idx="3">
                  <c:v>1875</c:v>
                </c:pt>
                <c:pt idx="4">
                  <c:v>1934</c:v>
                </c:pt>
                <c:pt idx="5">
                  <c:v>2102</c:v>
                </c:pt>
                <c:pt idx="6">
                  <c:v>2832</c:v>
                </c:pt>
                <c:pt idx="7">
                  <c:v>2989</c:v>
                </c:pt>
                <c:pt idx="8">
                  <c:v>3209</c:v>
                </c:pt>
                <c:pt idx="9">
                  <c:v>3349</c:v>
                </c:pt>
                <c:pt idx="10">
                  <c:v>4240.71</c:v>
                </c:pt>
              </c:numCache>
            </c:numRef>
          </c:val>
        </c:ser>
        <c:drop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dropLines>
        <c:axId val="40714624"/>
        <c:axId val="40716160"/>
      </c:areaChart>
      <c:lineChart>
        <c:grouping val="standard"/>
        <c:ser>
          <c:idx val="0"/>
          <c:order val="0"/>
          <c:tx>
            <c:strRef>
              <c:f>Лист1!$A$40</c:f>
              <c:strCache>
                <c:ptCount val="1"/>
                <c:pt idx="0">
                  <c:v>Виробництво біопалив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22225">
                <a:solidFill>
                  <a:srgbClr val="00B050"/>
                </a:solidFill>
              </a:ln>
              <a:effectLst/>
            </c:spPr>
          </c:marker>
          <c:dLbls>
            <c:dLbl>
              <c:idx val="5"/>
              <c:layout>
                <c:manualLayout>
                  <c:x val="-4.5431254614270153E-2"/>
                  <c:y val="-4.2620086908196936E-2"/>
                </c:manualLayout>
              </c:layout>
              <c:dLblPos val="r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rgbClr val="00B050"/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dLblPos val="t"/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Лист1!$B$38:$L$38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Лист1!$B$41:$L$41</c:f>
              <c:numCache>
                <c:formatCode>0</c:formatCode>
                <c:ptCount val="11"/>
                <c:pt idx="0">
                  <c:v>1458</c:v>
                </c:pt>
                <c:pt idx="1">
                  <c:v>1580</c:v>
                </c:pt>
                <c:pt idx="2">
                  <c:v>1565</c:v>
                </c:pt>
                <c:pt idx="3">
                  <c:v>1923</c:v>
                </c:pt>
                <c:pt idx="4">
                  <c:v>2399</c:v>
                </c:pt>
                <c:pt idx="5">
                  <c:v>2606</c:v>
                </c:pt>
                <c:pt idx="6">
                  <c:v>3348</c:v>
                </c:pt>
                <c:pt idx="7">
                  <c:v>3575</c:v>
                </c:pt>
                <c:pt idx="8">
                  <c:v>3725.9445877519811</c:v>
                </c:pt>
                <c:pt idx="9">
                  <c:v>3786.4219700009558</c:v>
                </c:pt>
                <c:pt idx="10">
                  <c:v>4437.8160000000016</c:v>
                </c:pt>
              </c:numCache>
            </c:numRef>
          </c:val>
        </c:ser>
        <c:dropLines>
          <c:spPr>
            <a:ln w="9525" cap="flat" cmpd="sng" algn="ctr">
              <a:solidFill>
                <a:srgbClr val="00B050"/>
              </a:solidFill>
              <a:round/>
            </a:ln>
            <a:effectLst/>
          </c:spPr>
        </c:dropLines>
        <c:marker val="1"/>
        <c:axId val="40714624"/>
        <c:axId val="40716160"/>
      </c:lineChart>
      <c:catAx>
        <c:axId val="4071462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40716160"/>
        <c:crosses val="autoZero"/>
        <c:auto val="1"/>
        <c:lblAlgn val="ctr"/>
        <c:lblOffset val="100"/>
      </c:catAx>
      <c:valAx>
        <c:axId val="40716160"/>
        <c:scaling>
          <c:orientation val="minMax"/>
          <c:max val="4500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2400" dirty="0"/>
                  <a:t>тис. т н.е./</a:t>
                </a:r>
                <a:r>
                  <a:rPr lang="ru-RU" sz="2400" dirty="0" err="1"/>
                  <a:t>рік</a:t>
                </a:r>
                <a:endParaRPr lang="ru-RU" sz="2400" dirty="0"/>
              </a:p>
            </c:rich>
          </c:tx>
          <c:layout>
            <c:manualLayout>
              <c:xMode val="edge"/>
              <c:yMode val="edge"/>
              <c:x val="6.6052163109523677E-3"/>
              <c:y val="4.3261493697325751E-2"/>
            </c:manualLayout>
          </c:layout>
          <c:spPr>
            <a:noFill/>
            <a:ln>
              <a:noFill/>
            </a:ln>
            <a:effectLst/>
          </c:spPr>
        </c:title>
        <c:numFmt formatCode="_(* #,##0_);_(* \(#,##0\);_(* &quot;-&quot;_);_(@_)" sourceLinked="0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4071462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gap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uk-UA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uk-UA"/>
  <c:chart>
    <c:autoTitleDeleted val="1"/>
    <c:plotArea>
      <c:layout/>
      <c:barChart>
        <c:barDir val="col"/>
        <c:grouping val="stacked"/>
        <c:ser>
          <c:idx val="0"/>
          <c:order val="0"/>
          <c:tx>
            <c:strRef>
              <c:f>'Виробництво у ЄС'!$B$1</c:f>
              <c:strCache>
                <c:ptCount val="1"/>
                <c:pt idx="0">
                  <c:v>Біогаз</c:v>
                </c:pt>
              </c:strCache>
            </c:strRef>
          </c:tx>
          <c:spPr>
            <a:solidFill>
              <a:srgbClr val="00908C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'Виробництво у ЄС'!$A$2:$A$11</c:f>
              <c:numCache>
                <c:formatCode>General</c:formatCode>
                <c:ptCount val="10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</c:numCache>
            </c:numRef>
          </c:cat>
          <c:val>
            <c:numRef>
              <c:f>'Виробництво у ЄС'!$B$2:$B$11</c:f>
              <c:numCache>
                <c:formatCode>General</c:formatCode>
                <c:ptCount val="10"/>
                <c:pt idx="0">
                  <c:v>6</c:v>
                </c:pt>
                <c:pt idx="1">
                  <c:v>10</c:v>
                </c:pt>
                <c:pt idx="2">
                  <c:v>11.7</c:v>
                </c:pt>
                <c:pt idx="3">
                  <c:v>13.4</c:v>
                </c:pt>
                <c:pt idx="4">
                  <c:v>14</c:v>
                </c:pt>
                <c:pt idx="5">
                  <c:v>14.9</c:v>
                </c:pt>
                <c:pt idx="6">
                  <c:v>14.9</c:v>
                </c:pt>
                <c:pt idx="7">
                  <c:v>14.6</c:v>
                </c:pt>
                <c:pt idx="8">
                  <c:v>15.1</c:v>
                </c:pt>
                <c:pt idx="9">
                  <c:v>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E6A-A644-AC02-2B433564E394}"/>
            </c:ext>
          </c:extLst>
        </c:ser>
        <c:ser>
          <c:idx val="1"/>
          <c:order val="1"/>
          <c:tx>
            <c:strRef>
              <c:f>'Виробництво у ЄС'!$C$1</c:f>
              <c:strCache>
                <c:ptCount val="1"/>
                <c:pt idx="0">
                  <c:v>Біометан</c:v>
                </c:pt>
              </c:strCache>
            </c:strRef>
          </c:tx>
          <c:spPr>
            <a:solidFill>
              <a:srgbClr val="005946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'Виробництво у ЄС'!$A$2:$A$11</c:f>
              <c:numCache>
                <c:formatCode>General</c:formatCode>
                <c:ptCount val="10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</c:numCache>
            </c:numRef>
          </c:cat>
          <c:val>
            <c:numRef>
              <c:f>'Виробництво у ЄС'!$C$2:$C$11</c:f>
              <c:numCache>
                <c:formatCode>General</c:formatCode>
                <c:ptCount val="10"/>
                <c:pt idx="0">
                  <c:v>0.5</c:v>
                </c:pt>
                <c:pt idx="1">
                  <c:v>0.70000000000000018</c:v>
                </c:pt>
                <c:pt idx="2">
                  <c:v>0.9</c:v>
                </c:pt>
                <c:pt idx="3">
                  <c:v>1</c:v>
                </c:pt>
                <c:pt idx="4">
                  <c:v>1.3</c:v>
                </c:pt>
                <c:pt idx="5">
                  <c:v>1.7</c:v>
                </c:pt>
                <c:pt idx="6">
                  <c:v>1.9000000000000001</c:v>
                </c:pt>
                <c:pt idx="7">
                  <c:v>2.1</c:v>
                </c:pt>
                <c:pt idx="8">
                  <c:v>2.4</c:v>
                </c:pt>
                <c:pt idx="9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E6A-A644-AC02-2B433564E394}"/>
            </c:ext>
          </c:extLst>
        </c:ser>
        <c:overlap val="100"/>
        <c:axId val="41210240"/>
        <c:axId val="41211776"/>
      </c:barChart>
      <c:lineChart>
        <c:grouping val="stacked"/>
        <c:ser>
          <c:idx val="2"/>
          <c:order val="2"/>
          <c:tx>
            <c:strRef>
              <c:f>'Виробництво у ЄС'!$D$1</c:f>
              <c:strCache>
                <c:ptCount val="1"/>
                <c:pt idx="0">
                  <c:v>Всього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dLblPos val="t"/>
            <c:showVal val="1"/>
            <c:separator>, </c:separator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'Виробництво у ЄС'!$A$2:$A$11</c:f>
              <c:numCache>
                <c:formatCode>General</c:formatCode>
                <c:ptCount val="10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</c:numCache>
            </c:numRef>
          </c:cat>
          <c:val>
            <c:numRef>
              <c:f>'Виробництво у ЄС'!$D$2:$D$11</c:f>
              <c:numCache>
                <c:formatCode>0.0</c:formatCode>
                <c:ptCount val="10"/>
                <c:pt idx="0">
                  <c:v>6.5</c:v>
                </c:pt>
                <c:pt idx="1">
                  <c:v>10.7</c:v>
                </c:pt>
                <c:pt idx="2">
                  <c:v>12.6</c:v>
                </c:pt>
                <c:pt idx="3">
                  <c:v>14.4</c:v>
                </c:pt>
                <c:pt idx="4">
                  <c:v>15.3</c:v>
                </c:pt>
                <c:pt idx="5">
                  <c:v>16.600000000000001</c:v>
                </c:pt>
                <c:pt idx="6">
                  <c:v>16.8</c:v>
                </c:pt>
                <c:pt idx="7">
                  <c:v>16.7</c:v>
                </c:pt>
                <c:pt idx="8">
                  <c:v>17.5</c:v>
                </c:pt>
                <c:pt idx="9">
                  <c:v>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E6A-A644-AC02-2B433564E394}"/>
            </c:ext>
          </c:extLst>
        </c:ser>
        <c:marker val="1"/>
        <c:axId val="41210240"/>
        <c:axId val="41211776"/>
      </c:lineChart>
      <c:catAx>
        <c:axId val="4121024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41211776"/>
        <c:crosses val="autoZero"/>
        <c:auto val="1"/>
        <c:lblAlgn val="ctr"/>
        <c:lblOffset val="100"/>
      </c:catAx>
      <c:valAx>
        <c:axId val="41211776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bg2"/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400">
                    <a:solidFill>
                      <a:schemeClr val="tx1"/>
                    </a:solidFill>
                  </a:rPr>
                  <a:t>Виробництво енергії (млрд м3)</a:t>
                </a:r>
              </a:p>
            </c:rich>
          </c:tx>
          <c:layout>
            <c:manualLayout>
              <c:xMode val="edge"/>
              <c:yMode val="edge"/>
              <c:x val="1.1049723756906082E-2"/>
              <c:y val="0.32770935859580058"/>
            </c:manualLayout>
          </c:layout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41210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uk-UA"/>
  <c:chart>
    <c:autoTitleDeleted val="1"/>
    <c:plotArea>
      <c:layout>
        <c:manualLayout>
          <c:layoutTarget val="inner"/>
          <c:xMode val="edge"/>
          <c:yMode val="edge"/>
          <c:x val="8.404295251225237E-2"/>
          <c:y val="0.19976737590530835"/>
          <c:w val="0.90589564759685481"/>
          <c:h val="0.49800227989269302"/>
        </c:manualLayout>
      </c:layout>
      <c:barChart>
        <c:barDir val="col"/>
        <c:grouping val="stacked"/>
        <c:ser>
          <c:idx val="0"/>
          <c:order val="0"/>
          <c:tx>
            <c:strRef>
              <c:f>'% топ 15'!$B$1</c:f>
              <c:strCache>
                <c:ptCount val="1"/>
                <c:pt idx="0">
                  <c:v>Біогаз</c:v>
                </c:pt>
              </c:strCache>
            </c:strRef>
          </c:tx>
          <c:spPr>
            <a:solidFill>
              <a:srgbClr val="00908C"/>
            </a:solidFill>
            <a:ln>
              <a:noFill/>
            </a:ln>
            <a:effectLst/>
          </c:spPr>
          <c:cat>
            <c:strRef>
              <c:f>'% топ 15'!$A$2:$A$18</c:f>
              <c:strCache>
                <c:ptCount val="17"/>
                <c:pt idx="0">
                  <c:v>Швеція </c:v>
                </c:pt>
                <c:pt idx="1">
                  <c:v>Данія</c:v>
                </c:pt>
                <c:pt idx="2">
                  <c:v>Німеччина</c:v>
                </c:pt>
                <c:pt idx="3">
                  <c:v>Чеська Республіка</c:v>
                </c:pt>
                <c:pt idx="4">
                  <c:v>Швейцарія</c:v>
                </c:pt>
                <c:pt idx="5">
                  <c:v>Фінляндія </c:v>
                </c:pt>
                <c:pt idx="6">
                  <c:v>Сполучене Королівство</c:v>
                </c:pt>
                <c:pt idx="7">
                  <c:v>Італія</c:v>
                </c:pt>
                <c:pt idx="8">
                  <c:v>Словаччина</c:v>
                </c:pt>
                <c:pt idx="9">
                  <c:v>Іспанія</c:v>
                </c:pt>
                <c:pt idx="10">
                  <c:v>Норвегія</c:v>
                </c:pt>
                <c:pt idx="11">
                  <c:v>Франція</c:v>
                </c:pt>
                <c:pt idx="12">
                  <c:v>Греція</c:v>
                </c:pt>
                <c:pt idx="13">
                  <c:v>Австрія</c:v>
                </c:pt>
                <c:pt idx="14">
                  <c:v>Бельгія</c:v>
                </c:pt>
                <c:pt idx="15">
                  <c:v>Польща</c:v>
                </c:pt>
                <c:pt idx="16">
                  <c:v>Нідерланди</c:v>
                </c:pt>
              </c:strCache>
            </c:strRef>
          </c:cat>
          <c:val>
            <c:numRef>
              <c:f>'% топ 15'!$B$2:$B$18</c:f>
              <c:numCache>
                <c:formatCode>0%</c:formatCode>
                <c:ptCount val="17"/>
                <c:pt idx="0">
                  <c:v>6.5000000000000002E-2</c:v>
                </c:pt>
                <c:pt idx="1">
                  <c:v>5.8000000000000003E-2</c:v>
                </c:pt>
                <c:pt idx="2">
                  <c:v>7.8000000000000014E-2</c:v>
                </c:pt>
                <c:pt idx="3">
                  <c:v>8.0000000000000029E-2</c:v>
                </c:pt>
                <c:pt idx="4">
                  <c:v>4.3999999999999997E-2</c:v>
                </c:pt>
                <c:pt idx="5">
                  <c:v>4.1000000000000002E-2</c:v>
                </c:pt>
                <c:pt idx="6">
                  <c:v>2.3E-2</c:v>
                </c:pt>
                <c:pt idx="7">
                  <c:v>2.9000000000000001E-2</c:v>
                </c:pt>
                <c:pt idx="8">
                  <c:v>3.0000000000000002E-2</c:v>
                </c:pt>
                <c:pt idx="9">
                  <c:v>2.0000000000000007E-2</c:v>
                </c:pt>
                <c:pt idx="11">
                  <c:v>1.7000000000000001E-2</c:v>
                </c:pt>
                <c:pt idx="12">
                  <c:v>1.9000000000000006E-2</c:v>
                </c:pt>
                <c:pt idx="13">
                  <c:v>1.7000000000000001E-2</c:v>
                </c:pt>
                <c:pt idx="14">
                  <c:v>1.2999999999999998E-2</c:v>
                </c:pt>
                <c:pt idx="15">
                  <c:v>1.2E-2</c:v>
                </c:pt>
                <c:pt idx="16">
                  <c:v>6.0000000000000019E-3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03F-6246-A25B-6F0B4D9EA86F}"/>
            </c:ext>
          </c:extLst>
        </c:ser>
        <c:ser>
          <c:idx val="1"/>
          <c:order val="1"/>
          <c:tx>
            <c:strRef>
              <c:f>'% топ 15'!$C$1</c:f>
              <c:strCache>
                <c:ptCount val="1"/>
                <c:pt idx="0">
                  <c:v>Біометан</c:v>
                </c:pt>
              </c:strCache>
            </c:strRef>
          </c:tx>
          <c:spPr>
            <a:solidFill>
              <a:srgbClr val="005946"/>
            </a:solidFill>
            <a:ln>
              <a:noFill/>
            </a:ln>
            <a:effectLst/>
          </c:spPr>
          <c:cat>
            <c:strRef>
              <c:f>'% топ 15'!$A$2:$A$18</c:f>
              <c:strCache>
                <c:ptCount val="17"/>
                <c:pt idx="0">
                  <c:v>Швеція </c:v>
                </c:pt>
                <c:pt idx="1">
                  <c:v>Данія</c:v>
                </c:pt>
                <c:pt idx="2">
                  <c:v>Німеччина</c:v>
                </c:pt>
                <c:pt idx="3">
                  <c:v>Чеська Республіка</c:v>
                </c:pt>
                <c:pt idx="4">
                  <c:v>Швейцарія</c:v>
                </c:pt>
                <c:pt idx="5">
                  <c:v>Фінляндія </c:v>
                </c:pt>
                <c:pt idx="6">
                  <c:v>Сполучене Королівство</c:v>
                </c:pt>
                <c:pt idx="7">
                  <c:v>Італія</c:v>
                </c:pt>
                <c:pt idx="8">
                  <c:v>Словаччина</c:v>
                </c:pt>
                <c:pt idx="9">
                  <c:v>Іспанія</c:v>
                </c:pt>
                <c:pt idx="10">
                  <c:v>Норвегія</c:v>
                </c:pt>
                <c:pt idx="11">
                  <c:v>Франція</c:v>
                </c:pt>
                <c:pt idx="12">
                  <c:v>Греція</c:v>
                </c:pt>
                <c:pt idx="13">
                  <c:v>Австрія</c:v>
                </c:pt>
                <c:pt idx="14">
                  <c:v>Бельгія</c:v>
                </c:pt>
                <c:pt idx="15">
                  <c:v>Польща</c:v>
                </c:pt>
                <c:pt idx="16">
                  <c:v>Нідерланди</c:v>
                </c:pt>
              </c:strCache>
            </c:strRef>
          </c:cat>
          <c:val>
            <c:numRef>
              <c:f>'% топ 15'!$C$2:$C$18</c:f>
              <c:numCache>
                <c:formatCode>0%</c:formatCode>
                <c:ptCount val="17"/>
                <c:pt idx="0">
                  <c:v>0.125</c:v>
                </c:pt>
                <c:pt idx="1">
                  <c:v>0.12200000000000003</c:v>
                </c:pt>
                <c:pt idx="2">
                  <c:v>1.2E-2</c:v>
                </c:pt>
                <c:pt idx="4">
                  <c:v>9.0000000000000028E-3</c:v>
                </c:pt>
                <c:pt idx="5">
                  <c:v>7.0000000000000019E-3</c:v>
                </c:pt>
                <c:pt idx="6">
                  <c:v>9.0000000000000028E-3</c:v>
                </c:pt>
                <c:pt idx="7">
                  <c:v>3.0000000000000009E-3</c:v>
                </c:pt>
                <c:pt idx="10">
                  <c:v>2.1999999999999999E-2</c:v>
                </c:pt>
                <c:pt idx="11">
                  <c:v>3.0000000000000009E-3</c:v>
                </c:pt>
                <c:pt idx="13">
                  <c:v>2.0000000000000009E-3</c:v>
                </c:pt>
                <c:pt idx="16">
                  <c:v>4.0000000000000018E-3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03F-6246-A25B-6F0B4D9EA86F}"/>
            </c:ext>
          </c:extLst>
        </c:ser>
        <c:overlap val="100"/>
        <c:axId val="41414656"/>
        <c:axId val="41416192"/>
      </c:barChart>
      <c:lineChart>
        <c:grouping val="stacked"/>
        <c:ser>
          <c:idx val="2"/>
          <c:order val="2"/>
          <c:tx>
            <c:strRef>
              <c:f>'% топ 15'!$D$1</c:f>
              <c:strCache>
                <c:ptCount val="1"/>
                <c:pt idx="0">
                  <c:v>Всього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dLblPos val="t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'% топ 15'!$A$2:$A$18</c:f>
              <c:strCache>
                <c:ptCount val="17"/>
                <c:pt idx="0">
                  <c:v>Швеція </c:v>
                </c:pt>
                <c:pt idx="1">
                  <c:v>Данія</c:v>
                </c:pt>
                <c:pt idx="2">
                  <c:v>Німеччина</c:v>
                </c:pt>
                <c:pt idx="3">
                  <c:v>Чеська Республіка</c:v>
                </c:pt>
                <c:pt idx="4">
                  <c:v>Швейцарія</c:v>
                </c:pt>
                <c:pt idx="5">
                  <c:v>Фінляндія </c:v>
                </c:pt>
                <c:pt idx="6">
                  <c:v>Сполучене Королівство</c:v>
                </c:pt>
                <c:pt idx="7">
                  <c:v>Італія</c:v>
                </c:pt>
                <c:pt idx="8">
                  <c:v>Словаччина</c:v>
                </c:pt>
                <c:pt idx="9">
                  <c:v>Іспанія</c:v>
                </c:pt>
                <c:pt idx="10">
                  <c:v>Норвегія</c:v>
                </c:pt>
                <c:pt idx="11">
                  <c:v>Франція</c:v>
                </c:pt>
                <c:pt idx="12">
                  <c:v>Греція</c:v>
                </c:pt>
                <c:pt idx="13">
                  <c:v>Австрія</c:v>
                </c:pt>
                <c:pt idx="14">
                  <c:v>Бельгія</c:v>
                </c:pt>
                <c:pt idx="15">
                  <c:v>Польща</c:v>
                </c:pt>
                <c:pt idx="16">
                  <c:v>Нідерланди</c:v>
                </c:pt>
              </c:strCache>
            </c:strRef>
          </c:cat>
          <c:val>
            <c:numRef>
              <c:f>'% топ 15'!$D$2:$D$18</c:f>
              <c:numCache>
                <c:formatCode>0%</c:formatCode>
                <c:ptCount val="17"/>
                <c:pt idx="0">
                  <c:v>0.19</c:v>
                </c:pt>
                <c:pt idx="1">
                  <c:v>0.18000000000000005</c:v>
                </c:pt>
                <c:pt idx="2">
                  <c:v>9.0000000000000024E-2</c:v>
                </c:pt>
                <c:pt idx="3">
                  <c:v>8.0000000000000029E-2</c:v>
                </c:pt>
                <c:pt idx="4">
                  <c:v>5.3000000000000012E-2</c:v>
                </c:pt>
                <c:pt idx="5">
                  <c:v>4.8000000000000001E-2</c:v>
                </c:pt>
                <c:pt idx="6">
                  <c:v>3.2000000000000015E-2</c:v>
                </c:pt>
                <c:pt idx="7">
                  <c:v>3.2000000000000015E-2</c:v>
                </c:pt>
                <c:pt idx="8">
                  <c:v>3.0000000000000002E-2</c:v>
                </c:pt>
                <c:pt idx="9">
                  <c:v>2.0000000000000007E-2</c:v>
                </c:pt>
                <c:pt idx="10">
                  <c:v>2.1999999999999999E-2</c:v>
                </c:pt>
                <c:pt idx="11">
                  <c:v>2.0000000000000007E-2</c:v>
                </c:pt>
                <c:pt idx="12">
                  <c:v>1.9000000000000006E-2</c:v>
                </c:pt>
                <c:pt idx="13">
                  <c:v>1.900000000000001E-2</c:v>
                </c:pt>
                <c:pt idx="14">
                  <c:v>1.2999999999999998E-2</c:v>
                </c:pt>
                <c:pt idx="15">
                  <c:v>1.2E-2</c:v>
                </c:pt>
                <c:pt idx="16">
                  <c:v>1.0000000000000004E-2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03F-6246-A25B-6F0B4D9EA86F}"/>
            </c:ext>
          </c:extLst>
        </c:ser>
        <c:marker val="1"/>
        <c:axId val="41414656"/>
        <c:axId val="41416192"/>
      </c:lineChart>
      <c:catAx>
        <c:axId val="4141465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41416192"/>
        <c:crosses val="autoZero"/>
        <c:auto val="1"/>
        <c:lblAlgn val="ctr"/>
        <c:lblOffset val="100"/>
      </c:catAx>
      <c:valAx>
        <c:axId val="41416192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bg2"/>
              </a:solidFill>
              <a:round/>
            </a:ln>
            <a:effectLst/>
          </c:spPr>
        </c:majorGridlines>
        <c:numFmt formatCode="0%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41414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/>
      </a:pPr>
      <a:endParaRPr lang="uk-UA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405AD7D-E4C6-4273-8A49-8EC48747697C}" type="datetimeFigureOut">
              <a:rPr lang="uk-UA"/>
              <a:pPr>
                <a:defRPr/>
              </a:pPr>
              <a:t>27.01.2023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uk-UA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275" y="4784725"/>
            <a:ext cx="5408613" cy="3914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uk-UA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29CFE30-10F6-4F8B-8C8B-16655C4C902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uk-UA" smtClean="0"/>
          </a:p>
        </p:txBody>
      </p:sp>
      <p:sp>
        <p:nvSpPr>
          <p:cNvPr id="4505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D23CFAA-320E-4070-B44F-50368BD469A0}" type="slidenum">
              <a:rPr lang="ru-RU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2713" y="744538"/>
            <a:ext cx="6632575" cy="373221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uk-UA" smtClean="0"/>
          </a:p>
        </p:txBody>
      </p:sp>
      <p:sp>
        <p:nvSpPr>
          <p:cNvPr id="5017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06756D1-E7E3-4F7D-A76A-239C4DA334C2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uk-UA" smtClean="0"/>
          </a:p>
        </p:txBody>
      </p:sp>
      <p:sp>
        <p:nvSpPr>
          <p:cNvPr id="5222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BD9585E-02E1-4247-A18D-6BA353E71640}" type="slidenum">
              <a:rPr lang="en-US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-269875" y="811213"/>
            <a:ext cx="7204075" cy="40528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uk-UA" smtClean="0"/>
          </a:p>
        </p:txBody>
      </p:sp>
      <p:sp>
        <p:nvSpPr>
          <p:cNvPr id="6246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67D7E42-9D63-49D6-BE67-B68828E2D3FE}" type="slidenum">
              <a:rPr lang="el-G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l-GR"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-269875" y="811213"/>
            <a:ext cx="7204075" cy="40528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uk-UA" smtClean="0"/>
          </a:p>
        </p:txBody>
      </p:sp>
      <p:sp>
        <p:nvSpPr>
          <p:cNvPr id="6451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29F73EA-AA8A-47E8-87AD-EF995FA88B17}" type="slidenum">
              <a:rPr lang="el-G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l-GR"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uk-UA" smtClean="0"/>
          </a:p>
        </p:txBody>
      </p:sp>
      <p:sp>
        <p:nvSpPr>
          <p:cNvPr id="7065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83D5405-AE6C-4348-B8B6-FAEE4A79F5C0}" type="slidenum">
              <a:rPr lang="ru-RU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ru-RU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B98A51-562B-463E-BCFA-DFDC40033069}" type="datetimeFigureOut">
              <a:rPr lang="en-US"/>
              <a:pPr>
                <a:defRPr/>
              </a:pPr>
              <a:t>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3317CA-D4FD-476D-A404-519359FD95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E42B8F-202A-4FA3-84C7-172B0745D4E7}" type="datetimeFigureOut">
              <a:rPr lang="en-US"/>
              <a:pPr>
                <a:defRPr/>
              </a:pPr>
              <a:t>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7ECF93-B7DC-4D72-B135-EFF597E180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232330-4178-48F2-8499-2C6C6172315B}" type="datetimeFigureOut">
              <a:rPr lang="en-US"/>
              <a:pPr>
                <a:defRPr/>
              </a:pPr>
              <a:t>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B63EB8-EEA5-4990-B519-FC83BE5F58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47D035-DC86-4295-A1D1-60C459E9DADA}" type="datetimeFigureOut">
              <a:rPr lang="en-US"/>
              <a:pPr>
                <a:defRPr/>
              </a:pPr>
              <a:t>1/27/2023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F4E088-6D1C-42E7-97E1-2F2A5CBA86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477BD-2314-48CA-96F6-BAC770EF685C}" type="datetimeFigureOut">
              <a:rPr lang="en-US"/>
              <a:pPr>
                <a:defRPr/>
              </a:pPr>
              <a:t>1/27/2023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45175-2159-444E-B6AA-6DC7DAA09E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CC3303-FD1F-4985-9887-A80A8476A3A2}" type="datetimeFigureOut">
              <a:rPr lang="en-US"/>
              <a:pPr>
                <a:defRPr/>
              </a:pPr>
              <a:t>1/27/2023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032640-9398-4F2A-B67E-D0F8AB019A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E215CB-2D1C-4B9D-AFD9-C9E8F9753423}" type="datetimeFigureOut">
              <a:rPr lang="en-US"/>
              <a:pPr>
                <a:defRPr/>
              </a:pPr>
              <a:t>1/27/2023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E51F61-E7C9-44C9-8743-A3FDAFCD41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338236-4485-4827-BADA-FB5046D43326}" type="datetimeFigureOut">
              <a:rPr lang="en-US"/>
              <a:pPr>
                <a:defRPr/>
              </a:pPr>
              <a:t>1/27/2023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A1FB8D-06CA-4F20-94CC-A5791AE463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305A2B-923C-4A0E-A38F-C64B5B8A55CC}" type="datetimeFigureOut">
              <a:rPr lang="en-US"/>
              <a:pPr>
                <a:defRPr/>
              </a:pPr>
              <a:t>1/27/2023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F79837-3E8D-4276-B718-8379346374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CEAD41-94D1-4759-9F3D-9ECB079D2198}" type="datetimeFigureOut">
              <a:rPr lang="en-US"/>
              <a:pPr>
                <a:defRPr/>
              </a:pPr>
              <a:t>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C47B90-EE8E-466A-AC89-0AF96E4310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1FF099-B08B-4D7B-8B99-D1918E92D0F7}" type="datetimeFigureOut">
              <a:rPr lang="en-US"/>
              <a:pPr>
                <a:defRPr/>
              </a:pPr>
              <a:t>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1B1C5F-C55B-4937-8476-B1994D94BB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50800" y="207963"/>
            <a:ext cx="215265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3"/>
          <p:cNvSpPr/>
          <p:nvPr userDrawn="1"/>
        </p:nvSpPr>
        <p:spPr>
          <a:xfrm>
            <a:off x="0" y="877888"/>
            <a:ext cx="12192000" cy="63500"/>
          </a:xfrm>
          <a:prstGeom prst="rect">
            <a:avLst/>
          </a:prstGeom>
          <a:gradFill>
            <a:gsLst>
              <a:gs pos="0">
                <a:srgbClr val="9DC875"/>
              </a:gs>
              <a:gs pos="50000">
                <a:schemeClr val="accent6">
                  <a:lumMod val="105000"/>
                  <a:satMod val="103000"/>
                  <a:tint val="73000"/>
                </a:schemeClr>
              </a:gs>
              <a:gs pos="100000">
                <a:schemeClr val="accent6">
                  <a:lumMod val="105000"/>
                  <a:satMod val="109000"/>
                  <a:tint val="81000"/>
                </a:schemeClr>
              </a:gs>
            </a:gsLst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l-GR"/>
          </a:p>
        </p:txBody>
      </p:sp>
      <p:pic>
        <p:nvPicPr>
          <p:cNvPr id="6" name="Picture 15" descr="C:\Users\Manolis\Desktop\Documents\ΕΚΕΤΑ &amp; ΙΤΕΣΚ\Logos\CERTH LOGOentransparent.png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9901238" y="222250"/>
            <a:ext cx="2106612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14"/>
          <p:cNvSpPr txBox="1"/>
          <p:nvPr userDrawn="1"/>
        </p:nvSpPr>
        <p:spPr>
          <a:xfrm>
            <a:off x="50800" y="6569075"/>
            <a:ext cx="4948238" cy="246063"/>
          </a:xfrm>
          <a:prstGeom prst="rect">
            <a:avLst/>
          </a:prstGeom>
          <a:noFill/>
          <a:ln>
            <a:solidFill>
              <a:srgbClr val="9DC875"/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rgbClr val="9DC875"/>
                </a:solidFill>
                <a:latin typeface="+mn-lt"/>
                <a:cs typeface="+mn-cs"/>
              </a:rPr>
              <a:t>2</a:t>
            </a:r>
            <a:r>
              <a:rPr lang="en-US" sz="1000" b="1" baseline="30000" dirty="0">
                <a:solidFill>
                  <a:srgbClr val="9DC875"/>
                </a:solidFill>
                <a:latin typeface="+mn-lt"/>
                <a:cs typeface="+mn-cs"/>
              </a:rPr>
              <a:t>nd</a:t>
            </a:r>
            <a:r>
              <a:rPr lang="en-US" sz="1000" b="1" dirty="0">
                <a:solidFill>
                  <a:srgbClr val="9DC875"/>
                </a:solidFill>
                <a:latin typeface="+mn-lt"/>
                <a:cs typeface="+mn-cs"/>
              </a:rPr>
              <a:t> Project Meeting, Zagreb, Croatia, 3 – 5 July 2019</a:t>
            </a:r>
            <a:endParaRPr lang="el-GR" sz="1000" b="1" dirty="0">
              <a:solidFill>
                <a:srgbClr val="9DC875"/>
              </a:solidFill>
              <a:latin typeface="+mn-lt"/>
              <a:cs typeface="+mn-cs"/>
            </a:endParaRPr>
          </a:p>
        </p:txBody>
      </p:sp>
      <p:cxnSp>
        <p:nvCxnSpPr>
          <p:cNvPr id="8" name="Straight Connector 9"/>
          <p:cNvCxnSpPr>
            <a:stCxn id="15" idx="3"/>
            <a:endCxn id="18" idx="1"/>
          </p:cNvCxnSpPr>
          <p:nvPr userDrawn="1"/>
        </p:nvCxnSpPr>
        <p:spPr>
          <a:xfrm flipV="1">
            <a:off x="4999038" y="6686550"/>
            <a:ext cx="6443662" cy="4763"/>
          </a:xfrm>
          <a:prstGeom prst="line">
            <a:avLst/>
          </a:prstGeom>
          <a:ln>
            <a:solidFill>
              <a:srgbClr val="9DC8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7"/>
          <p:cNvSpPr txBox="1"/>
          <p:nvPr userDrawn="1"/>
        </p:nvSpPr>
        <p:spPr>
          <a:xfrm>
            <a:off x="11442700" y="6564313"/>
            <a:ext cx="565150" cy="246062"/>
          </a:xfrm>
          <a:prstGeom prst="rect">
            <a:avLst/>
          </a:prstGeom>
          <a:noFill/>
          <a:ln>
            <a:solidFill>
              <a:srgbClr val="9DC875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1C1C0D9A-5026-42B7-B399-AB7EF500B9DA}" type="slidenum">
              <a:rPr lang="el-GR" sz="1000" b="1">
                <a:solidFill>
                  <a:srgbClr val="9DC875"/>
                </a:solidFill>
                <a:latin typeface="+mn-lt"/>
                <a:cs typeface="+mn-cs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l-GR" sz="1000" b="1" dirty="0">
              <a:solidFill>
                <a:srgbClr val="9DC875"/>
              </a:solidFill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3088" y="200133"/>
            <a:ext cx="7652113" cy="510467"/>
          </a:xfrm>
        </p:spPr>
        <p:txBody>
          <a:bodyPr>
            <a:noAutofit/>
          </a:bodyPr>
          <a:lstStyle>
            <a:lvl1pPr>
              <a:defRPr sz="2400" b="1" baseline="0">
                <a:solidFill>
                  <a:srgbClr val="9DC875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2" y="1126634"/>
            <a:ext cx="11506161" cy="6346353"/>
          </a:xfrm>
        </p:spPr>
        <p:txBody>
          <a:bodyPr wrap="square">
            <a:spAutoFit/>
          </a:bodyPr>
          <a:lstStyle>
            <a:lvl1pPr>
              <a:buClr>
                <a:srgbClr val="9DC875"/>
              </a:buClr>
              <a:defRPr baseline="0">
                <a:solidFill>
                  <a:schemeClr val="tx1"/>
                </a:solidFill>
              </a:defRPr>
            </a:lvl1pPr>
            <a:lvl2pPr>
              <a:buClr>
                <a:srgbClr val="9DC875"/>
              </a:buClr>
              <a:defRPr/>
            </a:lvl2pPr>
            <a:lvl3pPr>
              <a:buClr>
                <a:srgbClr val="9DC875"/>
              </a:buClr>
              <a:defRPr/>
            </a:lvl3pPr>
            <a:lvl4pPr>
              <a:buClr>
                <a:srgbClr val="9DC875"/>
              </a:buClr>
              <a:defRPr/>
            </a:lvl4pPr>
            <a:lvl5pPr marL="2114550" indent="-285750">
              <a:buClr>
                <a:srgbClr val="9DC875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4"/>
            <a:endParaRPr lang="en-US" noProof="0" dirty="0"/>
          </a:p>
          <a:p>
            <a:pPr lvl="4"/>
            <a:endParaRPr lang="en-US" noProof="0" dirty="0"/>
          </a:p>
          <a:p>
            <a:pPr lvl="4"/>
            <a:endParaRPr lang="en-US" noProof="0" dirty="0"/>
          </a:p>
          <a:p>
            <a:pPr lvl="4"/>
            <a:endParaRPr lang="en-US" noProof="0" dirty="0"/>
          </a:p>
          <a:p>
            <a:pPr lvl="4"/>
            <a:endParaRPr lang="en-US" noProof="0" dirty="0"/>
          </a:p>
          <a:p>
            <a:pPr lvl="4"/>
            <a:endParaRPr lang="en-US" noProof="0" dirty="0"/>
          </a:p>
          <a:p>
            <a:pPr lvl="4"/>
            <a:endParaRPr lang="en-US" noProof="0" dirty="0"/>
          </a:p>
          <a:p>
            <a:pPr lvl="4"/>
            <a:endParaRPr lang="en-US" noProof="0" dirty="0"/>
          </a:p>
          <a:p>
            <a:pPr lvl="4"/>
            <a:endParaRPr lang="en-US" noProof="0" dirty="0"/>
          </a:p>
          <a:p>
            <a:pPr lvl="4"/>
            <a:endParaRPr lang="en-US" noProof="0" dirty="0"/>
          </a:p>
          <a:p>
            <a:pPr lvl="4"/>
            <a:endParaRPr lang="en-US" noProof="0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0AA99-956A-4E45-9BB2-62D6AD129B36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C81507E-22FC-48A3-A674-D2A9AD9F6001}" type="datetimeFigureOut">
              <a:rPr lang="ru-RU"/>
              <a:pPr>
                <a:defRPr/>
              </a:pPr>
              <a:t>27.01.2023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A64D829-E009-4239-B9B3-3E7CB88C4E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276A13B-4357-4EB9-A187-3C58A04CE304}" type="datetimeFigureOut">
              <a:rPr lang="ru-RU"/>
              <a:pPr>
                <a:defRPr/>
              </a:pPr>
              <a:t>27.01.2023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C41BE2B-7CF2-4E2E-9AD5-BDD621FA8C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ECF5FE0-2B13-46B4-A647-9E535F131E63}" type="datetimeFigureOut">
              <a:rPr lang="ru-RU"/>
              <a:pPr>
                <a:defRPr/>
              </a:pPr>
              <a:t>27.01.2023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9ADE329-18F6-4AE6-A1E7-56ECD2CDB6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B05330E-7576-47FC-8362-F07E4DCE16D4}" type="datetimeFigureOut">
              <a:rPr lang="ru-RU"/>
              <a:pPr>
                <a:defRPr/>
              </a:pPr>
              <a:t>27.01.2023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4FD8D74-6E0C-4E7F-8F95-72A9701A45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21511A4-795A-4823-9933-56DFFF84C83A}" type="datetimeFigureOut">
              <a:rPr lang="ru-RU"/>
              <a:pPr>
                <a:defRPr/>
              </a:pPr>
              <a:t>27.01.2023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2CD2696-25D2-4192-B4E0-352F2BCCB4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0525CEA-4E44-41B3-8EB7-10DBC0C475A6}" type="datetimeFigureOut">
              <a:rPr lang="ru-RU"/>
              <a:pPr>
                <a:defRPr/>
              </a:pPr>
              <a:t>27.01.2023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C8F510D-7E05-48B3-A582-035B3A559F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387706D-0F78-4A8F-8999-2F20599DD06A}" type="datetimeFigureOut">
              <a:rPr lang="ru-RU"/>
              <a:pPr>
                <a:defRPr/>
              </a:pPr>
              <a:t>27.01.2023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64E07FD-94C1-4861-A2DA-8C6F3CDDAE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5540E8D-6BF2-4015-B83F-0C9842BB55DD}" type="datetimeFigureOut">
              <a:rPr lang="ru-RU"/>
              <a:pPr>
                <a:defRPr/>
              </a:pPr>
              <a:t>27.01.2023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77F0014-BFD7-4C28-9FB8-F80F59C925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5A6807B-B1C0-413D-99DD-1D77B97DA1B8}" type="datetimeFigureOut">
              <a:rPr lang="ru-RU"/>
              <a:pPr>
                <a:defRPr/>
              </a:pPr>
              <a:t>27.01.2023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B8AB962-2AF3-4F79-A12F-E6EBA703F5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620995A-9FD1-43CE-AADE-F4A5A97854FB}" type="datetimeFigureOut">
              <a:rPr lang="ru-RU"/>
              <a:pPr>
                <a:defRPr/>
              </a:pPr>
              <a:t>27.01.2023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7814D92-34B3-44C1-9322-60C39ABE88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E92B6D2-A603-4A98-B759-691ADFC95B06}" type="datetimeFigureOut">
              <a:rPr lang="ru-RU"/>
              <a:pPr>
                <a:defRPr/>
              </a:pPr>
              <a:t>27.01.2023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C8F6A3C-3FFE-4C38-84FD-739670FC82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A03C464-FFE0-49E4-BA67-685BB1AF1208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AF14AC-C754-4EE5-B636-1E2DC777062C}" type="datetimeFigureOut">
              <a:rPr lang="ru-RU"/>
              <a:pPr>
                <a:defRPr/>
              </a:pPr>
              <a:t>27.01.2023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78EA7C-8F9E-492A-8B98-8EBB1E1C25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A6D896-5D6B-4EC7-81CF-4FCCD6D9BC91}" type="datetimeFigureOut">
              <a:rPr lang="ru-RU"/>
              <a:pPr>
                <a:defRPr/>
              </a:pPr>
              <a:t>27.01.2023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9AAF27-0D12-47DB-99D0-EB1BFFB4D0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971DD-8416-4A9B-8943-A92691A1AE93}" type="datetimeFigureOut">
              <a:rPr lang="ru-RU"/>
              <a:pPr>
                <a:defRPr/>
              </a:pPr>
              <a:t>27.01.2023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3388D-FE5E-47AA-B8EB-D49655FE60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395BEC-BF7A-4A41-9113-61E0E62241D4}" type="datetimeFigureOut">
              <a:rPr lang="ru-RU"/>
              <a:pPr>
                <a:defRPr/>
              </a:pPr>
              <a:t>27.01.2023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49477-6CC7-4FF2-9FF9-D7705C8F50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71C4BB-7458-4F45-AF83-A5440317FBA2}" type="datetimeFigureOut">
              <a:rPr lang="ru-RU"/>
              <a:pPr>
                <a:defRPr/>
              </a:pPr>
              <a:t>27.01.2023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C9EB3F-A6CC-45D0-BE30-7AAF5F2457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6DE2EE-E3DB-423D-87C3-B6E174751244}" type="datetimeFigureOut">
              <a:rPr lang="ru-RU"/>
              <a:pPr>
                <a:defRPr/>
              </a:pPr>
              <a:t>27.01.2023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D45C62-755A-4B40-96EB-DF5F1F07E4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D78991-9010-49C5-BB1C-0D9A80B64438}" type="datetimeFigureOut">
              <a:rPr lang="ru-RU"/>
              <a:pPr>
                <a:defRPr/>
              </a:pPr>
              <a:t>27.01.2023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C9063C-52E1-4DD1-A939-8F090B41E1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F95AC0-A526-4BD9-BBA1-FB322B95996A}" type="datetimeFigureOut">
              <a:rPr lang="ru-RU"/>
              <a:pPr>
                <a:defRPr/>
              </a:pPr>
              <a:t>27.01.2023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1D304-3314-40F2-9C44-F23E094166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18B32D-3ABC-48FC-89ED-847497BB9267}" type="datetimeFigureOut">
              <a:rPr lang="ru-RU"/>
              <a:pPr>
                <a:defRPr/>
              </a:pPr>
              <a:t>27.01.2023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E554EF-849D-4B54-899E-E133D367B2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C527A1-934E-4E80-9C34-7061B7632CA4}" type="datetimeFigureOut">
              <a:rPr lang="ru-RU"/>
              <a:pPr>
                <a:defRPr/>
              </a:pPr>
              <a:t>27.01.2023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302366-9A0E-4291-961F-1FBD1EC3D0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6D470B-1C18-4604-8E79-5C0E73F24D73}" type="datetimeFigureOut">
              <a:rPr lang="ru-RU"/>
              <a:pPr>
                <a:defRPr/>
              </a:pPr>
              <a:t>27.01.2023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D80405-6978-4BB7-BBDB-C002967841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542608-3567-4D75-A433-3483532E1A2D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Разметка слай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2563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8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038"/>
            <a:ext cx="1422400" cy="244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7F9204B-482D-4D12-921A-F29F42C2DECC}" type="datetimeFigureOut">
              <a:rPr lang="en-US"/>
              <a:pPr>
                <a:defRPr/>
              </a:pPr>
              <a:t>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038"/>
            <a:ext cx="1930400" cy="244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038"/>
            <a:ext cx="1422400" cy="244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FD66AE6-A090-4219-A31D-32707C36C6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4" r:id="rId2"/>
    <p:sldLayoutId id="2147483753" r:id="rId3"/>
    <p:sldLayoutId id="2147483752" r:id="rId4"/>
    <p:sldLayoutId id="2147483751" r:id="rId5"/>
    <p:sldLayoutId id="2147483750" r:id="rId6"/>
    <p:sldLayoutId id="2147483749" r:id="rId7"/>
    <p:sldLayoutId id="2147483748" r:id="rId8"/>
    <p:sldLayoutId id="2147483747" r:id="rId9"/>
    <p:sldLayoutId id="2147483746" r:id="rId10"/>
    <p:sldLayoutId id="2147483745" r:id="rId11"/>
    <p:sldLayoutId id="2147483767" r:id="rId12"/>
    <p:sldLayoutId id="2147483768" r:id="rId13"/>
  </p:sldLayoutIdLst>
  <p:txStyles>
    <p:titleStyle>
      <a:lvl1pPr algn="ctr" defTabSz="609600" rtl="0" fontAlgn="base">
        <a:spcBef>
          <a:spcPct val="0"/>
        </a:spcBef>
        <a:spcAft>
          <a:spcPct val="0"/>
        </a:spcAft>
        <a:defRPr sz="29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609600" rtl="0" fontAlgn="base">
        <a:spcBef>
          <a:spcPct val="0"/>
        </a:spcBef>
        <a:spcAft>
          <a:spcPct val="0"/>
        </a:spcAft>
        <a:defRPr sz="2900">
          <a:solidFill>
            <a:schemeClr val="tx1"/>
          </a:solidFill>
          <a:latin typeface="Calibri" pitchFamily="34" charset="0"/>
        </a:defRPr>
      </a:lvl2pPr>
      <a:lvl3pPr algn="ctr" defTabSz="609600" rtl="0" fontAlgn="base">
        <a:spcBef>
          <a:spcPct val="0"/>
        </a:spcBef>
        <a:spcAft>
          <a:spcPct val="0"/>
        </a:spcAft>
        <a:defRPr sz="2900">
          <a:solidFill>
            <a:schemeClr val="tx1"/>
          </a:solidFill>
          <a:latin typeface="Calibri" pitchFamily="34" charset="0"/>
        </a:defRPr>
      </a:lvl3pPr>
      <a:lvl4pPr algn="ctr" defTabSz="609600" rtl="0" fontAlgn="base">
        <a:spcBef>
          <a:spcPct val="0"/>
        </a:spcBef>
        <a:spcAft>
          <a:spcPct val="0"/>
        </a:spcAft>
        <a:defRPr sz="2900">
          <a:solidFill>
            <a:schemeClr val="tx1"/>
          </a:solidFill>
          <a:latin typeface="Calibri" pitchFamily="34" charset="0"/>
        </a:defRPr>
      </a:lvl4pPr>
      <a:lvl5pPr algn="ctr" defTabSz="609600" rtl="0" fontAlgn="base">
        <a:spcBef>
          <a:spcPct val="0"/>
        </a:spcBef>
        <a:spcAft>
          <a:spcPct val="0"/>
        </a:spcAft>
        <a:defRPr sz="2900">
          <a:solidFill>
            <a:schemeClr val="tx1"/>
          </a:solidFill>
          <a:latin typeface="Calibri" pitchFamily="34" charset="0"/>
        </a:defRPr>
      </a:lvl5pPr>
      <a:lvl6pPr marL="457200" algn="ctr" defTabSz="609600" rtl="0" fontAlgn="base">
        <a:spcBef>
          <a:spcPct val="0"/>
        </a:spcBef>
        <a:spcAft>
          <a:spcPct val="0"/>
        </a:spcAft>
        <a:defRPr sz="2900">
          <a:solidFill>
            <a:schemeClr val="tx1"/>
          </a:solidFill>
          <a:latin typeface="Calibri" pitchFamily="34" charset="0"/>
        </a:defRPr>
      </a:lvl6pPr>
      <a:lvl7pPr marL="914400" algn="ctr" defTabSz="609600" rtl="0" fontAlgn="base">
        <a:spcBef>
          <a:spcPct val="0"/>
        </a:spcBef>
        <a:spcAft>
          <a:spcPct val="0"/>
        </a:spcAft>
        <a:defRPr sz="2900">
          <a:solidFill>
            <a:schemeClr val="tx1"/>
          </a:solidFill>
          <a:latin typeface="Calibri" pitchFamily="34" charset="0"/>
        </a:defRPr>
      </a:lvl7pPr>
      <a:lvl8pPr marL="1371600" algn="ctr" defTabSz="609600" rtl="0" fontAlgn="base">
        <a:spcBef>
          <a:spcPct val="0"/>
        </a:spcBef>
        <a:spcAft>
          <a:spcPct val="0"/>
        </a:spcAft>
        <a:defRPr sz="2900">
          <a:solidFill>
            <a:schemeClr val="tx1"/>
          </a:solidFill>
          <a:latin typeface="Calibri" pitchFamily="34" charset="0"/>
        </a:defRPr>
      </a:lvl8pPr>
      <a:lvl9pPr marL="1828800" algn="ctr" defTabSz="609600" rtl="0" fontAlgn="base">
        <a:spcBef>
          <a:spcPct val="0"/>
        </a:spcBef>
        <a:spcAft>
          <a:spcPct val="0"/>
        </a:spcAft>
        <a:defRPr sz="29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defTabSz="609600" rtl="0" fontAlgn="base">
        <a:spcBef>
          <a:spcPct val="2000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495300" indent="-190500" algn="l" defTabSz="609600" rtl="0" fontAlgn="base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762000" indent="-152400" algn="l" defTabSz="609600" rtl="0" fontAlgn="base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00" indent="-152400" algn="l" defTabSz="609600" rtl="0" fontAlgn="base">
        <a:spcBef>
          <a:spcPct val="20000"/>
        </a:spcBef>
        <a:spcAft>
          <a:spcPct val="0"/>
        </a:spcAft>
        <a:buFont typeface="Arial" charset="0"/>
        <a:buChar char="–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152400" algn="l" defTabSz="609600" rtl="0" fontAlgn="base">
        <a:spcBef>
          <a:spcPct val="20000"/>
        </a:spcBef>
        <a:spcAft>
          <a:spcPct val="0"/>
        </a:spcAft>
        <a:buFont typeface="Arial" charset="0"/>
        <a:buChar char="»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5363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621F7E3E-10EB-4388-94C4-16A694C010FE}" type="datetimeFigureOut">
              <a:rPr lang="ru-RU"/>
              <a:pPr/>
              <a:t>27.01.2023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33217DAC-FF06-4927-BC55-8B50D0CDA70C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867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7D27187-B0EF-4019-9283-58076135D875}" type="datetimeFigureOut">
              <a:rPr lang="ru-RU"/>
              <a:pPr>
                <a:defRPr/>
              </a:pPr>
              <a:t>27.01.2023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D590056-CCA7-4321-A5C5-F465BB7DAE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5" r:id="rId2"/>
    <p:sldLayoutId id="2147483764" r:id="rId3"/>
    <p:sldLayoutId id="2147483763" r:id="rId4"/>
    <p:sldLayoutId id="2147483762" r:id="rId5"/>
    <p:sldLayoutId id="2147483761" r:id="rId6"/>
    <p:sldLayoutId id="2147483760" r:id="rId7"/>
    <p:sldLayoutId id="2147483759" r:id="rId8"/>
    <p:sldLayoutId id="2147483758" r:id="rId9"/>
    <p:sldLayoutId id="2147483757" r:id="rId10"/>
    <p:sldLayoutId id="2147483756" r:id="rId11"/>
    <p:sldLayoutId id="2147483781" r:id="rId12"/>
    <p:sldLayoutId id="2147483782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4.png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www.europeanbiogas.eu/eba-statistical-report-2021/" TargetMode="Externa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4.png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www.europeanbiogas.eu/eba-statistical-report-2021/" TargetMode="Externa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4.png"/><Relationship Id="rId4" Type="http://schemas.openxmlformats.org/officeDocument/2006/relationships/chart" Target="../charts/char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3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europeanbiogas.eu/eba-statistical-report-2021/" TargetMode="Externa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4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maps/d/u/0/edit?mid=1ttZ12uWjd2NxxH-xc3Lin61fN_4JrE1D&amp;usp=sharing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2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link.springer.com/article/10.1007/s13399-020-00740-y#citea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zakon.rada.gov.ua/laws/show/1820-20#Text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Заголовок 1"/>
          <p:cNvSpPr>
            <a:spLocks noGrp="1"/>
          </p:cNvSpPr>
          <p:nvPr>
            <p:ph type="ctrTitle"/>
          </p:nvPr>
        </p:nvSpPr>
        <p:spPr>
          <a:xfrm>
            <a:off x="636588" y="2913063"/>
            <a:ext cx="7327900" cy="827087"/>
          </a:xfrm>
        </p:spPr>
        <p:txBody>
          <a:bodyPr/>
          <a:lstStyle/>
          <a:p>
            <a:pPr algn="l"/>
            <a:r>
              <a:rPr lang="ru-RU" sz="3200" b="1" smtClean="0">
                <a:solidFill>
                  <a:schemeClr val="bg1"/>
                </a:solidFill>
              </a:rPr>
              <a:t>Можливості біоенергетики для заміщення природного газу і децентралізації енергетики України.</a:t>
            </a:r>
            <a:endParaRPr lang="ru-RU" sz="3200" b="1" smtClean="0">
              <a:solidFill>
                <a:schemeClr val="bg1"/>
              </a:solidFill>
              <a:ea typeface="Rubik Medium"/>
              <a:cs typeface="Rubik Medium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54050" y="4483100"/>
            <a:ext cx="5940425" cy="1847850"/>
          </a:xfrm>
        </p:spPr>
        <p:txBody>
          <a:bodyPr>
            <a:normAutofit/>
          </a:bodyPr>
          <a:lstStyle/>
          <a:p>
            <a:pPr algn="l"/>
            <a:r>
              <a:rPr lang="uk-UA" sz="2400" b="1" smtClean="0">
                <a:solidFill>
                  <a:schemeClr val="bg1"/>
                </a:solidFill>
                <a:ea typeface="Rubik"/>
                <a:cs typeface="Rubik"/>
              </a:rPr>
              <a:t>Георгій Гелетуха, д.т.н. </a:t>
            </a:r>
            <a:endParaRPr lang="en-US" sz="2400" b="1" smtClean="0">
              <a:solidFill>
                <a:schemeClr val="bg1"/>
              </a:solidFill>
              <a:ea typeface="Rubik"/>
              <a:cs typeface="Rubik"/>
            </a:endParaRPr>
          </a:p>
          <a:p>
            <a:pPr algn="l"/>
            <a:r>
              <a:rPr lang="uk-UA" sz="2400" smtClean="0">
                <a:solidFill>
                  <a:schemeClr val="bg1"/>
                </a:solidFill>
                <a:ea typeface="Rubik"/>
                <a:cs typeface="Rubik"/>
              </a:rPr>
              <a:t>Голова правління</a:t>
            </a:r>
            <a:r>
              <a:rPr lang="en-US" sz="2400" smtClean="0">
                <a:solidFill>
                  <a:schemeClr val="bg1"/>
                </a:solidFill>
                <a:ea typeface="Rubik"/>
                <a:cs typeface="Rubik"/>
              </a:rPr>
              <a:t>, </a:t>
            </a:r>
            <a:r>
              <a:rPr lang="uk-UA" sz="2400" smtClean="0">
                <a:solidFill>
                  <a:schemeClr val="bg1"/>
                </a:solidFill>
                <a:ea typeface="Rubik"/>
                <a:cs typeface="Rubik"/>
              </a:rPr>
              <a:t>Біоенергетична асоціація України</a:t>
            </a:r>
            <a:endParaRPr lang="en-US" sz="2400" smtClean="0">
              <a:solidFill>
                <a:schemeClr val="bg1"/>
              </a:solidFill>
              <a:ea typeface="Rubik"/>
              <a:cs typeface="Rubik"/>
            </a:endParaRPr>
          </a:p>
          <a:p>
            <a:pPr algn="l"/>
            <a:endParaRPr lang="uk-UA" sz="2400" b="1" smtClean="0">
              <a:solidFill>
                <a:schemeClr val="bg1"/>
              </a:solidFill>
              <a:ea typeface="Rubik"/>
              <a:cs typeface="Rubik"/>
            </a:endParaRPr>
          </a:p>
          <a:p>
            <a:pPr algn="l"/>
            <a:endParaRPr lang="en-US" sz="2400" smtClean="0">
              <a:solidFill>
                <a:schemeClr val="bg1"/>
              </a:solidFill>
              <a:ea typeface="Rubik"/>
              <a:cs typeface="Rubi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Рисунок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0738" y="1001713"/>
            <a:ext cx="2738437" cy="53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2" name="TextBox 2"/>
          <p:cNvSpPr txBox="1">
            <a:spLocks noChangeArrowheads="1"/>
          </p:cNvSpPr>
          <p:nvPr/>
        </p:nvSpPr>
        <p:spPr bwMode="auto">
          <a:xfrm>
            <a:off x="4443413" y="677863"/>
            <a:ext cx="7315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457200"/>
            <a:r>
              <a:rPr lang="uk-UA" sz="2400" b="1">
                <a:solidFill>
                  <a:srgbClr val="00925B"/>
                </a:solidFill>
                <a:latin typeface="Calibri" pitchFamily="34" charset="0"/>
              </a:rPr>
              <a:t>Біоенергетична асоціація України </a:t>
            </a:r>
            <a:r>
              <a:rPr lang="en-GB" sz="2400" b="1">
                <a:latin typeface="Calibri" pitchFamily="34" charset="0"/>
              </a:rPr>
              <a:t>– </a:t>
            </a:r>
            <a:r>
              <a:rPr lang="uk-UA" sz="2400">
                <a:latin typeface="Calibri" pitchFamily="34" charset="0"/>
              </a:rPr>
              <a:t>це </a:t>
            </a:r>
            <a:r>
              <a:rPr lang="uk-UA" sz="2400">
                <a:solidFill>
                  <a:srgbClr val="000000"/>
                </a:solidFill>
                <a:latin typeface="Calibri" pitchFamily="34" charset="0"/>
              </a:rPr>
              <a:t>неприбуткова громадська спілка, яка об’єднує бізнес та експертів для розвитку біоенергетики в Україні.</a:t>
            </a:r>
            <a:endParaRPr lang="en-US" sz="2400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46083" name="Рисунок 1"/>
          <p:cNvPicPr>
            <a:picLocks noChangeAspect="1"/>
          </p:cNvPicPr>
          <p:nvPr/>
        </p:nvPicPr>
        <p:blipFill>
          <a:blip r:embed="rId3"/>
          <a:srcRect l="3529" t="6068" r="3593" b="6197"/>
          <a:stretch>
            <a:fillRect/>
          </a:stretch>
        </p:blipFill>
        <p:spPr bwMode="auto">
          <a:xfrm>
            <a:off x="4405313" y="2408238"/>
            <a:ext cx="7448550" cy="405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6084" name="Группа 23"/>
          <p:cNvGrpSpPr>
            <a:grpSpLocks/>
          </p:cNvGrpSpPr>
          <p:nvPr/>
        </p:nvGrpSpPr>
        <p:grpSpPr bwMode="auto">
          <a:xfrm>
            <a:off x="385763" y="2435225"/>
            <a:ext cx="1673225" cy="1803400"/>
            <a:chOff x="385204" y="2152613"/>
            <a:chExt cx="1673248" cy="1804135"/>
          </a:xfrm>
        </p:grpSpPr>
        <p:sp>
          <p:nvSpPr>
            <p:cNvPr id="11" name="Прямоугольник: скругленные углы 11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385204" y="2152613"/>
              <a:ext cx="1673248" cy="1804135"/>
            </a:xfrm>
            <a:prstGeom prst="roundRect">
              <a:avLst>
                <a:gd name="adj" fmla="val 7070"/>
              </a:avLst>
            </a:prstGeom>
            <a:solidFill>
              <a:srgbClr val="D6EB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uk-UA" sz="2000" dirty="0">
                <a:noFill/>
              </a:endParaRPr>
            </a:p>
          </p:txBody>
        </p:sp>
        <p:sp>
          <p:nvSpPr>
            <p:cNvPr id="46099" name="Прямоугольник 4"/>
            <p:cNvSpPr>
              <a:spLocks noChangeArrowheads="1"/>
            </p:cNvSpPr>
            <p:nvPr/>
          </p:nvSpPr>
          <p:spPr bwMode="auto">
            <a:xfrm>
              <a:off x="1014660" y="2382511"/>
              <a:ext cx="535724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uk-UA" sz="5400" b="1">
                  <a:solidFill>
                    <a:srgbClr val="00925B"/>
                  </a:solidFill>
                  <a:latin typeface="Calibri" pitchFamily="34" charset="0"/>
                  <a:ea typeface="Rubik Medium"/>
                  <a:cs typeface="Rubik Medium"/>
                </a:rPr>
                <a:t>9</a:t>
              </a:r>
              <a:endParaRPr lang="en-GB" sz="5400">
                <a:latin typeface="Calibri" pitchFamily="34" charset="0"/>
              </a:endParaRPr>
            </a:p>
          </p:txBody>
        </p:sp>
        <p:sp>
          <p:nvSpPr>
            <p:cNvPr id="46100" name="Прямоугольник 7"/>
            <p:cNvSpPr>
              <a:spLocks noChangeArrowheads="1"/>
            </p:cNvSpPr>
            <p:nvPr/>
          </p:nvSpPr>
          <p:spPr bwMode="auto">
            <a:xfrm>
              <a:off x="897609" y="3270986"/>
              <a:ext cx="75212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uk-UA">
                  <a:solidFill>
                    <a:srgbClr val="595959"/>
                  </a:solidFill>
                  <a:latin typeface="Calibri" pitchFamily="34" charset="0"/>
                  <a:ea typeface="Rubik Medium"/>
                  <a:cs typeface="Rubik Medium"/>
                </a:rPr>
                <a:t>років </a:t>
              </a:r>
              <a:endParaRPr lang="en-GB">
                <a:latin typeface="Calibri" pitchFamily="34" charset="0"/>
              </a:endParaRPr>
            </a:p>
          </p:txBody>
        </p:sp>
      </p:grpSp>
      <p:grpSp>
        <p:nvGrpSpPr>
          <p:cNvPr id="46085" name="Группа 22"/>
          <p:cNvGrpSpPr>
            <a:grpSpLocks/>
          </p:cNvGrpSpPr>
          <p:nvPr/>
        </p:nvGrpSpPr>
        <p:grpSpPr bwMode="auto">
          <a:xfrm>
            <a:off x="2233613" y="2435225"/>
            <a:ext cx="1746250" cy="1803400"/>
            <a:chOff x="2234225" y="2152613"/>
            <a:chExt cx="1745939" cy="1804135"/>
          </a:xfrm>
        </p:grpSpPr>
        <p:sp>
          <p:nvSpPr>
            <p:cNvPr id="13" name="Прямоугольник: скругленные углы 11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2234225" y="2152613"/>
              <a:ext cx="1745939" cy="1804135"/>
            </a:xfrm>
            <a:prstGeom prst="roundRect">
              <a:avLst>
                <a:gd name="adj" fmla="val 7070"/>
              </a:avLst>
            </a:prstGeom>
            <a:solidFill>
              <a:srgbClr val="D6EB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uk-UA" sz="2000" dirty="0">
                <a:noFill/>
              </a:endParaRPr>
            </a:p>
          </p:txBody>
        </p:sp>
        <p:sp>
          <p:nvSpPr>
            <p:cNvPr id="46096" name="Прямоугольник 13"/>
            <p:cNvSpPr>
              <a:spLocks noChangeArrowheads="1"/>
            </p:cNvSpPr>
            <p:nvPr/>
          </p:nvSpPr>
          <p:spPr bwMode="auto">
            <a:xfrm>
              <a:off x="2499796" y="2382511"/>
              <a:ext cx="1231427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uk-UA" sz="5400" b="1">
                  <a:solidFill>
                    <a:srgbClr val="00925B"/>
                  </a:solidFill>
                  <a:latin typeface="Calibri" pitchFamily="34" charset="0"/>
                  <a:ea typeface="Rubik Medium"/>
                  <a:cs typeface="Rubik Medium"/>
                </a:rPr>
                <a:t>20+</a:t>
              </a:r>
              <a:endParaRPr lang="en-GB" sz="5400">
                <a:latin typeface="Calibri" pitchFamily="34" charset="0"/>
              </a:endParaRPr>
            </a:p>
          </p:txBody>
        </p:sp>
        <p:sp>
          <p:nvSpPr>
            <p:cNvPr id="46097" name="Прямоугольник 14"/>
            <p:cNvSpPr>
              <a:spLocks noChangeArrowheads="1"/>
            </p:cNvSpPr>
            <p:nvPr/>
          </p:nvSpPr>
          <p:spPr bwMode="auto">
            <a:xfrm>
              <a:off x="2549908" y="3272376"/>
              <a:ext cx="111351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uk-UA">
                  <a:solidFill>
                    <a:srgbClr val="595959"/>
                  </a:solidFill>
                  <a:latin typeface="Calibri" pitchFamily="34" charset="0"/>
                  <a:ea typeface="Rubik Medium"/>
                  <a:cs typeface="Rubik Medium"/>
                </a:rPr>
                <a:t>експертів</a:t>
              </a:r>
            </a:p>
          </p:txBody>
        </p:sp>
      </p:grpSp>
      <p:grpSp>
        <p:nvGrpSpPr>
          <p:cNvPr id="46086" name="Группа 24"/>
          <p:cNvGrpSpPr>
            <a:grpSpLocks/>
          </p:cNvGrpSpPr>
          <p:nvPr/>
        </p:nvGrpSpPr>
        <p:grpSpPr bwMode="auto">
          <a:xfrm>
            <a:off x="385763" y="4435475"/>
            <a:ext cx="1673225" cy="1804988"/>
            <a:chOff x="385204" y="4153615"/>
            <a:chExt cx="1673248" cy="1804135"/>
          </a:xfrm>
        </p:grpSpPr>
        <p:sp>
          <p:nvSpPr>
            <p:cNvPr id="16" name="Прямоугольник: скругленные углы 11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385204" y="4153615"/>
              <a:ext cx="1673248" cy="1804135"/>
            </a:xfrm>
            <a:prstGeom prst="roundRect">
              <a:avLst>
                <a:gd name="adj" fmla="val 7070"/>
              </a:avLst>
            </a:prstGeom>
            <a:solidFill>
              <a:srgbClr val="D6EB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uk-UA" sz="2000" dirty="0">
                <a:noFill/>
              </a:endParaRPr>
            </a:p>
          </p:txBody>
        </p:sp>
        <p:sp>
          <p:nvSpPr>
            <p:cNvPr id="46093" name="Прямоугольник 16"/>
            <p:cNvSpPr>
              <a:spLocks noChangeArrowheads="1"/>
            </p:cNvSpPr>
            <p:nvPr/>
          </p:nvSpPr>
          <p:spPr bwMode="auto">
            <a:xfrm>
              <a:off x="762957" y="4376746"/>
              <a:ext cx="886781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uk-UA" sz="5400" b="1">
                  <a:solidFill>
                    <a:srgbClr val="00925B"/>
                  </a:solidFill>
                  <a:latin typeface="Calibri" pitchFamily="34" charset="0"/>
                  <a:ea typeface="Rubik Medium"/>
                  <a:cs typeface="Rubik Medium"/>
                </a:rPr>
                <a:t>34</a:t>
              </a:r>
              <a:endParaRPr lang="en-GB" sz="5400">
                <a:latin typeface="Calibri" pitchFamily="34" charset="0"/>
              </a:endParaRPr>
            </a:p>
          </p:txBody>
        </p:sp>
        <p:sp>
          <p:nvSpPr>
            <p:cNvPr id="46094" name="Прямоугольник 17"/>
            <p:cNvSpPr>
              <a:spLocks noChangeArrowheads="1"/>
            </p:cNvSpPr>
            <p:nvPr/>
          </p:nvSpPr>
          <p:spPr bwMode="auto">
            <a:xfrm>
              <a:off x="684412" y="5266611"/>
              <a:ext cx="102617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uk-UA">
                  <a:solidFill>
                    <a:srgbClr val="595959"/>
                  </a:solidFill>
                  <a:latin typeface="Calibri" pitchFamily="34" charset="0"/>
                  <a:ea typeface="Rubik Medium"/>
                  <a:cs typeface="Rubik Medium"/>
                </a:rPr>
                <a:t>компанії</a:t>
              </a:r>
              <a:endParaRPr lang="en-GB">
                <a:latin typeface="Calibri" pitchFamily="34" charset="0"/>
              </a:endParaRPr>
            </a:p>
          </p:txBody>
        </p:sp>
      </p:grpSp>
      <p:grpSp>
        <p:nvGrpSpPr>
          <p:cNvPr id="46087" name="Группа 21"/>
          <p:cNvGrpSpPr>
            <a:grpSpLocks/>
          </p:cNvGrpSpPr>
          <p:nvPr/>
        </p:nvGrpSpPr>
        <p:grpSpPr bwMode="auto">
          <a:xfrm>
            <a:off x="2246313" y="4435475"/>
            <a:ext cx="1773237" cy="1804988"/>
            <a:chOff x="2246897" y="4153615"/>
            <a:chExt cx="1772941" cy="1804135"/>
          </a:xfrm>
        </p:grpSpPr>
        <p:sp>
          <p:nvSpPr>
            <p:cNvPr id="19" name="Прямоугольник: скругленные углы 11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2246897" y="4153615"/>
              <a:ext cx="1772941" cy="1804135"/>
            </a:xfrm>
            <a:prstGeom prst="roundRect">
              <a:avLst>
                <a:gd name="adj" fmla="val 7070"/>
              </a:avLst>
            </a:prstGeom>
            <a:solidFill>
              <a:srgbClr val="D6EB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uk-UA" sz="2000" dirty="0">
                <a:noFill/>
              </a:endParaRPr>
            </a:p>
          </p:txBody>
        </p:sp>
        <p:sp>
          <p:nvSpPr>
            <p:cNvPr id="46090" name="Прямоугольник 19"/>
            <p:cNvSpPr>
              <a:spLocks noChangeArrowheads="1"/>
            </p:cNvSpPr>
            <p:nvPr/>
          </p:nvSpPr>
          <p:spPr bwMode="auto">
            <a:xfrm>
              <a:off x="2672118" y="4376746"/>
              <a:ext cx="886781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uk-UA" sz="5400" b="1">
                  <a:solidFill>
                    <a:srgbClr val="00925B"/>
                  </a:solidFill>
                  <a:latin typeface="Calibri" pitchFamily="34" charset="0"/>
                  <a:ea typeface="Rubik Medium"/>
                  <a:cs typeface="Rubik Medium"/>
                </a:rPr>
                <a:t>11</a:t>
              </a:r>
              <a:endParaRPr lang="en-GB" sz="5400">
                <a:latin typeface="Calibri" pitchFamily="34" charset="0"/>
              </a:endParaRPr>
            </a:p>
          </p:txBody>
        </p:sp>
        <p:sp>
          <p:nvSpPr>
            <p:cNvPr id="46091" name="Прямоугольник 20"/>
            <p:cNvSpPr>
              <a:spLocks noChangeArrowheads="1"/>
            </p:cNvSpPr>
            <p:nvPr/>
          </p:nvSpPr>
          <p:spPr bwMode="auto">
            <a:xfrm>
              <a:off x="2341663" y="5266611"/>
              <a:ext cx="156324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uk-UA">
                  <a:solidFill>
                    <a:srgbClr val="595959"/>
                  </a:solidFill>
                  <a:latin typeface="Calibri" pitchFamily="34" charset="0"/>
                  <a:ea typeface="Rubik Medium"/>
                  <a:cs typeface="Rubik Medium"/>
                </a:rPr>
                <a:t> фізичних осіб</a:t>
              </a:r>
              <a:endParaRPr lang="en-GB">
                <a:latin typeface="Calibri" pitchFamily="34" charset="0"/>
              </a:endParaRPr>
            </a:p>
          </p:txBody>
        </p:sp>
      </p:grpSp>
      <p:sp>
        <p:nvSpPr>
          <p:cNvPr id="26" name="Скругленный прямоугольник 25"/>
          <p:cNvSpPr/>
          <p:nvPr/>
        </p:nvSpPr>
        <p:spPr>
          <a:xfrm>
            <a:off x="385763" y="2012950"/>
            <a:ext cx="11468100" cy="46038"/>
          </a:xfrm>
          <a:prstGeom prst="roundRect">
            <a:avLst/>
          </a:prstGeom>
          <a:solidFill>
            <a:srgbClr val="D6EB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11628438" cy="674688"/>
          </a:xfrm>
        </p:spPr>
        <p:txBody>
          <a:bodyPr/>
          <a:lstStyle/>
          <a:p>
            <a:r>
              <a:rPr lang="uk-UA" sz="2400" b="1" smtClean="0">
                <a:solidFill>
                  <a:srgbClr val="0070C0"/>
                </a:solidFill>
              </a:rPr>
              <a:t>Динаміка цін на зерно і природний газ за останні роки </a:t>
            </a:r>
          </a:p>
        </p:txBody>
      </p:sp>
      <p:pic>
        <p:nvPicPr>
          <p:cNvPr id="47106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649288"/>
            <a:ext cx="5241925" cy="415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7" name="Рисунок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43588" y="658813"/>
            <a:ext cx="6189662" cy="401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8" name="Прямоугольник 4"/>
          <p:cNvSpPr>
            <a:spLocks noChangeArrowheads="1"/>
          </p:cNvSpPr>
          <p:nvPr/>
        </p:nvSpPr>
        <p:spPr bwMode="auto">
          <a:xfrm>
            <a:off x="304800" y="4733925"/>
            <a:ext cx="52419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i="1">
                <a:latin typeface="Calibri" pitchFamily="34" charset="0"/>
                <a:ea typeface="Calibri" pitchFamily="34" charset="0"/>
                <a:cs typeface="Times New Roman" pitchFamily="18" charset="0"/>
              </a:rPr>
              <a:t>Ціни на природний газ на голландській біржі TTF за останні 5 років, Євро/МВт*год</a:t>
            </a:r>
            <a:endParaRPr lang="uk-UA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7109" name="Прямоугольник 5"/>
          <p:cNvSpPr>
            <a:spLocks noChangeArrowheads="1"/>
          </p:cNvSpPr>
          <p:nvPr/>
        </p:nvSpPr>
        <p:spPr bwMode="auto">
          <a:xfrm>
            <a:off x="6450013" y="4772025"/>
            <a:ext cx="4976812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5000"/>
              </a:lnSpc>
            </a:pPr>
            <a:r>
              <a:rPr lang="uk-UA" i="1">
                <a:latin typeface="Times New Roman" pitchFamily="18" charset="0"/>
                <a:cs typeface="Times New Roman" pitchFamily="18" charset="0"/>
              </a:rPr>
              <a:t>Ціни на зерно в чорноморському регіоні, $/тону</a:t>
            </a:r>
            <a:endParaRPr lang="uk-UA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110" name="Прямоугольник 6"/>
          <p:cNvSpPr>
            <a:spLocks noChangeArrowheads="1"/>
          </p:cNvSpPr>
          <p:nvPr/>
        </p:nvSpPr>
        <p:spPr bwMode="auto">
          <a:xfrm>
            <a:off x="304800" y="5380038"/>
            <a:ext cx="11628438" cy="144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49263" algn="just">
              <a:lnSpc>
                <a:spcPct val="115000"/>
              </a:lnSpc>
              <a:spcAft>
                <a:spcPts val="600"/>
              </a:spcAft>
            </a:pPr>
            <a:r>
              <a:rPr lang="uk-UA">
                <a:solidFill>
                  <a:srgbClr val="050505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Вартість</a:t>
            </a:r>
            <a:r>
              <a:rPr lang="uk-UA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природнього газу зросла принаймні </a:t>
            </a:r>
            <a:r>
              <a:rPr lang="uk-UA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 10 разів </a:t>
            </a:r>
            <a:r>
              <a:rPr lang="uk-UA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від рівня 2020 р. </a:t>
            </a:r>
            <a:r>
              <a:rPr lang="uk-UA">
                <a:latin typeface="Calibri" pitchFamily="34" charset="0"/>
                <a:ea typeface="Calibri" pitchFamily="34" charset="0"/>
                <a:cs typeface="Times New Roman" pitchFamily="18" charset="0"/>
              </a:rPr>
              <a:t>Ціна зернових культур зросла у середньому з 200 до 300 $/тонну (</a:t>
            </a:r>
            <a:r>
              <a:rPr lang="uk-UA" b="1">
                <a:latin typeface="Calibri" pitchFamily="34" charset="0"/>
                <a:ea typeface="Calibri" pitchFamily="34" charset="0"/>
                <a:cs typeface="Times New Roman" pitchFamily="18" charset="0"/>
              </a:rPr>
              <a:t>у 1,5 рази</a:t>
            </a:r>
            <a:r>
              <a:rPr lang="uk-UA">
                <a:latin typeface="Calibri" pitchFamily="34" charset="0"/>
                <a:ea typeface="Calibri" pitchFamily="34" charset="0"/>
                <a:cs typeface="Times New Roman" pitchFamily="18" charset="0"/>
              </a:rPr>
              <a:t>). Маркетингова ситуація змінилась радикально не на користь України: на дохід від продажу зернових ми зможемо тепер купити </a:t>
            </a:r>
            <a:r>
              <a:rPr lang="uk-UA" b="1">
                <a:latin typeface="Calibri" pitchFamily="34" charset="0"/>
                <a:ea typeface="Calibri" pitchFamily="34" charset="0"/>
                <a:cs typeface="Times New Roman" pitchFamily="18" charset="0"/>
              </a:rPr>
              <a:t>у 7 разів менше </a:t>
            </a:r>
            <a:r>
              <a:rPr lang="uk-UA">
                <a:latin typeface="Calibri" pitchFamily="34" charset="0"/>
                <a:ea typeface="Calibri" pitchFamily="34" charset="0"/>
                <a:cs typeface="Times New Roman" pitchFamily="18" charset="0"/>
              </a:rPr>
              <a:t>природнього газу.</a:t>
            </a:r>
            <a:r>
              <a:rPr lang="uk-UA" b="1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lang="en-US" b="1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indent="449263" algn="just">
              <a:lnSpc>
                <a:spcPct val="115000"/>
              </a:lnSpc>
              <a:spcAft>
                <a:spcPts val="600"/>
              </a:spcAft>
            </a:pPr>
            <a:r>
              <a:rPr lang="uk-UA" b="1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«Вирощувати енергію» стає не менш вигідним, ніж вирощувати продукти харчування. </a:t>
            </a:r>
            <a:endParaRPr lang="uk-UA" b="1">
              <a:solidFill>
                <a:srgbClr val="FF0000"/>
              </a:solidFill>
              <a:latin typeface="Calibri" pitchFamily="34" charset="0"/>
              <a:ea typeface="Calibri" pitchFamily="34" charset="0"/>
            </a:endParaRPr>
          </a:p>
        </p:txBody>
      </p:sp>
      <p:pic>
        <p:nvPicPr>
          <p:cNvPr id="47111" name="Рисунок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553700" y="6538913"/>
            <a:ext cx="1552575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11555413" cy="519113"/>
          </a:xfrm>
        </p:spPr>
        <p:txBody>
          <a:bodyPr/>
          <a:lstStyle/>
          <a:p>
            <a:r>
              <a:rPr lang="uk-UA" sz="2400" b="1" smtClean="0">
                <a:solidFill>
                  <a:srgbClr val="0070C0"/>
                </a:solidFill>
                <a:cs typeface="Times New Roman" pitchFamily="18" charset="0"/>
              </a:rPr>
              <a:t>Порівняння вартості одиниці енергії в енергоносіях  в Україні, листопад 2022 р.</a:t>
            </a:r>
            <a:endParaRPr lang="uk-UA" sz="2400" smtClean="0">
              <a:solidFill>
                <a:srgbClr val="0070C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179388" y="519113"/>
          <a:ext cx="11806237" cy="57213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67033"/>
                <a:gridCol w="2156346"/>
                <a:gridCol w="1323833"/>
                <a:gridCol w="1433015"/>
                <a:gridCol w="1160059"/>
                <a:gridCol w="1665027"/>
              </a:tblGrid>
              <a:tr h="937801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u="none" strike="noStrike" dirty="0">
                          <a:effectLst/>
                        </a:rPr>
                        <a:t>Вид палива або енергоносія</a:t>
                      </a:r>
                      <a:endParaRPr lang="uk-UA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dirty="0" err="1">
                          <a:effectLst/>
                        </a:rPr>
                        <a:t>Середня</a:t>
                      </a:r>
                      <a:r>
                        <a:rPr lang="ru-RU" sz="1800" b="1" u="none" strike="noStrike" dirty="0">
                          <a:effectLst/>
                        </a:rPr>
                        <a:t> </a:t>
                      </a:r>
                      <a:r>
                        <a:rPr lang="ru-RU" sz="1800" b="1" u="none" strike="noStrike" dirty="0" err="1">
                          <a:effectLst/>
                        </a:rPr>
                        <a:t>вартість</a:t>
                      </a:r>
                      <a:r>
                        <a:rPr lang="ru-RU" sz="1800" b="1" u="none" strike="noStrike" dirty="0">
                          <a:effectLst/>
                        </a:rPr>
                        <a:t>  з </a:t>
                      </a:r>
                      <a:r>
                        <a:rPr lang="ru-RU" sz="1800" b="1" u="none" strike="noStrike" dirty="0" smtClean="0">
                          <a:effectLst/>
                        </a:rPr>
                        <a:t>транспортом </a:t>
                      </a:r>
                      <a:r>
                        <a:rPr lang="ru-RU" sz="1800" b="1" u="none" strike="noStrike" dirty="0">
                          <a:effectLst/>
                        </a:rPr>
                        <a:t>і ПДВ, (на </a:t>
                      </a:r>
                      <a:r>
                        <a:rPr lang="ru-RU" sz="1800" b="1" u="none" strike="noStrike" dirty="0" smtClean="0">
                          <a:effectLst/>
                        </a:rPr>
                        <a:t>листопад </a:t>
                      </a:r>
                      <a:r>
                        <a:rPr lang="ru-RU" sz="1800" b="1" u="none" strike="noStrike" dirty="0">
                          <a:effectLst/>
                        </a:rPr>
                        <a:t>2022 р.)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u="none" strike="noStrike" dirty="0">
                          <a:effectLst/>
                        </a:rPr>
                        <a:t> </a:t>
                      </a:r>
                      <a:endParaRPr lang="uk-UA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u="none" strike="noStrike" dirty="0">
                          <a:effectLst/>
                        </a:rPr>
                        <a:t>Нижча теплотворна здатність</a:t>
                      </a:r>
                      <a:endParaRPr lang="uk-UA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u="none" strike="noStrike" dirty="0">
                          <a:effectLst/>
                        </a:rPr>
                        <a:t> </a:t>
                      </a:r>
                      <a:endParaRPr lang="uk-UA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dirty="0" err="1">
                          <a:effectLst/>
                        </a:rPr>
                        <a:t>Вартість</a:t>
                      </a:r>
                      <a:r>
                        <a:rPr lang="ru-RU" sz="1800" b="1" u="none" strike="noStrike" dirty="0">
                          <a:effectLst/>
                        </a:rPr>
                        <a:t> </a:t>
                      </a:r>
                      <a:r>
                        <a:rPr lang="ru-RU" sz="1800" b="1" u="none" strike="noStrike" dirty="0" err="1">
                          <a:effectLst/>
                        </a:rPr>
                        <a:t>одиниці</a:t>
                      </a:r>
                      <a:r>
                        <a:rPr lang="ru-RU" sz="1800" b="1" u="none" strike="noStrike" dirty="0">
                          <a:effectLst/>
                        </a:rPr>
                        <a:t> </a:t>
                      </a:r>
                      <a:r>
                        <a:rPr lang="ru-RU" sz="1800" b="1" u="none" strike="noStrike" dirty="0" err="1">
                          <a:effectLst/>
                        </a:rPr>
                        <a:t>енергії</a:t>
                      </a:r>
                      <a:r>
                        <a:rPr lang="ru-RU" sz="1800" b="1" u="none" strike="noStrike" dirty="0">
                          <a:effectLst/>
                        </a:rPr>
                        <a:t>, </a:t>
                      </a:r>
                      <a:r>
                        <a:rPr lang="ru-RU" sz="1800" b="1" u="none" strike="noStrike" dirty="0" err="1">
                          <a:effectLst/>
                        </a:rPr>
                        <a:t>грн</a:t>
                      </a:r>
                      <a:r>
                        <a:rPr lang="ru-RU" sz="1800" b="1" u="none" strike="noStrike" dirty="0">
                          <a:effectLst/>
                        </a:rPr>
                        <a:t>/ГДж з ПДВ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</a:tr>
              <a:tr h="244245"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u="none" strike="noStrike">
                          <a:effectLst/>
                        </a:rPr>
                        <a:t> </a:t>
                      </a:r>
                      <a:endParaRPr lang="uk-U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u="none" strike="noStrike" dirty="0">
                          <a:effectLst/>
                        </a:rPr>
                        <a:t>А</a:t>
                      </a:r>
                      <a:endParaRPr lang="uk-UA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u="none" strike="noStrike" dirty="0">
                          <a:effectLst/>
                        </a:rPr>
                        <a:t> </a:t>
                      </a:r>
                      <a:endParaRPr lang="uk-UA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u="none" strike="noStrike">
                          <a:effectLst/>
                        </a:rPr>
                        <a:t>Б</a:t>
                      </a:r>
                      <a:endParaRPr lang="uk-U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u="none" strike="noStrike" dirty="0">
                          <a:effectLst/>
                        </a:rPr>
                        <a:t> </a:t>
                      </a:r>
                      <a:endParaRPr lang="uk-UA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u="none" strike="noStrike" dirty="0">
                          <a:effectLst/>
                        </a:rPr>
                        <a:t>А/Б</a:t>
                      </a:r>
                      <a:endParaRPr lang="uk-UA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</a:tr>
              <a:tr h="36521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 err="1">
                          <a:effectLst/>
                        </a:rPr>
                        <a:t>Природний</a:t>
                      </a:r>
                      <a:r>
                        <a:rPr lang="ru-RU" sz="1800" b="1" u="none" strike="noStrike" dirty="0">
                          <a:effectLst/>
                        </a:rPr>
                        <a:t> газ для </a:t>
                      </a:r>
                      <a:r>
                        <a:rPr lang="ru-RU" sz="1800" b="1" u="none" strike="noStrike" dirty="0" err="1" smtClean="0">
                          <a:effectLst/>
                        </a:rPr>
                        <a:t>населення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u="none" strike="noStrike" dirty="0" smtClean="0">
                          <a:effectLst/>
                        </a:rPr>
                        <a:t>7420</a:t>
                      </a:r>
                      <a:endParaRPr lang="uk-UA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u="none" strike="noStrike">
                          <a:effectLst/>
                        </a:rPr>
                        <a:t>грн/тис. м3</a:t>
                      </a:r>
                      <a:endParaRPr lang="uk-U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u="none" strike="noStrike" dirty="0">
                          <a:effectLst/>
                        </a:rPr>
                        <a:t>33,5</a:t>
                      </a:r>
                      <a:endParaRPr lang="uk-UA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u="none" strike="noStrike">
                          <a:effectLst/>
                        </a:rPr>
                        <a:t> МДж/м3</a:t>
                      </a:r>
                      <a:endParaRPr lang="uk-U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u="none" strike="noStrike" dirty="0" smtClean="0">
                          <a:effectLst/>
                        </a:rPr>
                        <a:t>221</a:t>
                      </a:r>
                      <a:endParaRPr lang="uk-UA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</a:tr>
              <a:tr h="36521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>
                          <a:effectLst/>
                        </a:rPr>
                        <a:t>Природний газ для  бюджетної сфери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u="none" strike="noStrike" dirty="0" smtClean="0">
                          <a:effectLst/>
                        </a:rPr>
                        <a:t>16500</a:t>
                      </a:r>
                      <a:endParaRPr lang="uk-UA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u="none" strike="noStrike">
                          <a:effectLst/>
                        </a:rPr>
                        <a:t>грн/тис. м3</a:t>
                      </a:r>
                      <a:endParaRPr lang="uk-U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u="none" strike="noStrike" dirty="0">
                          <a:effectLst/>
                        </a:rPr>
                        <a:t>33,5</a:t>
                      </a:r>
                      <a:endParaRPr lang="uk-UA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u="none" strike="noStrike">
                          <a:effectLst/>
                        </a:rPr>
                        <a:t>МДж/м3</a:t>
                      </a:r>
                      <a:endParaRPr lang="uk-U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u="none" strike="noStrike" dirty="0" smtClean="0">
                          <a:effectLst/>
                        </a:rPr>
                        <a:t>492</a:t>
                      </a:r>
                      <a:endParaRPr lang="uk-UA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</a:tr>
              <a:tr h="365210">
                <a:tc>
                  <a:txBody>
                    <a:bodyPr/>
                    <a:lstStyle/>
                    <a:p>
                      <a:pPr algn="l" rtl="0" fontAlgn="ctr"/>
                      <a:r>
                        <a:rPr lang="uk-UA" sz="1800" b="1" u="none" strike="noStrike" dirty="0">
                          <a:effectLst/>
                        </a:rPr>
                        <a:t>Природний газ для промисловості</a:t>
                      </a:r>
                      <a:endParaRPr lang="uk-UA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u="none" strike="noStrike" dirty="0">
                          <a:effectLst/>
                        </a:rPr>
                        <a:t>40000</a:t>
                      </a:r>
                      <a:endParaRPr lang="uk-UA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u="none" strike="noStrike">
                          <a:effectLst/>
                        </a:rPr>
                        <a:t>грн/тис. м3</a:t>
                      </a:r>
                      <a:endParaRPr lang="uk-U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u="none" strike="noStrike" dirty="0">
                          <a:effectLst/>
                        </a:rPr>
                        <a:t>33,5</a:t>
                      </a:r>
                      <a:endParaRPr lang="uk-UA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u="none" strike="noStrike">
                          <a:effectLst/>
                        </a:rPr>
                        <a:t>МДж/м3</a:t>
                      </a:r>
                      <a:endParaRPr lang="uk-U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u="none" strike="noStrike" dirty="0">
                          <a:effectLst/>
                        </a:rPr>
                        <a:t>1194</a:t>
                      </a:r>
                      <a:endParaRPr lang="uk-UA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</a:tr>
              <a:tr h="244245">
                <a:tc>
                  <a:txBody>
                    <a:bodyPr/>
                    <a:lstStyle/>
                    <a:p>
                      <a:pPr algn="l" rtl="0" fontAlgn="ctr"/>
                      <a:r>
                        <a:rPr lang="uk-UA" sz="1800" u="none" strike="noStrike">
                          <a:effectLst/>
                        </a:rPr>
                        <a:t>Вугілля</a:t>
                      </a:r>
                      <a:endParaRPr lang="uk-U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u="none" strike="noStrike" dirty="0" smtClean="0">
                          <a:effectLst/>
                        </a:rPr>
                        <a:t>10800</a:t>
                      </a:r>
                      <a:endParaRPr lang="uk-UA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u="none" strike="noStrike" dirty="0">
                          <a:effectLst/>
                        </a:rPr>
                        <a:t>грн/т</a:t>
                      </a:r>
                      <a:endParaRPr lang="uk-UA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u="none" strike="noStrike">
                          <a:effectLst/>
                        </a:rPr>
                        <a:t>25</a:t>
                      </a:r>
                      <a:endParaRPr lang="uk-U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u="none" strike="noStrike" dirty="0">
                          <a:effectLst/>
                        </a:rPr>
                        <a:t>МДж/кг</a:t>
                      </a:r>
                      <a:endParaRPr lang="uk-UA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u="none" strike="noStrike" dirty="0" smtClean="0">
                          <a:effectLst/>
                        </a:rPr>
                        <a:t>432</a:t>
                      </a:r>
                      <a:endParaRPr lang="uk-UA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</a:tr>
              <a:tr h="244245">
                <a:tc>
                  <a:txBody>
                    <a:bodyPr/>
                    <a:lstStyle/>
                    <a:p>
                      <a:pPr algn="l" rtl="0" fontAlgn="ctr"/>
                      <a:r>
                        <a:rPr lang="uk-UA" sz="1800" u="none" strike="noStrike">
                          <a:effectLst/>
                        </a:rPr>
                        <a:t>Мазут</a:t>
                      </a:r>
                      <a:endParaRPr lang="uk-U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u="none" strike="noStrike" dirty="0" smtClean="0">
                          <a:effectLst/>
                        </a:rPr>
                        <a:t>26000</a:t>
                      </a:r>
                      <a:endParaRPr lang="uk-UA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u="none" strike="noStrike" dirty="0">
                          <a:effectLst/>
                        </a:rPr>
                        <a:t>грн/т</a:t>
                      </a:r>
                      <a:endParaRPr lang="uk-UA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u="none" strike="noStrike">
                          <a:effectLst/>
                        </a:rPr>
                        <a:t>42</a:t>
                      </a:r>
                      <a:endParaRPr lang="uk-U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u="none" strike="noStrike" dirty="0">
                          <a:effectLst/>
                        </a:rPr>
                        <a:t>МДж/кг</a:t>
                      </a:r>
                      <a:endParaRPr lang="uk-UA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u="none" strike="noStrike" dirty="0" smtClean="0">
                          <a:effectLst/>
                        </a:rPr>
                        <a:t>619</a:t>
                      </a:r>
                      <a:endParaRPr lang="uk-UA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</a:tr>
              <a:tr h="365210">
                <a:tc>
                  <a:txBody>
                    <a:bodyPr/>
                    <a:lstStyle/>
                    <a:p>
                      <a:pPr algn="l" rtl="0" fontAlgn="ctr"/>
                      <a:r>
                        <a:rPr lang="uk-UA" sz="1800" u="none" strike="noStrike">
                          <a:effectLst/>
                        </a:rPr>
                        <a:t>Електроенергія для населення</a:t>
                      </a:r>
                      <a:endParaRPr lang="uk-U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u="none" strike="noStrike">
                          <a:effectLst/>
                        </a:rPr>
                        <a:t>1,68</a:t>
                      </a:r>
                      <a:endParaRPr lang="uk-U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u="none" strike="noStrike" dirty="0">
                          <a:effectLst/>
                        </a:rPr>
                        <a:t>грн/кВт∙год</a:t>
                      </a:r>
                      <a:endParaRPr lang="uk-UA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u="none" strike="noStrike" dirty="0">
                          <a:effectLst/>
                        </a:rPr>
                        <a:t>-</a:t>
                      </a:r>
                      <a:endParaRPr lang="uk-UA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u="none" strike="noStrike" dirty="0">
                          <a:effectLst/>
                        </a:rPr>
                        <a:t> </a:t>
                      </a:r>
                      <a:endParaRPr lang="uk-UA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u="none" strike="noStrike">
                          <a:effectLst/>
                        </a:rPr>
                        <a:t>467</a:t>
                      </a:r>
                      <a:endParaRPr lang="uk-U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</a:tr>
              <a:tr h="500857">
                <a:tc>
                  <a:txBody>
                    <a:bodyPr/>
                    <a:lstStyle/>
                    <a:p>
                      <a:pPr algn="l" rtl="0" fontAlgn="ctr"/>
                      <a:r>
                        <a:rPr lang="uk-UA" sz="1800" u="none" strike="noStrike">
                          <a:effectLst/>
                        </a:rPr>
                        <a:t>Електроенергія для непобутових споживачів</a:t>
                      </a:r>
                      <a:endParaRPr lang="uk-U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u="none" strike="noStrike" dirty="0" smtClean="0">
                          <a:effectLst/>
                        </a:rPr>
                        <a:t>6,0</a:t>
                      </a:r>
                      <a:endParaRPr lang="uk-UA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u="none" strike="noStrike">
                          <a:effectLst/>
                        </a:rPr>
                        <a:t>грн/кВт∙год</a:t>
                      </a:r>
                      <a:endParaRPr lang="uk-U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u="none" strike="noStrike" dirty="0">
                          <a:effectLst/>
                        </a:rPr>
                        <a:t>-</a:t>
                      </a:r>
                      <a:endParaRPr lang="uk-UA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u="none" strike="noStrike">
                          <a:effectLst/>
                        </a:rPr>
                        <a:t> </a:t>
                      </a:r>
                      <a:endParaRPr lang="uk-U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u="none" strike="noStrike" dirty="0" smtClean="0">
                          <a:effectLst/>
                        </a:rPr>
                        <a:t>1666</a:t>
                      </a:r>
                      <a:endParaRPr lang="uk-UA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</a:tr>
              <a:tr h="52094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u="none" strike="noStrike" dirty="0" err="1">
                          <a:effectLst/>
                        </a:rPr>
                        <a:t>Електроенергія</a:t>
                      </a:r>
                      <a:r>
                        <a:rPr lang="ru-RU" sz="1800" u="none" strike="noStrike" dirty="0">
                          <a:effectLst/>
                        </a:rPr>
                        <a:t> для </a:t>
                      </a:r>
                      <a:r>
                        <a:rPr lang="ru-RU" sz="1800" u="none" strike="noStrike" dirty="0" err="1" smtClean="0">
                          <a:effectLst/>
                        </a:rPr>
                        <a:t>непобут</a:t>
                      </a:r>
                      <a:r>
                        <a:rPr lang="ru-RU" sz="1800" u="none" strike="noStrike" dirty="0" smtClean="0">
                          <a:effectLst/>
                        </a:rPr>
                        <a:t>.</a:t>
                      </a:r>
                      <a:r>
                        <a:rPr lang="ru-RU" sz="1800" u="none" strike="noStrike" baseline="0" dirty="0" smtClean="0">
                          <a:effectLst/>
                        </a:rPr>
                        <a:t> </a:t>
                      </a:r>
                      <a:r>
                        <a:rPr lang="ru-RU" sz="1800" u="none" strike="noStrike" baseline="0" dirty="0" err="1" smtClean="0">
                          <a:effectLst/>
                        </a:rPr>
                        <a:t>с</a:t>
                      </a:r>
                      <a:r>
                        <a:rPr lang="ru-RU" sz="1800" u="none" strike="noStrike" dirty="0" err="1" smtClean="0">
                          <a:effectLst/>
                        </a:rPr>
                        <a:t>пож</a:t>
                      </a:r>
                      <a:r>
                        <a:rPr lang="ru-RU" sz="1800" u="none" strike="noStrike" dirty="0" smtClean="0">
                          <a:effectLst/>
                        </a:rPr>
                        <a:t>. </a:t>
                      </a:r>
                      <a:r>
                        <a:rPr lang="ru-RU" sz="1800" u="none" strike="noStrike" dirty="0">
                          <a:effectLst/>
                        </a:rPr>
                        <a:t>через </a:t>
                      </a:r>
                      <a:r>
                        <a:rPr lang="ru-RU" sz="1800" u="none" strike="noStrike" dirty="0" err="1">
                          <a:effectLst/>
                        </a:rPr>
                        <a:t>тепловий</a:t>
                      </a:r>
                      <a:r>
                        <a:rPr lang="ru-RU" sz="1800" u="none" strike="noStrike" dirty="0">
                          <a:effectLst/>
                        </a:rPr>
                        <a:t> насос з COP = </a:t>
                      </a:r>
                      <a:r>
                        <a:rPr lang="ru-RU" sz="1800" u="none" strike="noStrike" dirty="0" smtClean="0">
                          <a:effectLst/>
                        </a:rPr>
                        <a:t>2,7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u="none" strike="noStrike" dirty="0" smtClean="0">
                          <a:effectLst/>
                        </a:rPr>
                        <a:t>6,0</a:t>
                      </a:r>
                      <a:endParaRPr lang="uk-UA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u="none" strike="noStrike">
                          <a:effectLst/>
                        </a:rPr>
                        <a:t>грн/кВт∙год</a:t>
                      </a:r>
                      <a:endParaRPr lang="uk-UA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u="none" strike="noStrike" dirty="0">
                          <a:effectLst/>
                        </a:rPr>
                        <a:t>-</a:t>
                      </a:r>
                      <a:endParaRPr lang="uk-UA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u="none" strike="noStrike" dirty="0">
                          <a:effectLst/>
                        </a:rPr>
                        <a:t> </a:t>
                      </a:r>
                      <a:endParaRPr lang="uk-UA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u="none" strike="noStrike" dirty="0" smtClean="0">
                          <a:effectLst/>
                        </a:rPr>
                        <a:t>617</a:t>
                      </a:r>
                      <a:endParaRPr lang="uk-UA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</a:tr>
              <a:tr h="244245">
                <a:tc>
                  <a:txBody>
                    <a:bodyPr/>
                    <a:lstStyle/>
                    <a:p>
                      <a:pPr algn="l" rtl="0" fontAlgn="ctr"/>
                      <a:r>
                        <a:rPr lang="uk-UA" sz="18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Деревна </a:t>
                      </a:r>
                      <a:r>
                        <a:rPr lang="uk-UA" sz="1800" b="1" u="none" strike="noStrike" dirty="0" smtClean="0">
                          <a:solidFill>
                            <a:srgbClr val="0070C0"/>
                          </a:solidFill>
                          <a:effectLst/>
                        </a:rPr>
                        <a:t>тріска (</a:t>
                      </a:r>
                      <a:r>
                        <a:rPr lang="en-US" sz="1800" b="1" u="none" strike="noStrike" dirty="0" smtClean="0">
                          <a:solidFill>
                            <a:srgbClr val="0070C0"/>
                          </a:solidFill>
                          <a:effectLst/>
                        </a:rPr>
                        <a:t>W=</a:t>
                      </a:r>
                      <a:r>
                        <a:rPr lang="uk-UA" sz="1800" b="1" u="none" strike="noStrike" dirty="0" smtClean="0">
                          <a:solidFill>
                            <a:srgbClr val="0070C0"/>
                          </a:solidFill>
                          <a:effectLst/>
                        </a:rPr>
                        <a:t>4</a:t>
                      </a:r>
                      <a:r>
                        <a:rPr lang="en-US" sz="1800" b="1" u="none" strike="noStrike" dirty="0" smtClean="0">
                          <a:solidFill>
                            <a:srgbClr val="0070C0"/>
                          </a:solidFill>
                          <a:effectLst/>
                        </a:rPr>
                        <a:t>0</a:t>
                      </a:r>
                      <a:r>
                        <a:rPr lang="uk-UA" sz="1800" b="1" u="none" strike="noStrike" dirty="0" smtClean="0">
                          <a:solidFill>
                            <a:srgbClr val="0070C0"/>
                          </a:solidFill>
                          <a:effectLst/>
                        </a:rPr>
                        <a:t>%)</a:t>
                      </a:r>
                      <a:endParaRPr lang="uk-UA" sz="1800" b="1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u="none" strike="noStrike" dirty="0" smtClean="0">
                          <a:solidFill>
                            <a:srgbClr val="0070C0"/>
                          </a:solidFill>
                          <a:effectLst/>
                        </a:rPr>
                        <a:t>2500</a:t>
                      </a:r>
                      <a:endParaRPr lang="uk-UA" sz="1800" b="1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грн/т</a:t>
                      </a:r>
                      <a:endParaRPr lang="uk-UA" sz="1800" b="0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u="none" strike="noStrike" dirty="0" smtClean="0">
                          <a:solidFill>
                            <a:srgbClr val="0070C0"/>
                          </a:solidFill>
                          <a:effectLst/>
                        </a:rPr>
                        <a:t>10,5</a:t>
                      </a:r>
                      <a:endParaRPr lang="uk-UA" sz="1800" b="0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МДж/кг</a:t>
                      </a:r>
                      <a:endParaRPr lang="uk-UA" sz="1800" b="0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u="none" strike="noStrike" dirty="0" smtClean="0">
                          <a:solidFill>
                            <a:srgbClr val="0070C0"/>
                          </a:solidFill>
                          <a:effectLst/>
                        </a:rPr>
                        <a:t>238</a:t>
                      </a:r>
                      <a:endParaRPr lang="uk-UA" sz="1800" b="1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</a:tr>
              <a:tr h="244245">
                <a:tc>
                  <a:txBody>
                    <a:bodyPr/>
                    <a:lstStyle/>
                    <a:p>
                      <a:pPr algn="l" rtl="0" fontAlgn="ctr"/>
                      <a:r>
                        <a:rPr lang="uk-UA" sz="18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Гранули з деревини</a:t>
                      </a:r>
                      <a:endParaRPr lang="uk-UA" sz="1800" b="1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u="none" strike="noStrike" dirty="0" smtClean="0">
                          <a:solidFill>
                            <a:srgbClr val="0070C0"/>
                          </a:solidFill>
                          <a:effectLst/>
                        </a:rPr>
                        <a:t>9000</a:t>
                      </a:r>
                      <a:endParaRPr lang="uk-UA" sz="1800" b="1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u="none" strike="noStrike">
                          <a:solidFill>
                            <a:srgbClr val="0070C0"/>
                          </a:solidFill>
                          <a:effectLst/>
                        </a:rPr>
                        <a:t>грн/т</a:t>
                      </a:r>
                      <a:endParaRPr lang="uk-UA" sz="1800" b="0" i="0" u="none" strike="noStrike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u="none" strike="noStrike">
                          <a:solidFill>
                            <a:srgbClr val="0070C0"/>
                          </a:solidFill>
                          <a:effectLst/>
                        </a:rPr>
                        <a:t>17</a:t>
                      </a:r>
                      <a:endParaRPr lang="uk-UA" sz="1800" b="0" i="0" u="none" strike="noStrike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u="none" strike="noStrike">
                          <a:solidFill>
                            <a:srgbClr val="0070C0"/>
                          </a:solidFill>
                          <a:effectLst/>
                        </a:rPr>
                        <a:t>МДж/кг</a:t>
                      </a:r>
                      <a:endParaRPr lang="uk-UA" sz="1800" b="0" i="0" u="none" strike="noStrike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u="none" strike="noStrike" dirty="0" smtClean="0">
                          <a:solidFill>
                            <a:srgbClr val="0070C0"/>
                          </a:solidFill>
                          <a:effectLst/>
                        </a:rPr>
                        <a:t>529</a:t>
                      </a:r>
                      <a:endParaRPr lang="uk-UA" sz="1800" b="1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</a:tr>
              <a:tr h="244245">
                <a:tc>
                  <a:txBody>
                    <a:bodyPr/>
                    <a:lstStyle/>
                    <a:p>
                      <a:pPr algn="l" rtl="0" fontAlgn="ctr"/>
                      <a:r>
                        <a:rPr lang="uk-UA" sz="1800" b="1" u="none" strike="noStrike">
                          <a:solidFill>
                            <a:srgbClr val="0070C0"/>
                          </a:solidFill>
                          <a:effectLst/>
                        </a:rPr>
                        <a:t>Гранули з лушпиння</a:t>
                      </a:r>
                      <a:endParaRPr lang="uk-UA" sz="1800" b="1" i="0" u="none" strike="noStrike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u="none" strike="noStrike" dirty="0" smtClean="0">
                          <a:solidFill>
                            <a:srgbClr val="0070C0"/>
                          </a:solidFill>
                          <a:effectLst/>
                        </a:rPr>
                        <a:t>7000</a:t>
                      </a:r>
                      <a:endParaRPr lang="uk-UA" sz="1800" b="1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грн/т</a:t>
                      </a:r>
                      <a:endParaRPr lang="uk-UA" sz="1800" b="0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u="none" strike="noStrike">
                          <a:solidFill>
                            <a:srgbClr val="0070C0"/>
                          </a:solidFill>
                          <a:effectLst/>
                        </a:rPr>
                        <a:t>17,5</a:t>
                      </a:r>
                      <a:endParaRPr lang="uk-UA" sz="1800" b="0" i="0" u="none" strike="noStrike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u="none" strike="noStrike">
                          <a:solidFill>
                            <a:srgbClr val="0070C0"/>
                          </a:solidFill>
                          <a:effectLst/>
                        </a:rPr>
                        <a:t>МДж/кг</a:t>
                      </a:r>
                      <a:endParaRPr lang="uk-UA" sz="1800" b="0" i="0" u="none" strike="noStrike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u="none" strike="noStrike" dirty="0" smtClean="0">
                          <a:solidFill>
                            <a:srgbClr val="0070C0"/>
                          </a:solidFill>
                          <a:effectLst/>
                        </a:rPr>
                        <a:t>400</a:t>
                      </a:r>
                      <a:endParaRPr lang="uk-UA" sz="1800" b="1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</a:tr>
              <a:tr h="36521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Тюки соломи чи </a:t>
                      </a:r>
                      <a:r>
                        <a:rPr lang="ru-RU" sz="1800" b="1" u="none" strike="noStrike" dirty="0" err="1">
                          <a:solidFill>
                            <a:srgbClr val="0070C0"/>
                          </a:solidFill>
                          <a:effectLst/>
                        </a:rPr>
                        <a:t>стебел</a:t>
                      </a:r>
                      <a:r>
                        <a:rPr lang="ru-RU" sz="18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 </a:t>
                      </a:r>
                      <a:r>
                        <a:rPr lang="ru-RU" sz="1800" b="1" u="none" strike="noStrike" dirty="0" err="1" smtClean="0">
                          <a:solidFill>
                            <a:srgbClr val="0070C0"/>
                          </a:solidFill>
                          <a:effectLst/>
                        </a:rPr>
                        <a:t>кукурудзи</a:t>
                      </a:r>
                      <a:r>
                        <a:rPr lang="en-US" sz="1800" b="1" u="none" strike="noStrike" dirty="0" smtClean="0">
                          <a:solidFill>
                            <a:srgbClr val="0070C0"/>
                          </a:solidFill>
                          <a:effectLst/>
                        </a:rPr>
                        <a:t> (W=15%)</a:t>
                      </a:r>
                      <a:endParaRPr lang="ru-RU" sz="1800" b="1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u="none" strike="noStrike" dirty="0" smtClean="0">
                          <a:solidFill>
                            <a:srgbClr val="0070C0"/>
                          </a:solidFill>
                          <a:effectLst/>
                        </a:rPr>
                        <a:t>2000</a:t>
                      </a:r>
                      <a:endParaRPr lang="uk-UA" sz="1800" b="1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грн/т</a:t>
                      </a:r>
                      <a:endParaRPr lang="uk-UA" sz="1800" b="0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14,6</a:t>
                      </a:r>
                      <a:endParaRPr lang="uk-UA" sz="1800" b="0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МДж/кг</a:t>
                      </a:r>
                      <a:endParaRPr lang="uk-UA" sz="1800" b="0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uk-UA" sz="1800" b="1" u="none" strike="noStrike" dirty="0" smtClean="0">
                          <a:solidFill>
                            <a:srgbClr val="0070C0"/>
                          </a:solidFill>
                          <a:effectLst/>
                        </a:rPr>
                        <a:t>137</a:t>
                      </a:r>
                      <a:endParaRPr lang="uk-UA" sz="1800" b="1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41" marR="3441" marT="3441" marB="0" anchor="ctr"/>
                </a:tc>
              </a:tr>
            </a:tbl>
          </a:graphicData>
        </a:graphic>
      </p:graphicFrame>
      <p:pic>
        <p:nvPicPr>
          <p:cNvPr id="48237" name="Рисунок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553700" y="6538913"/>
            <a:ext cx="1552575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238" name="Прямоугольник 6"/>
          <p:cNvSpPr>
            <a:spLocks noChangeArrowheads="1"/>
          </p:cNvSpPr>
          <p:nvPr/>
        </p:nvSpPr>
        <p:spPr bwMode="auto">
          <a:xfrm>
            <a:off x="304800" y="6343650"/>
            <a:ext cx="11177588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49263" algn="just">
              <a:lnSpc>
                <a:spcPct val="115000"/>
              </a:lnSpc>
              <a:spcAft>
                <a:spcPts val="600"/>
              </a:spcAft>
            </a:pPr>
            <a:r>
              <a:rPr lang="ru-RU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</a:t>
            </a:r>
            <a:r>
              <a:rPr lang="uk-UA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 види твердого біопалива конкурентні до природного газу для промисловості. </a:t>
            </a:r>
            <a:endParaRPr lang="uk-UA" b="1">
              <a:solidFill>
                <a:srgbClr val="FF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/>
          </p:cNvSpPr>
          <p:nvPr>
            <p:ph type="title"/>
          </p:nvPr>
        </p:nvSpPr>
        <p:spPr>
          <a:xfrm>
            <a:off x="1770063" y="52388"/>
            <a:ext cx="8783637" cy="5048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2400" b="1" dirty="0">
                <a:solidFill>
                  <a:srgbClr val="0070C0"/>
                </a:solidFill>
                <a:latin typeface="+mn-lt"/>
                <a:cs typeface="Times New Roman" panose="02020603050405020304" pitchFamily="18" charset="0"/>
              </a:rPr>
              <a:t>Енергетичний потенціал біомаси в Україні (20</a:t>
            </a:r>
            <a:r>
              <a:rPr lang="en-US" sz="2400" b="1" dirty="0" smtClean="0">
                <a:solidFill>
                  <a:srgbClr val="0070C0"/>
                </a:solidFill>
                <a:latin typeface="+mn-lt"/>
                <a:cs typeface="Times New Roman" panose="02020603050405020304" pitchFamily="18" charset="0"/>
              </a:rPr>
              <a:t>21</a:t>
            </a:r>
            <a:r>
              <a:rPr lang="uk-UA" sz="2400" b="1" dirty="0" smtClean="0">
                <a:solidFill>
                  <a:srgbClr val="0070C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uk-UA" sz="2400" b="1" dirty="0">
                <a:solidFill>
                  <a:srgbClr val="0070C0"/>
                </a:solidFill>
                <a:latin typeface="+mn-lt"/>
                <a:cs typeface="Times New Roman" panose="02020603050405020304" pitchFamily="18" charset="0"/>
              </a:rPr>
              <a:t>р.)</a:t>
            </a:r>
            <a:endParaRPr lang="ru-RU" sz="2400" b="1" i="1" dirty="0">
              <a:solidFill>
                <a:srgbClr val="0070C0"/>
              </a:solidFill>
              <a:latin typeface="+mn-lt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584200" y="506413"/>
          <a:ext cx="11071225" cy="5592762"/>
        </p:xfrm>
        <a:graphic>
          <a:graphicData uri="http://schemas.openxmlformats.org/drawingml/2006/table">
            <a:tbl>
              <a:tblPr/>
              <a:tblGrid>
                <a:gridCol w="6265863"/>
                <a:gridCol w="1800225"/>
                <a:gridCol w="1855787"/>
                <a:gridCol w="1149350"/>
              </a:tblGrid>
              <a:tr h="47625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Вид біомаси</a:t>
                      </a:r>
                      <a:endParaRPr kumimoji="0" lang="uk-UA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786" marR="46786" marT="8067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Теоретичний потенціал, млн</a:t>
                      </a: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. </a:t>
                      </a:r>
                      <a:r>
                        <a:rPr kumimoji="0" lang="uk-U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т</a:t>
                      </a:r>
                      <a:endParaRPr kumimoji="0" lang="uk-UA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786" marR="46786" marT="8067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Потенціал, доступний для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енергетики (економічний)</a:t>
                      </a:r>
                      <a:endParaRPr kumimoji="0" lang="uk-UA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786" marR="46786" marT="8067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330200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Частка теоретич-ного потенціалу</a:t>
                      </a: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, </a:t>
                      </a:r>
                      <a:r>
                        <a:rPr kumimoji="0" lang="uk-U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%</a:t>
                      </a:r>
                      <a:endParaRPr kumimoji="0" lang="uk-UA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786" marR="46786" marT="8067" marB="0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млн. т н.е.</a:t>
                      </a:r>
                      <a:endParaRPr kumimoji="0" lang="uk-UA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786" marR="46786" marT="8067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Солома зернових культур</a:t>
                      </a:r>
                      <a:endParaRPr kumimoji="0" lang="uk-UA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786" marR="46786" marT="8067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42,0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30</a:t>
                      </a:r>
                      <a:endParaRPr kumimoji="0" lang="uk-UA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786" marR="46786" marT="8067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4,31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Солома ріпаку</a:t>
                      </a:r>
                      <a:endParaRPr kumimoji="0" lang="uk-UA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786" marR="46786" marT="8067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5,3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40</a:t>
                      </a:r>
                      <a:endParaRPr kumimoji="0" lang="uk-UA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786" marR="46786" marT="8067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0,72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Побічні продукти виробництва кукурудзи на зерно (стебла, стрижні)</a:t>
                      </a:r>
                      <a:endParaRPr kumimoji="0" lang="uk-UA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786" marR="46786" marT="8067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54,7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40</a:t>
                      </a:r>
                      <a:endParaRPr kumimoji="0" lang="uk-UA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786" marR="46786" marT="8067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4,18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Побічні продукти вир-ва соняшника (стебла, корзинки)</a:t>
                      </a:r>
                      <a:endParaRPr kumimoji="0" lang="uk-UA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786" marR="46786" marT="8067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31,1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40</a:t>
                      </a:r>
                      <a:endParaRPr kumimoji="0" lang="uk-UA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786" marR="46786" marT="8067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1,79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Вторинні відходи с/г (лушпиння соняшника)</a:t>
                      </a:r>
                      <a:endParaRPr kumimoji="0" lang="uk-UA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786" marR="46786" marT="8067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2,8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100</a:t>
                      </a:r>
                      <a:endParaRPr kumimoji="0" lang="uk-UA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786" marR="46786" marT="8067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1,16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Деревна біомаса (паливна, порубкові рештки, відходи деревообробки)</a:t>
                      </a:r>
                      <a:endParaRPr kumimoji="0" lang="uk-UA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786" marR="46786" marT="8067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7,2</a:t>
                      </a:r>
                      <a:endParaRPr kumimoji="0" lang="uk-UA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786" marR="46786" marT="8067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9</a:t>
                      </a: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5</a:t>
                      </a:r>
                      <a:endParaRPr kumimoji="0" lang="uk-UA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786" marR="46786" marT="8067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1,68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Деревна біомаса (сухостій, деревина із захисних лісосмуг, відходи </a:t>
                      </a:r>
                      <a:r>
                        <a:rPr kumimoji="0" lang="uk-U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обрізка та викорчовування багаторічних с/г насаджень</a:t>
                      </a:r>
                      <a:r>
                        <a:rPr kumimoji="0" lang="uk-U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)</a:t>
                      </a:r>
                      <a:endParaRPr kumimoji="0" lang="uk-UA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786" marR="46786" marT="8067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8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,</a:t>
                      </a: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8</a:t>
                      </a:r>
                      <a:endParaRPr kumimoji="0" lang="uk-UA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786" marR="46786" marT="8067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45</a:t>
                      </a:r>
                      <a:endParaRPr kumimoji="0" lang="uk-UA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786" marR="46786" marT="8067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1,02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Біодизель (з ріпаку)</a:t>
                      </a:r>
                      <a:endParaRPr kumimoji="0" lang="uk-UA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786" marR="46786" marT="8067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-</a:t>
                      </a:r>
                      <a:endParaRPr kumimoji="0" lang="uk-UA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786" marR="46786" marT="8067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-</a:t>
                      </a:r>
                      <a:endParaRPr kumimoji="0" lang="uk-UA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786" marR="46786" marT="8067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0,41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Біоетанол (з кукурудзи і цукрового буряку)</a:t>
                      </a:r>
                      <a:endParaRPr kumimoji="0" lang="uk-UA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786" marR="46786" marT="8067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-</a:t>
                      </a:r>
                      <a:endParaRPr kumimoji="0" lang="uk-UA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786" marR="46786" marT="8067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-</a:t>
                      </a:r>
                      <a:endParaRPr kumimoji="0" lang="uk-UA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786" marR="46786" marT="8067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0,93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Біогаз з відходів та побічної продукції агропромислового комплексу</a:t>
                      </a:r>
                      <a:endParaRPr kumimoji="0" lang="uk-UA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786" marR="46786" marT="8067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2,8 млрд м</a:t>
                      </a:r>
                      <a:r>
                        <a:rPr kumimoji="0" lang="uk-UA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3</a:t>
                      </a: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СН</a:t>
                      </a:r>
                      <a:r>
                        <a:rPr kumimoji="0" lang="uk-UA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</a:t>
                      </a:r>
                    </a:p>
                  </a:txBody>
                  <a:tcPr marL="43467" marR="43467" marT="7494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42</a:t>
                      </a:r>
                    </a:p>
                  </a:txBody>
                  <a:tcPr marL="43467" marR="43467" marT="7494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0,99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Біогаз з полігонів твердих побутових відходів</a:t>
                      </a:r>
                      <a:endParaRPr kumimoji="0" lang="uk-UA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786" marR="46786" marT="8067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0,6 млрд м</a:t>
                      </a:r>
                      <a:r>
                        <a:rPr kumimoji="0" lang="uk-UA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3</a:t>
                      </a: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СН</a:t>
                      </a:r>
                      <a:r>
                        <a:rPr kumimoji="0" lang="uk-UA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</a:t>
                      </a:r>
                    </a:p>
                  </a:txBody>
                  <a:tcPr marL="43467" marR="43467" marT="7494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29</a:t>
                      </a:r>
                    </a:p>
                  </a:txBody>
                  <a:tcPr marL="43467" marR="43467" marT="7494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0,14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Біогаз зі стічних вод (промислових та комунальних)</a:t>
                      </a:r>
                      <a:endParaRPr kumimoji="0" lang="uk-UA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786" marR="46786" marT="8067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0,4 млрд м</a:t>
                      </a:r>
                      <a:r>
                        <a:rPr kumimoji="0" lang="uk-UA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3</a:t>
                      </a: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СН</a:t>
                      </a:r>
                      <a:r>
                        <a:rPr kumimoji="0" lang="uk-UA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</a:t>
                      </a:r>
                    </a:p>
                  </a:txBody>
                  <a:tcPr marL="43467" marR="43467" marT="7494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28</a:t>
                      </a:r>
                    </a:p>
                  </a:txBody>
                  <a:tcPr marL="43467" marR="43467" marT="7494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0,09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Енергетичні рослини</a:t>
                      </a: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:</a:t>
                      </a:r>
                      <a:endParaRPr kumimoji="0" lang="uk-UA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786" marR="46786" marT="8067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46786" marR="46786" marT="8067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46786" marR="46786" marT="8067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46786" marR="46786" marT="8067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- верба, тополя, міскантус (1 млн. га)</a:t>
                      </a:r>
                      <a:endParaRPr kumimoji="0" lang="uk-UA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786" marR="46786" marT="8067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11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,</a:t>
                      </a: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5</a:t>
                      </a:r>
                      <a:endParaRPr kumimoji="0" lang="uk-UA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786" marR="46786" marT="8067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100</a:t>
                      </a:r>
                      <a:endParaRPr kumimoji="0" lang="uk-UA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786" marR="46786" marT="8067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3333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</a:t>
                      </a: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,</a:t>
                      </a:r>
                      <a:r>
                        <a:rPr kumimoji="0" lang="uk-U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88</a:t>
                      </a:r>
                      <a:endParaRPr kumimoji="0" lang="uk-UA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786" marR="46786" marT="8067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- кукурудза на біогаз (1 млн. га)</a:t>
                      </a:r>
                      <a:endParaRPr kumimoji="0" lang="uk-UA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786" marR="46786" marT="8067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3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,</a:t>
                      </a: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0 млрд м</a:t>
                      </a:r>
                      <a:r>
                        <a:rPr kumimoji="0" lang="uk-UA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3 </a:t>
                      </a: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CH</a:t>
                      </a:r>
                      <a:r>
                        <a:rPr kumimoji="0" lang="uk-UA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</a:t>
                      </a:r>
                      <a:endParaRPr kumimoji="0" lang="uk-UA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786" marR="46786" marT="8067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100</a:t>
                      </a:r>
                      <a:endParaRPr kumimoji="0" lang="uk-UA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786" marR="46786" marT="8067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3333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</a:t>
                      </a: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,</a:t>
                      </a:r>
                      <a:r>
                        <a:rPr kumimoji="0" lang="uk-U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57</a:t>
                      </a:r>
                      <a:endParaRPr kumimoji="0" lang="uk-UA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786" marR="46786" marT="8067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ВСЬОГО</a:t>
                      </a:r>
                      <a:endParaRPr kumimoji="0" lang="uk-UA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6786" marR="46786" marT="8067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-</a:t>
                      </a:r>
                      <a:endParaRPr kumimoji="0" lang="uk-UA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08" marR="5510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-</a:t>
                      </a:r>
                      <a:endParaRPr kumimoji="0" lang="uk-UA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08" marR="5510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</a:t>
                      </a:r>
                      <a:r>
                        <a:rPr kumimoji="0" lang="uk-UA" sz="16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</a:t>
                      </a:r>
                      <a:r>
                        <a:rPr kumimoji="0" lang="en-US" sz="16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,</a:t>
                      </a:r>
                      <a:r>
                        <a:rPr kumimoji="0" lang="uk-UA" sz="16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87</a:t>
                      </a:r>
                      <a:endParaRPr kumimoji="0" lang="uk-UA" sz="1600" b="1" i="0" u="sng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108" marR="5510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grpSp>
        <p:nvGrpSpPr>
          <p:cNvPr id="49251" name="Группа 1"/>
          <p:cNvGrpSpPr>
            <a:grpSpLocks/>
          </p:cNvGrpSpPr>
          <p:nvPr/>
        </p:nvGrpSpPr>
        <p:grpSpPr bwMode="auto">
          <a:xfrm>
            <a:off x="11553825" y="1554163"/>
            <a:ext cx="750888" cy="1122362"/>
            <a:chOff x="8400168" y="1748932"/>
            <a:chExt cx="751336" cy="1358527"/>
          </a:xfrm>
        </p:grpSpPr>
        <p:sp>
          <p:nvSpPr>
            <p:cNvPr id="5" name="Правая фигурная скобка 4"/>
            <p:cNvSpPr/>
            <p:nvPr/>
          </p:nvSpPr>
          <p:spPr>
            <a:xfrm>
              <a:off x="8400168" y="1748932"/>
              <a:ext cx="177906" cy="1358527"/>
            </a:xfrm>
            <a:prstGeom prst="rightBrac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uk-UA"/>
            </a:p>
          </p:txBody>
        </p:sp>
        <p:sp>
          <p:nvSpPr>
            <p:cNvPr id="49258" name="TextBox 5"/>
            <p:cNvSpPr txBox="1">
              <a:spLocks noChangeArrowheads="1"/>
            </p:cNvSpPr>
            <p:nvPr/>
          </p:nvSpPr>
          <p:spPr bwMode="auto">
            <a:xfrm>
              <a:off x="8539945" y="2262614"/>
              <a:ext cx="611559" cy="3724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uk-UA" sz="1400" b="1">
                  <a:solidFill>
                    <a:srgbClr val="0000FF"/>
                  </a:solidFill>
                  <a:latin typeface="Calibri" pitchFamily="34" charset="0"/>
                </a:rPr>
                <a:t>49%</a:t>
              </a:r>
            </a:p>
          </p:txBody>
        </p:sp>
      </p:grpSp>
      <p:grpSp>
        <p:nvGrpSpPr>
          <p:cNvPr id="49252" name="Группа 6"/>
          <p:cNvGrpSpPr>
            <a:grpSpLocks/>
          </p:cNvGrpSpPr>
          <p:nvPr/>
        </p:nvGrpSpPr>
        <p:grpSpPr bwMode="auto">
          <a:xfrm>
            <a:off x="11553825" y="5341938"/>
            <a:ext cx="750888" cy="415925"/>
            <a:chOff x="8367542" y="5269175"/>
            <a:chExt cx="770583" cy="504056"/>
          </a:xfrm>
        </p:grpSpPr>
        <p:sp>
          <p:nvSpPr>
            <p:cNvPr id="10" name="Правая фигурная скобка 9"/>
            <p:cNvSpPr/>
            <p:nvPr/>
          </p:nvSpPr>
          <p:spPr>
            <a:xfrm>
              <a:off x="8367542" y="5269175"/>
              <a:ext cx="159656" cy="504056"/>
            </a:xfrm>
            <a:prstGeom prst="rightBrac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uk-UA"/>
            </a:p>
          </p:txBody>
        </p:sp>
        <p:sp>
          <p:nvSpPr>
            <p:cNvPr id="49256" name="TextBox 11"/>
            <p:cNvSpPr txBox="1">
              <a:spLocks noChangeArrowheads="1"/>
            </p:cNvSpPr>
            <p:nvPr/>
          </p:nvSpPr>
          <p:spPr bwMode="auto">
            <a:xfrm>
              <a:off x="8526566" y="5367314"/>
              <a:ext cx="611559" cy="3724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uk-UA" sz="1400" b="1">
                  <a:solidFill>
                    <a:srgbClr val="0000FF"/>
                  </a:solidFill>
                  <a:latin typeface="Calibri" pitchFamily="34" charset="0"/>
                </a:rPr>
                <a:t>30%</a:t>
              </a:r>
            </a:p>
          </p:txBody>
        </p:sp>
      </p:grpSp>
      <p:pic>
        <p:nvPicPr>
          <p:cNvPr id="49253" name="Рисунок 1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553700" y="6538913"/>
            <a:ext cx="1552575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254" name="Прямоугольник 12"/>
          <p:cNvSpPr>
            <a:spLocks noChangeArrowheads="1"/>
          </p:cNvSpPr>
          <p:nvPr/>
        </p:nvSpPr>
        <p:spPr bwMode="auto">
          <a:xfrm>
            <a:off x="254000" y="6053138"/>
            <a:ext cx="11176000" cy="728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49263" algn="just">
              <a:lnSpc>
                <a:spcPct val="115000"/>
              </a:lnSpc>
            </a:pPr>
            <a:r>
              <a:rPr lang="uk-UA" b="1">
                <a:solidFill>
                  <a:srgbClr val="050505"/>
                </a:solidFill>
                <a:latin typeface="Times New Roman" pitchFamily="18" charset="0"/>
                <a:cs typeface="Times New Roman" pitchFamily="18" charset="0"/>
              </a:rPr>
              <a:t>Енергетичний потенціал України (24,87 млн т н.е.) = </a:t>
            </a:r>
            <a:r>
              <a:rPr lang="uk-UA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29% </a:t>
            </a:r>
            <a:r>
              <a:rPr lang="uk-UA" b="1">
                <a:solidFill>
                  <a:srgbClr val="050505"/>
                </a:solidFill>
                <a:latin typeface="Times New Roman" pitchFamily="18" charset="0"/>
                <a:cs typeface="Times New Roman" pitchFamily="18" charset="0"/>
              </a:rPr>
              <a:t>від загального постачання </a:t>
            </a:r>
          </a:p>
          <a:p>
            <a:pPr indent="449263" algn="just">
              <a:lnSpc>
                <a:spcPct val="115000"/>
              </a:lnSpc>
            </a:pPr>
            <a:r>
              <a:rPr lang="uk-UA" b="1">
                <a:solidFill>
                  <a:srgbClr val="050505"/>
                </a:solidFill>
                <a:latin typeface="Times New Roman" pitchFamily="18" charset="0"/>
                <a:cs typeface="Times New Roman" pitchFamily="18" charset="0"/>
              </a:rPr>
              <a:t>первинної енергії (86,36 млн т н.е в 2020 р.).  </a:t>
            </a:r>
            <a:endParaRPr lang="uk-UA" b="1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/>
            </a:extLst>
          </p:cNvPr>
          <p:cNvSpPr txBox="1"/>
          <p:nvPr/>
        </p:nvSpPr>
        <p:spPr>
          <a:xfrm>
            <a:off x="1622425" y="6467475"/>
            <a:ext cx="3835400" cy="369888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293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dirty="0">
                <a:solidFill>
                  <a:srgbClr val="39373A"/>
                </a:solidFill>
              </a:rPr>
              <a:t>Джерело: Державна служба статистики України</a:t>
            </a:r>
          </a:p>
        </p:txBody>
      </p:sp>
      <p:pic>
        <p:nvPicPr>
          <p:cNvPr id="51202" name="Рисунок 34" descr="Информация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6025" y="6467475"/>
            <a:ext cx="287338" cy="28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3" name="TextBox 12"/>
          <p:cNvSpPr txBox="1">
            <a:spLocks noChangeArrowheads="1"/>
          </p:cNvSpPr>
          <p:nvPr/>
        </p:nvSpPr>
        <p:spPr bwMode="auto">
          <a:xfrm>
            <a:off x="509588" y="219075"/>
            <a:ext cx="11682412" cy="113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400" b="1">
                <a:solidFill>
                  <a:srgbClr val="0070C0"/>
                </a:solidFill>
                <a:latin typeface="Calibri" pitchFamily="34" charset="0"/>
              </a:rPr>
              <a:t>Розвиток  біоенергетики в Україні, 2010 – 2020 рр. </a:t>
            </a:r>
          </a:p>
          <a:p>
            <a:pPr algn="ctr"/>
            <a:r>
              <a:rPr lang="uk-UA" sz="2200" b="1">
                <a:latin typeface="Calibri" pitchFamily="34" charset="0"/>
                <a:ea typeface="Rubik Medium"/>
                <a:cs typeface="Rubik Medium"/>
              </a:rPr>
              <a:t>Заміщення природного газу біомасою </a:t>
            </a:r>
            <a:r>
              <a:rPr lang="uk-UA" sz="2200" b="1">
                <a:solidFill>
                  <a:srgbClr val="047007"/>
                </a:solidFill>
                <a:latin typeface="Calibri" pitchFamily="34" charset="0"/>
                <a:ea typeface="Rubik Medium"/>
                <a:cs typeface="Rubik Medium"/>
              </a:rPr>
              <a:t>– </a:t>
            </a:r>
            <a:r>
              <a:rPr lang="uk-UA" sz="2200" b="1">
                <a:solidFill>
                  <a:srgbClr val="FF0000"/>
                </a:solidFill>
                <a:latin typeface="Calibri" pitchFamily="34" charset="0"/>
                <a:ea typeface="Rubik Medium"/>
                <a:cs typeface="Rubik Medium"/>
              </a:rPr>
              <a:t>5,2 млрд м3/рік </a:t>
            </a:r>
            <a:r>
              <a:rPr lang="uk-UA" sz="2200" b="1">
                <a:latin typeface="Calibri" pitchFamily="34" charset="0"/>
                <a:ea typeface="Rubik Medium"/>
                <a:cs typeface="Rubik Medium"/>
              </a:rPr>
              <a:t>у 2020 р.</a:t>
            </a:r>
            <a:endParaRPr lang="uk-UA" sz="2200" b="1">
              <a:latin typeface="Calibri" pitchFamily="34" charset="0"/>
            </a:endParaRPr>
          </a:p>
          <a:p>
            <a:pPr algn="ctr"/>
            <a:r>
              <a:rPr lang="uk-UA" sz="2200" b="1">
                <a:latin typeface="Calibri" pitchFamily="34" charset="0"/>
                <a:ea typeface="Rubik Medium"/>
                <a:cs typeface="Rubik Medium"/>
              </a:rPr>
              <a:t>Середньорічний</a:t>
            </a:r>
            <a:r>
              <a:rPr lang="ru-RU" sz="2200" b="1">
                <a:latin typeface="Calibri" pitchFamily="34" charset="0"/>
                <a:ea typeface="Rubik Medium"/>
                <a:cs typeface="Rubik Medium"/>
              </a:rPr>
              <a:t> темп </a:t>
            </a:r>
            <a:r>
              <a:rPr lang="uk-UA" sz="2200" b="1">
                <a:latin typeface="Calibri" pitchFamily="34" charset="0"/>
                <a:ea typeface="Rubik Medium"/>
                <a:cs typeface="Rubik Medium"/>
              </a:rPr>
              <a:t>при</a:t>
            </a:r>
            <a:r>
              <a:rPr lang="ru-RU" sz="2200" b="1">
                <a:latin typeface="Calibri" pitchFamily="34" charset="0"/>
                <a:ea typeface="Rubik Medium"/>
                <a:cs typeface="Rubik Medium"/>
              </a:rPr>
              <a:t>росту</a:t>
            </a:r>
            <a:r>
              <a:rPr lang="en-US" sz="2200" b="1">
                <a:latin typeface="Calibri" pitchFamily="34" charset="0"/>
                <a:ea typeface="Rubik Medium"/>
                <a:cs typeface="Rubik Medium"/>
              </a:rPr>
              <a:t> </a:t>
            </a:r>
            <a:r>
              <a:rPr lang="uk-UA" sz="2200" b="1">
                <a:latin typeface="Calibri" pitchFamily="34" charset="0"/>
                <a:ea typeface="Rubik Medium"/>
                <a:cs typeface="Rubik Medium"/>
              </a:rPr>
              <a:t>біоенергетики в Україні – </a:t>
            </a:r>
            <a:r>
              <a:rPr lang="en-US" sz="2200" b="1">
                <a:solidFill>
                  <a:srgbClr val="FF0000"/>
                </a:solidFill>
                <a:latin typeface="Calibri" pitchFamily="34" charset="0"/>
                <a:ea typeface="Rubik Medium"/>
                <a:cs typeface="Rubik Medium"/>
              </a:rPr>
              <a:t>11</a:t>
            </a:r>
            <a:r>
              <a:rPr lang="uk-UA" sz="2200" b="1">
                <a:solidFill>
                  <a:srgbClr val="FF0000"/>
                </a:solidFill>
                <a:latin typeface="Calibri" pitchFamily="34" charset="0"/>
                <a:ea typeface="Rubik Medium"/>
                <a:cs typeface="Rubik Medium"/>
              </a:rPr>
              <a:t>%/рік</a:t>
            </a:r>
            <a:r>
              <a:rPr lang="uk-UA" sz="2200" b="1">
                <a:solidFill>
                  <a:srgbClr val="047007"/>
                </a:solidFill>
                <a:latin typeface="Calibri" pitchFamily="34" charset="0"/>
                <a:ea typeface="Rubik Medium"/>
                <a:cs typeface="Rubik Medium"/>
              </a:rPr>
              <a:t>. </a:t>
            </a: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/>
        </p:nvGraphicFramePr>
        <p:xfrm>
          <a:off x="1649024" y="1357576"/>
          <a:ext cx="9613614" cy="52500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51205" name="Рисунок 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553700" y="6538913"/>
            <a:ext cx="1552575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Прямоугольник 3"/>
          <p:cNvSpPr>
            <a:spLocks noChangeArrowheads="1"/>
          </p:cNvSpPr>
          <p:nvPr/>
        </p:nvSpPr>
        <p:spPr bwMode="auto">
          <a:xfrm>
            <a:off x="1638300" y="1588"/>
            <a:ext cx="91313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2400" b="1">
                <a:solidFill>
                  <a:srgbClr val="0070C0"/>
                </a:solidFill>
                <a:latin typeface="Calibri" pitchFamily="34" charset="0"/>
              </a:rPr>
              <a:t>Котельня на тюках соломи 2*5 МВт тепл. у Дніпропетровській обл.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013575" y="1227138"/>
            <a:ext cx="4776788" cy="44942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/>
            <a:r>
              <a:rPr lang="uk-UA" sz="2200" b="1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Тип проєкту</a:t>
            </a:r>
            <a:r>
              <a:rPr lang="en-GB" sz="2200" b="1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:</a:t>
            </a:r>
            <a:r>
              <a:rPr lang="en-GB" sz="220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 </a:t>
            </a:r>
            <a:r>
              <a:rPr lang="uk-UA" sz="220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котельня 10 МВт на великих тюках соломи (2012 р.).</a:t>
            </a:r>
          </a:p>
          <a:p>
            <a:pPr algn="just"/>
            <a:endParaRPr lang="uk-UA" sz="2200" b="1">
              <a:solidFill>
                <a:srgbClr val="000000"/>
              </a:solidFill>
              <a:ea typeface="Calibri" pitchFamily="34" charset="0"/>
              <a:cs typeface="Times New Roman" pitchFamily="18" charset="0"/>
            </a:endParaRPr>
          </a:p>
          <a:p>
            <a:pPr algn="just"/>
            <a:r>
              <a:rPr lang="uk-UA" sz="2200" b="1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Обладнання</a:t>
            </a:r>
            <a:r>
              <a:rPr lang="uk-UA" sz="220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: два котли </a:t>
            </a:r>
            <a:r>
              <a:rPr lang="az-Cyrl-AZ" sz="220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«TTS Group» (Чехія) </a:t>
            </a:r>
            <a:r>
              <a:rPr lang="uk-UA" sz="220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по 5 МВт.  </a:t>
            </a:r>
          </a:p>
          <a:p>
            <a:pPr algn="just"/>
            <a:endParaRPr lang="uk-UA" sz="2200" b="1">
              <a:solidFill>
                <a:srgbClr val="000000"/>
              </a:solidFill>
              <a:ea typeface="Calibri" pitchFamily="34" charset="0"/>
              <a:cs typeface="Times New Roman" pitchFamily="18" charset="0"/>
            </a:endParaRPr>
          </a:p>
          <a:p>
            <a:pPr algn="just"/>
            <a:r>
              <a:rPr lang="uk-UA" sz="2200" b="1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Розміщення/Споживач теплової енергії</a:t>
            </a:r>
            <a:r>
              <a:rPr lang="en-GB" sz="220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:</a:t>
            </a:r>
            <a:r>
              <a:rPr lang="uk-UA" sz="220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 </a:t>
            </a:r>
            <a:r>
              <a:rPr lang="az-Cyrl-AZ" sz="220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птахокомплекс «Дніпровський»</a:t>
            </a:r>
            <a:r>
              <a:rPr lang="en-GB" sz="220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. </a:t>
            </a:r>
            <a:endParaRPr lang="uk-UA" sz="2200">
              <a:solidFill>
                <a:srgbClr val="000000"/>
              </a:solidFill>
              <a:ea typeface="Calibri" pitchFamily="34" charset="0"/>
              <a:cs typeface="Times New Roman" pitchFamily="18" charset="0"/>
            </a:endParaRPr>
          </a:p>
          <a:p>
            <a:pPr algn="just"/>
            <a:endParaRPr lang="uk-UA" sz="2200" b="1">
              <a:solidFill>
                <a:srgbClr val="000000"/>
              </a:solidFill>
              <a:ea typeface="Calibri" pitchFamily="34" charset="0"/>
              <a:cs typeface="Arial" charset="0"/>
            </a:endParaRPr>
          </a:p>
          <a:p>
            <a:pPr algn="just"/>
            <a:r>
              <a:rPr lang="uk-UA" sz="2200" b="1">
                <a:solidFill>
                  <a:srgbClr val="000000"/>
                </a:solidFill>
                <a:ea typeface="Calibri" pitchFamily="34" charset="0"/>
                <a:cs typeface="Arial" charset="0"/>
              </a:rPr>
              <a:t>Паливо</a:t>
            </a:r>
            <a:r>
              <a:rPr lang="en-US" sz="2200">
                <a:solidFill>
                  <a:srgbClr val="000000"/>
                </a:solidFill>
                <a:ea typeface="Calibri" pitchFamily="34" charset="0"/>
                <a:cs typeface="Arial" charset="0"/>
              </a:rPr>
              <a:t>: </a:t>
            </a:r>
            <a:r>
              <a:rPr lang="uk-UA" sz="220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с</a:t>
            </a:r>
            <a:r>
              <a:rPr lang="az-Cyrl-AZ" sz="220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олома, що постачається з власних полів підприємства, середній радіус поставки – 15 км</a:t>
            </a:r>
            <a:r>
              <a:rPr lang="en-US" sz="220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.</a:t>
            </a:r>
            <a:endParaRPr lang="uk-UA" sz="2200">
              <a:solidFill>
                <a:srgbClr val="000000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53251" name="Rectangle 6"/>
          <p:cNvSpPr>
            <a:spLocks noChangeArrowheads="1"/>
          </p:cNvSpPr>
          <p:nvPr/>
        </p:nvSpPr>
        <p:spPr bwMode="auto">
          <a:xfrm>
            <a:off x="2227263" y="2873375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uk-UA">
              <a:latin typeface="Calibri" pitchFamily="34" charset="0"/>
            </a:endParaRPr>
          </a:p>
        </p:txBody>
      </p:sp>
      <p:pic>
        <p:nvPicPr>
          <p:cNvPr id="53252" name="Рисунок 1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36638" y="519113"/>
            <a:ext cx="5367337" cy="334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3" name="Рисунок 16"/>
          <p:cNvPicPr>
            <a:picLocks noChangeAspect="1"/>
          </p:cNvPicPr>
          <p:nvPr/>
        </p:nvPicPr>
        <p:blipFill>
          <a:blip r:embed="rId3"/>
          <a:srcRect t="52988"/>
          <a:stretch>
            <a:fillRect/>
          </a:stretch>
        </p:blipFill>
        <p:spPr bwMode="auto">
          <a:xfrm>
            <a:off x="1033463" y="3924300"/>
            <a:ext cx="5370512" cy="293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4" name="Рисунок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553700" y="6538913"/>
            <a:ext cx="1552575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Заголовок 1"/>
          <p:cNvSpPr>
            <a:spLocks noGrp="1"/>
          </p:cNvSpPr>
          <p:nvPr>
            <p:ph type="title"/>
          </p:nvPr>
        </p:nvSpPr>
        <p:spPr>
          <a:xfrm>
            <a:off x="304800" y="182563"/>
            <a:ext cx="11609388" cy="590550"/>
          </a:xfrm>
        </p:spPr>
        <p:txBody>
          <a:bodyPr/>
          <a:lstStyle/>
          <a:p>
            <a:r>
              <a:rPr lang="ru-RU" sz="2400" b="1" smtClean="0">
                <a:solidFill>
                  <a:srgbClr val="0070C0"/>
                </a:solidFill>
              </a:rPr>
              <a:t>Чому біометан і чому в Україні?</a:t>
            </a:r>
            <a:endParaRPr lang="uk-UA" sz="2400" b="1" smtClean="0">
              <a:solidFill>
                <a:srgbClr val="0070C0"/>
              </a:solidFill>
            </a:endParaRPr>
          </a:p>
        </p:txBody>
      </p:sp>
      <p:sp>
        <p:nvSpPr>
          <p:cNvPr id="54274" name="Объект 2"/>
          <p:cNvSpPr>
            <a:spLocks noGrp="1"/>
          </p:cNvSpPr>
          <p:nvPr>
            <p:ph idx="1"/>
          </p:nvPr>
        </p:nvSpPr>
        <p:spPr>
          <a:xfrm>
            <a:off x="304800" y="1125538"/>
            <a:ext cx="11609388" cy="4438650"/>
          </a:xfrm>
        </p:spPr>
        <p:txBody>
          <a:bodyPr/>
          <a:lstStyle/>
          <a:p>
            <a:pPr eaLnBrk="0" fontAlgn="ctr" hangingPunct="0">
              <a:spcBef>
                <a:spcPct val="0"/>
              </a:spcBef>
            </a:pPr>
            <a:r>
              <a:rPr lang="uk-UA" altLang="uk-UA" sz="2400" smtClean="0">
                <a:solidFill>
                  <a:srgbClr val="050505"/>
                </a:solidFill>
              </a:rPr>
              <a:t>Біометан </a:t>
            </a:r>
            <a:r>
              <a:rPr lang="uk-UA" altLang="uk-UA" sz="2400" smtClean="0">
                <a:solidFill>
                  <a:srgbClr val="0070C0"/>
                </a:solidFill>
              </a:rPr>
              <a:t>абсолютно готовий </a:t>
            </a:r>
            <a:r>
              <a:rPr lang="uk-UA" altLang="uk-UA" sz="2400" smtClean="0">
                <a:solidFill>
                  <a:srgbClr val="050505"/>
                </a:solidFill>
              </a:rPr>
              <a:t>для закачування в газову мережу вже сьогодні на відміну від водню. Не потрібні інвестиції у модернізацію газових мереж (ГТС і ГРС)  і газового обладнання (газові пальники, двигуни, турбіни, …). </a:t>
            </a:r>
          </a:p>
          <a:p>
            <a:pPr eaLnBrk="0" fontAlgn="ctr" hangingPunct="0">
              <a:spcBef>
                <a:spcPct val="0"/>
              </a:spcBef>
            </a:pPr>
            <a:r>
              <a:rPr lang="uk-UA" altLang="uk-UA" sz="2400" smtClean="0">
                <a:solidFill>
                  <a:srgbClr val="050505"/>
                </a:solidFill>
              </a:rPr>
              <a:t>Україна має </a:t>
            </a:r>
            <a:r>
              <a:rPr lang="uk-UA" altLang="uk-UA" sz="2400" smtClean="0">
                <a:solidFill>
                  <a:srgbClr val="0070C0"/>
                </a:solidFill>
              </a:rPr>
              <a:t>розвинену систему газових мереж </a:t>
            </a:r>
            <a:r>
              <a:rPr lang="uk-UA" altLang="uk-UA" sz="2400" smtClean="0">
                <a:solidFill>
                  <a:srgbClr val="050505"/>
                </a:solidFill>
              </a:rPr>
              <a:t>(ГТС і ГРС). </a:t>
            </a:r>
          </a:p>
          <a:p>
            <a:pPr eaLnBrk="0" fontAlgn="ctr" hangingPunct="0">
              <a:spcBef>
                <a:spcPct val="0"/>
              </a:spcBef>
            </a:pPr>
            <a:r>
              <a:rPr lang="uk-UA" sz="2400" smtClean="0"/>
              <a:t>З виробництва біометану Україна реально </a:t>
            </a:r>
            <a:r>
              <a:rPr lang="uk-UA" sz="2400" smtClean="0">
                <a:solidFill>
                  <a:srgbClr val="0070C0"/>
                </a:solidFill>
              </a:rPr>
              <a:t>може конкурувати </a:t>
            </a:r>
            <a:r>
              <a:rPr lang="uk-UA" sz="2400" smtClean="0"/>
              <a:t>з будь-якими країнами. </a:t>
            </a:r>
            <a:r>
              <a:rPr lang="ru-RU" sz="2400" smtClean="0"/>
              <a:t>Україна може запропонувати найдешевшу сировину для виробництва біометану.  </a:t>
            </a:r>
            <a:r>
              <a:rPr lang="uk-UA" sz="2400" smtClean="0"/>
              <a:t>Україна має найбільшу в Європі площу сільськогосподарських угідь, і, відповідно, один з найкращих в світі потенціалів аграрної сировини для виробництва біометану. </a:t>
            </a:r>
            <a:endParaRPr lang="uk-UA" altLang="uk-UA" sz="2400" smtClean="0"/>
          </a:p>
          <a:p>
            <a:pPr eaLnBrk="0" fontAlgn="ctr" hangingPunct="0">
              <a:spcBef>
                <a:spcPct val="0"/>
              </a:spcBef>
            </a:pPr>
            <a:r>
              <a:rPr lang="uk-UA" altLang="uk-UA" sz="2400" smtClean="0">
                <a:solidFill>
                  <a:srgbClr val="050505"/>
                </a:solidFill>
              </a:rPr>
              <a:t>Біометанові заводи, окрім біометану, генерують дигестат, який може стати основним </a:t>
            </a:r>
            <a:r>
              <a:rPr lang="uk-UA" altLang="uk-UA" sz="2400" smtClean="0">
                <a:solidFill>
                  <a:srgbClr val="0070C0"/>
                </a:solidFill>
              </a:rPr>
              <a:t>органічним добривом </a:t>
            </a:r>
            <a:r>
              <a:rPr lang="uk-UA" altLang="uk-UA" sz="2400" smtClean="0">
                <a:solidFill>
                  <a:srgbClr val="050505"/>
                </a:solidFill>
              </a:rPr>
              <a:t>необхідним для відродження українських ґрунтів. </a:t>
            </a:r>
          </a:p>
          <a:p>
            <a:pPr eaLnBrk="0" fontAlgn="ctr" hangingPunct="0">
              <a:spcBef>
                <a:spcPct val="0"/>
              </a:spcBef>
            </a:pPr>
            <a:r>
              <a:rPr lang="uk-UA" altLang="uk-UA" sz="2400" smtClean="0">
                <a:solidFill>
                  <a:srgbClr val="050505"/>
                </a:solidFill>
              </a:rPr>
              <a:t>На сьогодні це </a:t>
            </a:r>
            <a:r>
              <a:rPr lang="uk-UA" altLang="uk-UA" sz="2400" smtClean="0">
                <a:solidFill>
                  <a:srgbClr val="0070C0"/>
                </a:solidFill>
              </a:rPr>
              <a:t>найдешевший</a:t>
            </a:r>
            <a:r>
              <a:rPr lang="uk-UA" altLang="uk-UA" sz="2400" smtClean="0">
                <a:solidFill>
                  <a:srgbClr val="050505"/>
                </a:solidFill>
              </a:rPr>
              <a:t> із можливих відновлюваних газів.</a:t>
            </a:r>
            <a:r>
              <a:rPr lang="ru-RU" sz="2400" smtClean="0"/>
              <a:t> </a:t>
            </a:r>
          </a:p>
          <a:p>
            <a:pPr eaLnBrk="0" fontAlgn="ctr" hangingPunct="0">
              <a:spcBef>
                <a:spcPct val="0"/>
              </a:spcBef>
            </a:pPr>
            <a:r>
              <a:rPr lang="ru-RU" altLang="uk-UA" sz="2400" smtClean="0">
                <a:solidFill>
                  <a:srgbClr val="050505"/>
                </a:solidFill>
              </a:rPr>
              <a:t>ЄС прийняли </a:t>
            </a:r>
            <a:r>
              <a:rPr lang="ru-RU" altLang="uk-UA" sz="2400" smtClean="0">
                <a:solidFill>
                  <a:srgbClr val="0070C0"/>
                </a:solidFill>
              </a:rPr>
              <a:t>амбітні плани </a:t>
            </a:r>
            <a:r>
              <a:rPr lang="ru-RU" altLang="uk-UA" sz="2400" smtClean="0">
                <a:solidFill>
                  <a:srgbClr val="050505"/>
                </a:solidFill>
              </a:rPr>
              <a:t>з виробництва біометану (</a:t>
            </a:r>
            <a:r>
              <a:rPr lang="en-US" altLang="uk-UA" sz="2400" smtClean="0">
                <a:solidFill>
                  <a:srgbClr val="050505"/>
                </a:solidFill>
              </a:rPr>
              <a:t>REPowerEU): 35 </a:t>
            </a:r>
            <a:r>
              <a:rPr lang="ru-RU" altLang="uk-UA" sz="2400" smtClean="0">
                <a:solidFill>
                  <a:srgbClr val="050505"/>
                </a:solidFill>
              </a:rPr>
              <a:t>млрд м3</a:t>
            </a:r>
            <a:r>
              <a:rPr lang="uk-UA" altLang="uk-UA" sz="2400" smtClean="0">
                <a:solidFill>
                  <a:srgbClr val="050505"/>
                </a:solidFill>
              </a:rPr>
              <a:t>/рік в 2030 р. </a:t>
            </a:r>
            <a:r>
              <a:rPr lang="ru-RU" altLang="uk-UA" sz="2400" smtClean="0">
                <a:solidFill>
                  <a:srgbClr val="050505"/>
                </a:solidFill>
              </a:rPr>
              <a:t> Україна потенційно може забезпечити до 30% цієї потреби. </a:t>
            </a:r>
            <a:endParaRPr lang="uk-UA" altLang="uk-UA" sz="2400" smtClean="0">
              <a:solidFill>
                <a:srgbClr val="050505"/>
              </a:solidFill>
            </a:endParaRPr>
          </a:p>
          <a:p>
            <a:endParaRPr lang="uk-UA" sz="2000" smtClean="0"/>
          </a:p>
        </p:txBody>
      </p:sp>
      <p:pic>
        <p:nvPicPr>
          <p:cNvPr id="54275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553700" y="6538913"/>
            <a:ext cx="1552575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7" name="Рисунок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65250" y="528638"/>
            <a:ext cx="9426575" cy="611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298" name="Прямоугольник 4"/>
          <p:cNvSpPr>
            <a:spLocks noChangeArrowheads="1"/>
          </p:cNvSpPr>
          <p:nvPr/>
        </p:nvSpPr>
        <p:spPr bwMode="auto">
          <a:xfrm>
            <a:off x="3259138" y="176213"/>
            <a:ext cx="50450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2400" b="1">
                <a:solidFill>
                  <a:srgbClr val="0070C0"/>
                </a:solidFill>
                <a:latin typeface="Calibri" pitchFamily="34" charset="0"/>
                <a:cs typeface="Times New Roman" pitchFamily="18" charset="0"/>
              </a:rPr>
              <a:t>Кількість біометанових заводів у ЄС </a:t>
            </a:r>
            <a:endParaRPr lang="uk-UA" sz="2400">
              <a:solidFill>
                <a:srgbClr val="0070C0"/>
              </a:solidFill>
              <a:latin typeface="Calibri" pitchFamily="34" charset="0"/>
            </a:endParaRPr>
          </a:p>
        </p:txBody>
      </p:sp>
      <p:pic>
        <p:nvPicPr>
          <p:cNvPr id="55299" name="Рисунок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553700" y="6538913"/>
            <a:ext cx="1552575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Заголовок 1"/>
          <p:cNvSpPr>
            <a:spLocks noGrp="1"/>
          </p:cNvSpPr>
          <p:nvPr>
            <p:ph type="title"/>
          </p:nvPr>
        </p:nvSpPr>
        <p:spPr>
          <a:xfrm>
            <a:off x="609600" y="142875"/>
            <a:ext cx="10972800" cy="676275"/>
          </a:xfrm>
        </p:spPr>
        <p:txBody>
          <a:bodyPr/>
          <a:lstStyle/>
          <a:p>
            <a:r>
              <a:rPr lang="uk-UA" sz="2400" b="1" smtClean="0">
                <a:solidFill>
                  <a:srgbClr val="0070C0"/>
                </a:solidFill>
              </a:rPr>
              <a:t>Виробництво біогазу і біометану у ЄС, млрд м3 СН4/рік </a:t>
            </a:r>
          </a:p>
        </p:txBody>
      </p:sp>
      <p:sp>
        <p:nvSpPr>
          <p:cNvPr id="56322" name="TextBox 12"/>
          <p:cNvSpPr txBox="1">
            <a:spLocks noChangeArrowheads="1"/>
          </p:cNvSpPr>
          <p:nvPr/>
        </p:nvSpPr>
        <p:spPr bwMode="auto">
          <a:xfrm>
            <a:off x="1989138" y="6364288"/>
            <a:ext cx="58023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1400">
                <a:solidFill>
                  <a:srgbClr val="00918C"/>
                </a:solidFill>
                <a:latin typeface="Calibri" pitchFamily="34" charset="0"/>
                <a:hlinkClick r:id="rId2"/>
              </a:rPr>
              <a:t>https://www.europeanbiogas.eu/eba-statistical-report-2021/</a:t>
            </a:r>
            <a:r>
              <a:rPr lang="en-US" sz="1400">
                <a:solidFill>
                  <a:srgbClr val="00918C"/>
                </a:solidFill>
                <a:latin typeface="Calibri" pitchFamily="34" charset="0"/>
              </a:rPr>
              <a:t> </a:t>
            </a:r>
            <a:endParaRPr lang="uk-UA" sz="1400">
              <a:solidFill>
                <a:srgbClr val="00918C"/>
              </a:solidFill>
              <a:latin typeface="Calibri" pitchFamily="34" charset="0"/>
            </a:endParaRPr>
          </a:p>
        </p:txBody>
      </p:sp>
      <p:pic>
        <p:nvPicPr>
          <p:cNvPr id="56323" name="Рисунок 13"/>
          <p:cNvPicPr>
            <a:picLocks noChangeAspect="1"/>
          </p:cNvPicPr>
          <p:nvPr/>
        </p:nvPicPr>
        <p:blipFill>
          <a:blip r:embed="rId3"/>
          <a:srcRect l="11610" t="22868" r="13644" b="27017"/>
          <a:stretch>
            <a:fillRect/>
          </a:stretch>
        </p:blipFill>
        <p:spPr bwMode="auto">
          <a:xfrm>
            <a:off x="609600" y="6248400"/>
            <a:ext cx="1120775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6" name="Диаграмма 15">
            <a:extLst>
              <a:ext uri="{FF2B5EF4-FFF2-40B4-BE49-F238E27FC236}"/>
            </a:extLst>
          </p:cNvPr>
          <p:cNvGraphicFramePr>
            <a:graphicFrameLocks/>
          </p:cNvGraphicFramePr>
          <p:nvPr/>
        </p:nvGraphicFramePr>
        <p:xfrm>
          <a:off x="1631576" y="818889"/>
          <a:ext cx="8166848" cy="55809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56325" name="Рисунок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553700" y="6538913"/>
            <a:ext cx="1552575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3375"/>
            <a:ext cx="10972800" cy="676275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 sz="192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uk-UA" sz="2400" b="1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Частка біогазу і біометану </a:t>
            </a:r>
            <a:r>
              <a:rPr lang="uk-UA" sz="2400" b="1" dirty="0" smtClean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від </a:t>
            </a:r>
            <a:r>
              <a:rPr lang="uk-UA" sz="2400" b="1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загального споживання природного газу  </a:t>
            </a:r>
            <a:r>
              <a:rPr lang="uk-UA" sz="2400" b="1" dirty="0" smtClean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/>
            </a:r>
            <a:br>
              <a:rPr lang="uk-UA" sz="2400" b="1" dirty="0" smtClean="0">
                <a:solidFill>
                  <a:srgbClr val="0070C0"/>
                </a:solidFill>
                <a:latin typeface="+mn-lt"/>
                <a:ea typeface="+mn-ea"/>
                <a:cs typeface="+mn-cs"/>
              </a:rPr>
            </a:br>
            <a:r>
              <a:rPr lang="uk-UA" sz="2400" b="1" dirty="0" smtClean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у країнах </a:t>
            </a:r>
            <a:r>
              <a:rPr lang="uk-UA" sz="2400" b="1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ЄС </a:t>
            </a:r>
            <a:endParaRPr lang="x-none" sz="2400" b="1" dirty="0">
              <a:solidFill>
                <a:srgbClr val="0070C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346" name="TextBox 12"/>
          <p:cNvSpPr txBox="1">
            <a:spLocks noChangeArrowheads="1"/>
          </p:cNvSpPr>
          <p:nvPr/>
        </p:nvSpPr>
        <p:spPr bwMode="auto">
          <a:xfrm>
            <a:off x="1944688" y="6453188"/>
            <a:ext cx="463708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1100">
                <a:solidFill>
                  <a:srgbClr val="00918C"/>
                </a:solidFill>
                <a:latin typeface="Calibri" pitchFamily="34" charset="0"/>
                <a:hlinkClick r:id="rId2"/>
              </a:rPr>
              <a:t>https://</a:t>
            </a:r>
            <a:r>
              <a:rPr lang="uk-UA" sz="1200">
                <a:solidFill>
                  <a:srgbClr val="00918C"/>
                </a:solidFill>
                <a:latin typeface="Calibri" pitchFamily="34" charset="0"/>
                <a:hlinkClick r:id="rId2"/>
              </a:rPr>
              <a:t>www.europeanbiogas.eu/eba-statistical-report-2021</a:t>
            </a:r>
            <a:r>
              <a:rPr lang="uk-UA" sz="1100">
                <a:solidFill>
                  <a:srgbClr val="00918C"/>
                </a:solidFill>
                <a:latin typeface="Calibri" pitchFamily="34" charset="0"/>
                <a:hlinkClick r:id="rId2"/>
              </a:rPr>
              <a:t>/</a:t>
            </a:r>
            <a:r>
              <a:rPr lang="en-US" sz="1100">
                <a:solidFill>
                  <a:srgbClr val="00918C"/>
                </a:solidFill>
                <a:latin typeface="Calibri" pitchFamily="34" charset="0"/>
              </a:rPr>
              <a:t> </a:t>
            </a:r>
            <a:endParaRPr lang="uk-UA" sz="1100">
              <a:solidFill>
                <a:srgbClr val="00918C"/>
              </a:solidFill>
              <a:latin typeface="Calibri" pitchFamily="34" charset="0"/>
            </a:endParaRPr>
          </a:p>
        </p:txBody>
      </p:sp>
      <p:pic>
        <p:nvPicPr>
          <p:cNvPr id="57347" name="Рисунок 13"/>
          <p:cNvPicPr>
            <a:picLocks noChangeAspect="1"/>
          </p:cNvPicPr>
          <p:nvPr/>
        </p:nvPicPr>
        <p:blipFill>
          <a:blip r:embed="rId3"/>
          <a:srcRect l="11610" t="22868" r="13644" b="27017"/>
          <a:stretch>
            <a:fillRect/>
          </a:stretch>
        </p:blipFill>
        <p:spPr bwMode="auto">
          <a:xfrm>
            <a:off x="609600" y="6267450"/>
            <a:ext cx="1120775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7" name="Диаграмма 16">
            <a:extLst>
              <a:ext uri="{FF2B5EF4-FFF2-40B4-BE49-F238E27FC236}"/>
            </a:extLst>
          </p:cNvPr>
          <p:cNvGraphicFramePr>
            <a:graphicFrameLocks/>
          </p:cNvGraphicFramePr>
          <p:nvPr/>
        </p:nvGraphicFramePr>
        <p:xfrm>
          <a:off x="1479175" y="671847"/>
          <a:ext cx="8130989" cy="58750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57349" name="Рисунок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553700" y="6538913"/>
            <a:ext cx="1552575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69" name="Рисунок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9500" y="1430338"/>
            <a:ext cx="10086975" cy="445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0" name="Прямоугольник 4"/>
          <p:cNvSpPr>
            <a:spLocks noChangeArrowheads="1"/>
          </p:cNvSpPr>
          <p:nvPr/>
        </p:nvSpPr>
        <p:spPr bwMode="auto">
          <a:xfrm>
            <a:off x="341313" y="315913"/>
            <a:ext cx="11739562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uk-UA" sz="2400" b="1">
                <a:solidFill>
                  <a:srgbClr val="0070C0"/>
                </a:solidFill>
                <a:latin typeface="Calibri" pitchFamily="34" charset="0"/>
                <a:cs typeface="Times New Roman" pitchFamily="18" charset="0"/>
              </a:rPr>
              <a:t>Візуалізація плану REPowerEU до 2030 р. і прогнозів Європейської біогазової асоціації </a:t>
            </a:r>
          </a:p>
          <a:p>
            <a:pPr algn="ctr"/>
            <a:r>
              <a:rPr lang="uk-UA" sz="2400" b="1">
                <a:solidFill>
                  <a:srgbClr val="0070C0"/>
                </a:solidFill>
                <a:latin typeface="Calibri" pitchFamily="34" charset="0"/>
                <a:cs typeface="Times New Roman" pitchFamily="18" charset="0"/>
              </a:rPr>
              <a:t>до 2050 р.  </a:t>
            </a:r>
            <a:endParaRPr lang="uk-UA" sz="2400" b="1">
              <a:solidFill>
                <a:srgbClr val="0070C0"/>
              </a:solidFill>
              <a:latin typeface="Calibri" pitchFamily="34" charset="0"/>
            </a:endParaRPr>
          </a:p>
        </p:txBody>
      </p:sp>
      <p:pic>
        <p:nvPicPr>
          <p:cNvPr id="58371" name="Рисунок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553700" y="6538913"/>
            <a:ext cx="1552575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023937"/>
          </a:xfrm>
        </p:spPr>
        <p:txBody>
          <a:bodyPr/>
          <a:lstStyle/>
          <a:p>
            <a:r>
              <a:rPr lang="uk-UA" sz="2400" b="1" smtClean="0">
                <a:solidFill>
                  <a:srgbClr val="0070C0"/>
                </a:solidFill>
              </a:rPr>
              <a:t>Частка біогазу та біометану у споживанні природного газу у ЄС</a:t>
            </a:r>
          </a:p>
        </p:txBody>
      </p:sp>
      <p:sp>
        <p:nvSpPr>
          <p:cNvPr id="59394" name="TextBox 3"/>
          <p:cNvSpPr txBox="1">
            <a:spLocks noChangeArrowheads="1"/>
          </p:cNvSpPr>
          <p:nvPr/>
        </p:nvSpPr>
        <p:spPr bwMode="auto">
          <a:xfrm>
            <a:off x="1479550" y="6353175"/>
            <a:ext cx="49720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1400">
                <a:solidFill>
                  <a:srgbClr val="00918C"/>
                </a:solidFill>
                <a:latin typeface="Calibri" pitchFamily="34" charset="0"/>
                <a:hlinkClick r:id="rId2"/>
              </a:rPr>
              <a:t>https://www.europeanbiogas.eu/eba-statistical-report-2021/</a:t>
            </a:r>
            <a:r>
              <a:rPr lang="en-US" sz="1400">
                <a:solidFill>
                  <a:srgbClr val="00918C"/>
                </a:solidFill>
                <a:latin typeface="Calibri" pitchFamily="34" charset="0"/>
              </a:rPr>
              <a:t> </a:t>
            </a:r>
            <a:endParaRPr lang="uk-UA" sz="1400">
              <a:solidFill>
                <a:srgbClr val="00918C"/>
              </a:solidFill>
              <a:latin typeface="Calibri" pitchFamily="34" charset="0"/>
            </a:endParaRPr>
          </a:p>
        </p:txBody>
      </p:sp>
      <p:grpSp>
        <p:nvGrpSpPr>
          <p:cNvPr id="59395" name="Группа 18"/>
          <p:cNvGrpSpPr>
            <a:grpSpLocks/>
          </p:cNvGrpSpPr>
          <p:nvPr/>
        </p:nvGrpSpPr>
        <p:grpSpPr bwMode="auto">
          <a:xfrm>
            <a:off x="344488" y="1666875"/>
            <a:ext cx="11503025" cy="4432300"/>
            <a:chOff x="609600" y="1737003"/>
            <a:chExt cx="11504295" cy="4432300"/>
          </a:xfrm>
        </p:grpSpPr>
        <p:grpSp>
          <p:nvGrpSpPr>
            <p:cNvPr id="59398" name="Группа 16"/>
            <p:cNvGrpSpPr>
              <a:grpSpLocks/>
            </p:cNvGrpSpPr>
            <p:nvPr/>
          </p:nvGrpSpPr>
          <p:grpSpPr bwMode="auto">
            <a:xfrm>
              <a:off x="609600" y="1737003"/>
              <a:ext cx="7277100" cy="4432300"/>
              <a:chOff x="609600" y="1737003"/>
              <a:chExt cx="7277100" cy="4432300"/>
            </a:xfrm>
          </p:grpSpPr>
          <p:pic>
            <p:nvPicPr>
              <p:cNvPr id="59402" name="Рисунок 5"/>
              <p:cNvPicPr>
                <a:picLocks noChangeAspect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609600" y="1737003"/>
                <a:ext cx="7277100" cy="44323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3" name="TextBox 12">
                <a:extLst>
                  <a:ext uri="{FF2B5EF4-FFF2-40B4-BE49-F238E27FC236}"/>
                </a:extLst>
              </p:cNvPr>
              <p:cNvSpPr txBox="1"/>
              <p:nvPr/>
            </p:nvSpPr>
            <p:spPr>
              <a:xfrm>
                <a:off x="1177988" y="1925916"/>
                <a:ext cx="1838528" cy="95408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2800" dirty="0">
                    <a:solidFill>
                      <a:srgbClr val="FFFFFF"/>
                    </a:solidFill>
                    <a:latin typeface="+mj-lt"/>
                    <a:cs typeface="+mn-cs"/>
                  </a:rPr>
                  <a:t>4,6% у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2800" dirty="0">
                    <a:solidFill>
                      <a:srgbClr val="FFFFFF"/>
                    </a:solidFill>
                    <a:latin typeface="+mj-lt"/>
                    <a:cs typeface="+mn-cs"/>
                  </a:rPr>
                  <a:t>2020</a:t>
                </a:r>
              </a:p>
            </p:txBody>
          </p:sp>
          <p:sp>
            <p:nvSpPr>
              <p:cNvPr id="15" name="TextBox 14">
                <a:extLst>
                  <a:ext uri="{FF2B5EF4-FFF2-40B4-BE49-F238E27FC236}"/>
                </a:extLst>
              </p:cNvPr>
              <p:cNvSpPr txBox="1"/>
              <p:nvPr/>
            </p:nvSpPr>
            <p:spPr>
              <a:xfrm>
                <a:off x="2937132" y="3475316"/>
                <a:ext cx="1840115" cy="95567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2800" dirty="0">
                    <a:solidFill>
                      <a:srgbClr val="FFFFFF"/>
                    </a:solidFill>
                    <a:latin typeface="+mj-lt"/>
                    <a:cs typeface="+mn-cs"/>
                  </a:rPr>
                  <a:t>11% у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2800" dirty="0">
                    <a:solidFill>
                      <a:srgbClr val="FFFFFF"/>
                    </a:solidFill>
                    <a:latin typeface="+mj-lt"/>
                    <a:cs typeface="+mn-cs"/>
                  </a:rPr>
                  <a:t>2030</a:t>
                </a:r>
              </a:p>
            </p:txBody>
          </p:sp>
          <p:sp>
            <p:nvSpPr>
              <p:cNvPr id="14" name="Прямоугольник 13">
                <a:extLst>
                  <a:ext uri="{FF2B5EF4-FFF2-40B4-BE49-F238E27FC236}"/>
                </a:extLst>
              </p:cNvPr>
              <p:cNvSpPr/>
              <p:nvPr/>
            </p:nvSpPr>
            <p:spPr>
              <a:xfrm>
                <a:off x="4697863" y="5002491"/>
                <a:ext cx="1840116" cy="95408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2800" dirty="0">
                    <a:solidFill>
                      <a:srgbClr val="FFFFFF"/>
                    </a:solidFill>
                    <a:latin typeface="+mj-lt"/>
                    <a:cs typeface="+mn-cs"/>
                  </a:rPr>
                  <a:t>30 – 40%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2800" dirty="0">
                    <a:solidFill>
                      <a:srgbClr val="FFFFFF"/>
                    </a:solidFill>
                    <a:latin typeface="+mj-lt"/>
                    <a:cs typeface="+mn-cs"/>
                  </a:rPr>
                  <a:t>у 2050</a:t>
                </a:r>
              </a:p>
            </p:txBody>
          </p:sp>
        </p:grpSp>
        <p:sp>
          <p:nvSpPr>
            <p:cNvPr id="59399" name="Прямоугольник 11"/>
            <p:cNvSpPr>
              <a:spLocks noChangeArrowheads="1"/>
            </p:cNvSpPr>
            <p:nvPr/>
          </p:nvSpPr>
          <p:spPr bwMode="auto">
            <a:xfrm>
              <a:off x="3585210" y="1868221"/>
              <a:ext cx="7616190" cy="10926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Aft>
                  <a:spcPts val="300"/>
                </a:spcAft>
              </a:pPr>
              <a:r>
                <a:rPr lang="uk-UA" sz="2000">
                  <a:latin typeface="Calibri" pitchFamily="34" charset="0"/>
                </a:rPr>
                <a:t>Сумарне виробництво біогазу та біометану може задовольнити на сьогодні </a:t>
              </a:r>
              <a:r>
                <a:rPr lang="uk-UA" sz="2000">
                  <a:solidFill>
                    <a:srgbClr val="0070C0"/>
                  </a:solidFill>
                  <a:latin typeface="Calibri" pitchFamily="34" charset="0"/>
                </a:rPr>
                <a:t>4,6% попиту на газ у ЄС.</a:t>
              </a:r>
            </a:p>
            <a:p>
              <a:r>
                <a:rPr lang="uk-UA" sz="2000">
                  <a:latin typeface="Calibri" pitchFamily="34" charset="0"/>
                </a:rPr>
                <a:t>Це вже більше за кількість природного газу, який споживає </a:t>
              </a:r>
              <a:r>
                <a:rPr lang="uk-UA" sz="2000">
                  <a:solidFill>
                    <a:srgbClr val="00A192"/>
                  </a:solidFill>
                  <a:latin typeface="Calibri" pitchFamily="34" charset="0"/>
                </a:rPr>
                <a:t>Бельгія</a:t>
              </a:r>
              <a:r>
                <a:rPr lang="uk-UA" sz="2000">
                  <a:solidFill>
                    <a:srgbClr val="575756"/>
                  </a:solidFill>
                  <a:latin typeface="Calibri" pitchFamily="34" charset="0"/>
                </a:rPr>
                <a:t>.</a:t>
              </a:r>
              <a:endParaRPr lang="uk-UA">
                <a:solidFill>
                  <a:srgbClr val="575756"/>
                </a:solidFill>
                <a:latin typeface="Calibri" pitchFamily="34" charset="0"/>
              </a:endParaRPr>
            </a:p>
          </p:txBody>
        </p:sp>
        <p:sp>
          <p:nvSpPr>
            <p:cNvPr id="59400" name="Прямоугольник 15"/>
            <p:cNvSpPr>
              <a:spLocks noChangeArrowheads="1"/>
            </p:cNvSpPr>
            <p:nvPr/>
          </p:nvSpPr>
          <p:spPr bwMode="auto">
            <a:xfrm>
              <a:off x="5276850" y="3328502"/>
              <a:ext cx="6473190" cy="13875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uk-UA" sz="2000">
                  <a:latin typeface="Calibri" pitchFamily="34" charset="0"/>
                </a:rPr>
                <a:t>Консорціум </a:t>
              </a:r>
              <a:r>
                <a:rPr lang="en-GB" sz="2000">
                  <a:latin typeface="Calibri" pitchFamily="34" charset="0"/>
                </a:rPr>
                <a:t>Gas for Climate </a:t>
              </a:r>
              <a:r>
                <a:rPr lang="uk-UA" sz="2000">
                  <a:latin typeface="Calibri" pitchFamily="34" charset="0"/>
                </a:rPr>
                <a:t>закликає </a:t>
              </a:r>
              <a:r>
                <a:rPr lang="uk-UA" sz="2000">
                  <a:solidFill>
                    <a:srgbClr val="00A192"/>
                  </a:solidFill>
                  <a:latin typeface="Calibri" pitchFamily="34" charset="0"/>
                </a:rPr>
                <a:t>проголосити ціль</a:t>
              </a:r>
              <a:endParaRPr lang="uk-UA" sz="2000">
                <a:solidFill>
                  <a:srgbClr val="575756"/>
                </a:solidFill>
                <a:latin typeface="Calibri" pitchFamily="34" charset="0"/>
              </a:endParaRPr>
            </a:p>
            <a:p>
              <a:pPr>
                <a:spcAft>
                  <a:spcPts val="500"/>
                </a:spcAft>
              </a:pPr>
              <a:r>
                <a:rPr lang="uk-UA" sz="2000">
                  <a:solidFill>
                    <a:srgbClr val="00A192"/>
                  </a:solidFill>
                  <a:latin typeface="Calibri" pitchFamily="34" charset="0"/>
                </a:rPr>
                <a:t>щодо досягнення 11 відсотків відновлюваного газу, з яких</a:t>
              </a:r>
            </a:p>
            <a:p>
              <a:r>
                <a:rPr lang="uk-UA" sz="2000">
                  <a:solidFill>
                    <a:srgbClr val="00A192"/>
                  </a:solidFill>
                  <a:latin typeface="Calibri" pitchFamily="34" charset="0"/>
                </a:rPr>
                <a:t>8% – біометан, до 2030 року</a:t>
              </a:r>
              <a:r>
                <a:rPr lang="uk-UA" sz="2000">
                  <a:solidFill>
                    <a:srgbClr val="575756"/>
                  </a:solidFill>
                  <a:latin typeface="Calibri" pitchFamily="34" charset="0"/>
                </a:rPr>
                <a:t>. </a:t>
              </a:r>
              <a:r>
                <a:rPr lang="uk-UA" sz="2000">
                  <a:latin typeface="Calibri" pitchFamily="34" charset="0"/>
                </a:rPr>
                <a:t>Розрахунки ЄБА</a:t>
              </a:r>
            </a:p>
            <a:p>
              <a:r>
                <a:rPr lang="uk-UA" sz="2000">
                  <a:latin typeface="Calibri" pitchFamily="34" charset="0"/>
                </a:rPr>
                <a:t>підтверджують, що це можливо.</a:t>
              </a:r>
            </a:p>
          </p:txBody>
        </p:sp>
        <p:sp>
          <p:nvSpPr>
            <p:cNvPr id="59401" name="Прямоугольник 17"/>
            <p:cNvSpPr>
              <a:spLocks noChangeArrowheads="1"/>
            </p:cNvSpPr>
            <p:nvPr/>
          </p:nvSpPr>
          <p:spPr bwMode="auto">
            <a:xfrm>
              <a:off x="7214235" y="4971137"/>
              <a:ext cx="4899660" cy="1015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uk-UA" sz="2000">
                  <a:latin typeface="Calibri" pitchFamily="34" charset="0"/>
                </a:rPr>
                <a:t>Враховуючи</a:t>
              </a:r>
              <a:r>
                <a:rPr lang="uk-UA" sz="2000">
                  <a:solidFill>
                    <a:srgbClr val="575756"/>
                  </a:solidFill>
                  <a:latin typeface="Calibri" pitchFamily="34" charset="0"/>
                </a:rPr>
                <a:t> </a:t>
              </a:r>
              <a:r>
                <a:rPr lang="uk-UA" sz="2000">
                  <a:solidFill>
                    <a:srgbClr val="00A192"/>
                  </a:solidFill>
                  <a:latin typeface="Calibri" pitchFamily="34" charset="0"/>
                </a:rPr>
                <a:t>зниження попиту на газ</a:t>
              </a:r>
              <a:r>
                <a:rPr lang="uk-UA" sz="2000">
                  <a:solidFill>
                    <a:srgbClr val="575756"/>
                  </a:solidFill>
                  <a:latin typeface="Calibri" pitchFamily="34" charset="0"/>
                </a:rPr>
                <a:t>,</a:t>
              </a:r>
              <a:endParaRPr lang="uk-UA" sz="2000">
                <a:solidFill>
                  <a:srgbClr val="00A192"/>
                </a:solidFill>
                <a:latin typeface="Calibri" pitchFamily="34" charset="0"/>
              </a:endParaRPr>
            </a:p>
            <a:p>
              <a:r>
                <a:rPr lang="uk-UA" sz="2000">
                  <a:latin typeface="Calibri" pitchFamily="34" charset="0"/>
                </a:rPr>
                <a:t>біометан може покрити </a:t>
              </a:r>
              <a:r>
                <a:rPr lang="uk-UA" sz="2000">
                  <a:solidFill>
                    <a:srgbClr val="00A192"/>
                  </a:solidFill>
                  <a:latin typeface="Calibri" pitchFamily="34" charset="0"/>
                </a:rPr>
                <a:t>30 – 40% потреб</a:t>
              </a:r>
              <a:endParaRPr lang="uk-UA" sz="2000">
                <a:solidFill>
                  <a:srgbClr val="575756"/>
                </a:solidFill>
                <a:latin typeface="Calibri" pitchFamily="34" charset="0"/>
              </a:endParaRPr>
            </a:p>
            <a:p>
              <a:r>
                <a:rPr lang="uk-UA" sz="2000">
                  <a:solidFill>
                    <a:srgbClr val="00A192"/>
                  </a:solidFill>
                  <a:latin typeface="Calibri" pitchFamily="34" charset="0"/>
                </a:rPr>
                <a:t>у газі</a:t>
              </a:r>
              <a:r>
                <a:rPr lang="uk-UA" sz="2000">
                  <a:latin typeface="Calibri" pitchFamily="34" charset="0"/>
                </a:rPr>
                <a:t> до 2050 року.</a:t>
              </a:r>
            </a:p>
          </p:txBody>
        </p:sp>
      </p:grpSp>
      <p:pic>
        <p:nvPicPr>
          <p:cNvPr id="59396" name="Рисунок 10"/>
          <p:cNvPicPr>
            <a:picLocks noChangeAspect="1"/>
          </p:cNvPicPr>
          <p:nvPr/>
        </p:nvPicPr>
        <p:blipFill>
          <a:blip r:embed="rId4"/>
          <a:srcRect l="11610" t="22868" r="13644" b="27017"/>
          <a:stretch>
            <a:fillRect/>
          </a:stretch>
        </p:blipFill>
        <p:spPr bwMode="auto">
          <a:xfrm>
            <a:off x="617538" y="5986463"/>
            <a:ext cx="1119187" cy="56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7" name="Рисунок 1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553700" y="6538913"/>
            <a:ext cx="1552575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Заголовок 1"/>
          <p:cNvSpPr>
            <a:spLocks noGrp="1"/>
          </p:cNvSpPr>
          <p:nvPr>
            <p:ph type="title"/>
          </p:nvPr>
        </p:nvSpPr>
        <p:spPr>
          <a:xfrm>
            <a:off x="609600" y="203200"/>
            <a:ext cx="10972800" cy="511175"/>
          </a:xfrm>
        </p:spPr>
        <p:txBody>
          <a:bodyPr/>
          <a:lstStyle/>
          <a:p>
            <a:r>
              <a:rPr lang="uk-UA" sz="2400" b="1" smtClean="0">
                <a:solidFill>
                  <a:srgbClr val="0070C0"/>
                </a:solidFill>
              </a:rPr>
              <a:t>Розвиток біогазу/біометану в Україні (2021)</a:t>
            </a:r>
            <a:endParaRPr lang="de-AT" sz="2400" b="1" smtClean="0">
              <a:solidFill>
                <a:srgbClr val="0070C0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/>
            </a:extLst>
          </p:cNvPr>
          <p:cNvGraphicFramePr>
            <a:graphicFrameLocks noGrp="1"/>
          </p:cNvGraphicFramePr>
          <p:nvPr>
            <p:ph type="tbl" idx="1"/>
          </p:nvPr>
        </p:nvGraphicFramePr>
        <p:xfrm>
          <a:off x="750888" y="828675"/>
          <a:ext cx="10579100" cy="3078163"/>
        </p:xfrm>
        <a:graphic>
          <a:graphicData uri="http://schemas.openxmlformats.org/drawingml/2006/table">
            <a:tbl>
              <a:tblPr firstRow="1" bandRow="1"/>
              <a:tblGrid>
                <a:gridCol w="4613730">
                  <a:extLst>
                    <a:ext uri="{9D8B030D-6E8A-4147-A177-3AD203B41FA5}"/>
                  </a:extLst>
                </a:gridCol>
                <a:gridCol w="2983015">
                  <a:extLst>
                    <a:ext uri="{9D8B030D-6E8A-4147-A177-3AD203B41FA5}"/>
                  </a:extLst>
                </a:gridCol>
                <a:gridCol w="298301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/>
                        <a:t>Параметр</a:t>
                      </a:r>
                      <a:endParaRPr lang="en-GB" sz="2000" b="1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/>
                        <a:t>Біогаз</a:t>
                      </a:r>
                      <a:endParaRPr lang="en-GB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/>
                        <a:t>Біометан</a:t>
                      </a:r>
                      <a:endParaRPr lang="en-GB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2000" dirty="0" smtClean="0"/>
                        <a:t>Встановлена потужність</a:t>
                      </a:r>
                      <a:r>
                        <a:rPr lang="en-US" sz="2000" dirty="0" smtClean="0"/>
                        <a:t>, </a:t>
                      </a:r>
                      <a:r>
                        <a:rPr lang="uk-UA" sz="2000" dirty="0" smtClean="0"/>
                        <a:t>МВт </a:t>
                      </a:r>
                      <a:r>
                        <a:rPr lang="uk-UA" sz="2000" dirty="0" err="1" smtClean="0"/>
                        <a:t>ел</a:t>
                      </a:r>
                      <a:endParaRPr lang="en-GB" sz="20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/>
                        <a:t>124.3</a:t>
                      </a:r>
                      <a:r>
                        <a:rPr lang="en-GB" sz="2000" dirty="0" smtClean="0"/>
                        <a:t> 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0</a:t>
                      </a:r>
                      <a:endParaRPr lang="en-GB" sz="2000" dirty="0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2000" dirty="0" smtClean="0"/>
                        <a:t>Виробництво біогазу</a:t>
                      </a:r>
                      <a:r>
                        <a:rPr lang="en-US" sz="2000" dirty="0" smtClean="0"/>
                        <a:t>, </a:t>
                      </a:r>
                      <a:r>
                        <a:rPr lang="uk-UA" sz="2000" dirty="0" smtClean="0"/>
                        <a:t>ГВт*год</a:t>
                      </a:r>
                      <a:r>
                        <a:rPr lang="en-US" sz="2000" dirty="0" smtClean="0"/>
                        <a:t> </a:t>
                      </a:r>
                      <a:endParaRPr lang="en-GB" sz="20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1361.3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0</a:t>
                      </a:r>
                      <a:endParaRPr lang="en-GB" sz="2000" dirty="0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2000" dirty="0" smtClean="0"/>
                        <a:t>Виробництво електроенергії</a:t>
                      </a:r>
                      <a:r>
                        <a:rPr lang="en-GB" sz="2000" dirty="0" smtClean="0"/>
                        <a:t>, </a:t>
                      </a:r>
                      <a:r>
                        <a:rPr lang="uk-UA" sz="2000" dirty="0" smtClean="0"/>
                        <a:t>ГВт*год</a:t>
                      </a:r>
                      <a:endParaRPr lang="en-GB" sz="20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552.7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0</a:t>
                      </a:r>
                      <a:endParaRPr lang="en-GB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2000" dirty="0" smtClean="0"/>
                        <a:t>Число установок</a:t>
                      </a:r>
                      <a:endParaRPr lang="en-GB" sz="20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/>
                        <a:t>73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0</a:t>
                      </a:r>
                      <a:endParaRPr lang="en-GB" sz="2000" dirty="0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2000" dirty="0" smtClean="0"/>
                        <a:t>Газові мережі </a:t>
                      </a:r>
                      <a:r>
                        <a:rPr lang="en-US" sz="2000" dirty="0" smtClean="0"/>
                        <a:t>(</a:t>
                      </a:r>
                      <a:r>
                        <a:rPr lang="uk-UA" sz="2000" dirty="0" smtClean="0"/>
                        <a:t>км</a:t>
                      </a:r>
                      <a:r>
                        <a:rPr lang="en-US" sz="2000" dirty="0" smtClean="0"/>
                        <a:t>)</a:t>
                      </a:r>
                      <a:endParaRPr lang="en-GB" sz="20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33 400</a:t>
                      </a:r>
                      <a:endParaRPr lang="en-GB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2000" dirty="0" smtClean="0"/>
                        <a:t>Заправні станції для стисненого природного газу, </a:t>
                      </a:r>
                      <a:r>
                        <a:rPr lang="uk-UA" sz="2000" dirty="0" err="1" smtClean="0"/>
                        <a:t>шт</a:t>
                      </a:r>
                      <a:r>
                        <a:rPr lang="uk-UA" sz="2000" dirty="0" smtClean="0"/>
                        <a:t> </a:t>
                      </a:r>
                      <a:endParaRPr lang="en-GB" sz="20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aseline="-10000" dirty="0" smtClean="0"/>
                        <a:t>~</a:t>
                      </a:r>
                      <a:r>
                        <a:rPr lang="en-US" sz="2000" dirty="0" smtClean="0"/>
                        <a:t> </a:t>
                      </a:r>
                      <a:r>
                        <a:rPr lang="ru-RU" sz="2000" dirty="0" smtClean="0"/>
                        <a:t>300</a:t>
                      </a:r>
                      <a:endParaRPr lang="en-GB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60450" name="Прямоугольник 4"/>
          <p:cNvSpPr>
            <a:spLocks noChangeArrowheads="1"/>
          </p:cNvSpPr>
          <p:nvPr/>
        </p:nvSpPr>
        <p:spPr bwMode="auto">
          <a:xfrm>
            <a:off x="193675" y="4244975"/>
            <a:ext cx="5486400" cy="218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charset="0"/>
              <a:buChar char="•"/>
            </a:pPr>
            <a:r>
              <a:rPr lang="uk-UA" sz="2000">
                <a:latin typeface="Calibri" pitchFamily="34" charset="0"/>
              </a:rPr>
              <a:t>Окремі проекти мали встановлену потужність від </a:t>
            </a:r>
            <a:r>
              <a:rPr lang="uk-UA" sz="2000" b="1">
                <a:latin typeface="Calibri" pitchFamily="34" charset="0"/>
              </a:rPr>
              <a:t>125 кВт ел </a:t>
            </a:r>
            <a:r>
              <a:rPr lang="uk-UA" sz="2000">
                <a:latin typeface="Calibri" pitchFamily="34" charset="0"/>
              </a:rPr>
              <a:t>до </a:t>
            </a:r>
            <a:r>
              <a:rPr lang="uk-UA" sz="2000" b="1">
                <a:latin typeface="Calibri" pitchFamily="34" charset="0"/>
              </a:rPr>
              <a:t>26 МВт ел</a:t>
            </a:r>
            <a:r>
              <a:rPr lang="uk-UA" sz="2000">
                <a:latin typeface="Calibri" pitchFamily="34" charset="0"/>
              </a:rPr>
              <a:t>.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charset="0"/>
              <a:buChar char="•"/>
            </a:pPr>
            <a:r>
              <a:rPr lang="uk-UA" sz="2000">
                <a:latin typeface="Calibri" pitchFamily="34" charset="0"/>
              </a:rPr>
              <a:t>Охоплюють широкий спектр галузей промисловості та різних типів сировини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charset="0"/>
              <a:buChar char="•"/>
            </a:pPr>
            <a:r>
              <a:rPr lang="uk-UA" sz="2000">
                <a:latin typeface="Calibri" pitchFamily="34" charset="0"/>
              </a:rPr>
              <a:t>Перші проекти з біометану мають почати роботу в 2023 році конверсією існуючих біогазових установок</a:t>
            </a:r>
            <a:endParaRPr lang="en-GB" sz="2000">
              <a:latin typeface="Calibri" pitchFamily="34" charset="0"/>
            </a:endParaRPr>
          </a:p>
        </p:txBody>
      </p:sp>
      <p:pic>
        <p:nvPicPr>
          <p:cNvPr id="60451" name="Content Placeholder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96225" y="4468813"/>
            <a:ext cx="2224088" cy="166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52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329863" y="4468813"/>
            <a:ext cx="1782762" cy="166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53" name="Рисунок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84850" y="4468813"/>
            <a:ext cx="1920875" cy="166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54" name="Рисунок 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553700" y="6538913"/>
            <a:ext cx="1552575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2313" y="115888"/>
            <a:ext cx="8783637" cy="433387"/>
          </a:xfrm>
        </p:spPr>
        <p:txBody>
          <a:bodyPr/>
          <a:lstStyle/>
          <a:p>
            <a:pPr defTabSz="609630" fontAlgn="auto">
              <a:spcAft>
                <a:spcPts val="0"/>
              </a:spcAft>
              <a:defRPr/>
            </a:pPr>
            <a:r>
              <a:rPr lang="uk-UA" dirty="0">
                <a:solidFill>
                  <a:srgbClr val="0070C0"/>
                </a:solidFill>
              </a:rPr>
              <a:t>Потенціал виробництва </a:t>
            </a:r>
            <a:r>
              <a:rPr lang="uk-UA" dirty="0" err="1">
                <a:solidFill>
                  <a:srgbClr val="0070C0"/>
                </a:solidFill>
              </a:rPr>
              <a:t>біометану</a:t>
            </a:r>
            <a:r>
              <a:rPr lang="uk-UA" dirty="0">
                <a:solidFill>
                  <a:srgbClr val="0070C0"/>
                </a:solidFill>
              </a:rPr>
              <a:t> в Україні</a:t>
            </a:r>
            <a:r>
              <a:rPr lang="en-US" dirty="0">
                <a:solidFill>
                  <a:srgbClr val="0070C0"/>
                </a:solidFill>
              </a:rPr>
              <a:t> (2020)</a:t>
            </a:r>
          </a:p>
        </p:txBody>
      </p:sp>
      <p:pic>
        <p:nvPicPr>
          <p:cNvPr id="61442" name="Рисунок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638" y="549275"/>
            <a:ext cx="10920412" cy="602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3" name="Рисунок 1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66025" y="1887538"/>
            <a:ext cx="4625975" cy="3633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Скругленный прямоугольник 4"/>
          <p:cNvSpPr/>
          <p:nvPr/>
        </p:nvSpPr>
        <p:spPr>
          <a:xfrm>
            <a:off x="9271000" y="3562350"/>
            <a:ext cx="1282700" cy="431800"/>
          </a:xfrm>
          <a:prstGeom prst="roundRect">
            <a:avLst>
              <a:gd name="adj" fmla="val 4947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chemeClr val="tx1"/>
                </a:solidFill>
              </a:rPr>
              <a:t>Україна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chemeClr val="tx1"/>
                </a:solidFill>
              </a:rPr>
              <a:t>9,7 млрд м</a:t>
            </a:r>
            <a:r>
              <a:rPr lang="uk-UA" sz="1400" b="1" baseline="30000" dirty="0">
                <a:solidFill>
                  <a:schemeClr val="tx1"/>
                </a:solidFill>
              </a:rPr>
              <a:t>3</a:t>
            </a:r>
          </a:p>
        </p:txBody>
      </p:sp>
      <p:pic>
        <p:nvPicPr>
          <p:cNvPr id="61445" name="Рисунок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553700" y="6538913"/>
            <a:ext cx="1552575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7550" y="9525"/>
            <a:ext cx="10533063" cy="481013"/>
          </a:xfrm>
        </p:spPr>
        <p:txBody>
          <a:bodyPr/>
          <a:lstStyle/>
          <a:p>
            <a:pPr defTabSz="609630" fontAlgn="auto">
              <a:spcAft>
                <a:spcPts val="0"/>
              </a:spcAft>
              <a:defRPr/>
            </a:pPr>
            <a:r>
              <a:rPr lang="uk-UA" dirty="0">
                <a:solidFill>
                  <a:srgbClr val="0070C0"/>
                </a:solidFill>
              </a:rPr>
              <a:t>Регіональний розподіл потенціалу виробництва біометану в Україні </a:t>
            </a:r>
            <a:endParaRPr lang="el-GR" dirty="0">
              <a:solidFill>
                <a:srgbClr val="0070C0"/>
              </a:solidFill>
            </a:endParaRPr>
          </a:p>
        </p:txBody>
      </p:sp>
      <p:pic>
        <p:nvPicPr>
          <p:cNvPr id="63490" name="Рисунок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71588" y="476250"/>
            <a:ext cx="9720262" cy="633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1" name="Рисунок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553700" y="6538913"/>
            <a:ext cx="1552575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7" name="Picture 2"/>
          <p:cNvPicPr>
            <a:picLocks noChangeAspect="1"/>
          </p:cNvPicPr>
          <p:nvPr/>
        </p:nvPicPr>
        <p:blipFill>
          <a:blip r:embed="rId2"/>
          <a:srcRect l="636" t="7626" r="15942" b="10452"/>
          <a:stretch>
            <a:fillRect/>
          </a:stretch>
        </p:blipFill>
        <p:spPr bwMode="auto">
          <a:xfrm>
            <a:off x="534988" y="750888"/>
            <a:ext cx="10171112" cy="561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38" name="TextBox 6"/>
          <p:cNvSpPr txBox="1">
            <a:spLocks noChangeArrowheads="1"/>
          </p:cNvSpPr>
          <p:nvPr/>
        </p:nvSpPr>
        <p:spPr bwMode="auto">
          <a:xfrm>
            <a:off x="981075" y="6526213"/>
            <a:ext cx="964247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1400">
                <a:latin typeface="Calibri" pitchFamily="34" charset="0"/>
              </a:rPr>
              <a:t>Посилання на карту: </a:t>
            </a:r>
            <a:r>
              <a:rPr lang="en-US" sz="1400">
                <a:latin typeface="Calibri" pitchFamily="34" charset="0"/>
                <a:hlinkClick r:id="rId3"/>
              </a:rPr>
              <a:t>https://www.google.com/maps/d/u/0/edit?mid=1ttZ12uWjd2NxxH-xc3Lin61fN_4JrE1D&amp;usp=sharing</a:t>
            </a:r>
            <a:r>
              <a:rPr lang="en-US" sz="1400">
                <a:latin typeface="Calibri" pitchFamily="34" charset="0"/>
              </a:rPr>
              <a:t> </a:t>
            </a:r>
          </a:p>
          <a:p>
            <a:endParaRPr lang="en-US" sz="1400">
              <a:latin typeface="Calibri" pitchFamily="34" charset="0"/>
            </a:endParaRPr>
          </a:p>
        </p:txBody>
      </p:sp>
      <p:sp>
        <p:nvSpPr>
          <p:cNvPr id="65539" name="TextBox 8"/>
          <p:cNvSpPr txBox="1">
            <a:spLocks noChangeArrowheads="1"/>
          </p:cNvSpPr>
          <p:nvPr/>
        </p:nvSpPr>
        <p:spPr bwMode="auto">
          <a:xfrm>
            <a:off x="406400" y="98425"/>
            <a:ext cx="114665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chemeClr val="accent1"/>
                </a:solidFill>
                <a:latin typeface="Calibri" pitchFamily="34" charset="0"/>
              </a:rPr>
              <a:t>Інтерактивна карта оптимальних зон розташування біометанових заводів в Укра</a:t>
            </a:r>
            <a:r>
              <a:rPr lang="uk-UA" sz="2400" b="1">
                <a:solidFill>
                  <a:schemeClr val="accent1"/>
                </a:solidFill>
                <a:latin typeface="Calibri" pitchFamily="34" charset="0"/>
              </a:rPr>
              <a:t>ї</a:t>
            </a:r>
            <a:r>
              <a:rPr lang="ru-RU" sz="2400" b="1">
                <a:solidFill>
                  <a:schemeClr val="accent1"/>
                </a:solidFill>
                <a:latin typeface="Calibri" pitchFamily="34" charset="0"/>
              </a:rPr>
              <a:t>ні</a:t>
            </a:r>
            <a:endParaRPr lang="en-US" sz="2400" b="1">
              <a:solidFill>
                <a:schemeClr val="accent1"/>
              </a:solidFill>
              <a:latin typeface="Calibri" pitchFamily="34" charset="0"/>
            </a:endParaRPr>
          </a:p>
        </p:txBody>
      </p:sp>
      <p:pic>
        <p:nvPicPr>
          <p:cNvPr id="65540" name="Picture 5"/>
          <p:cNvPicPr>
            <a:picLocks noChangeAspect="1" noChangeArrowheads="1"/>
          </p:cNvPicPr>
          <p:nvPr/>
        </p:nvPicPr>
        <p:blipFill>
          <a:blip r:embed="rId4"/>
          <a:srcRect t="12575"/>
          <a:stretch>
            <a:fillRect/>
          </a:stretch>
        </p:blipFill>
        <p:spPr bwMode="auto">
          <a:xfrm>
            <a:off x="2136775" y="4314825"/>
            <a:ext cx="3649663" cy="185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41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EA2567-35FD-4886-AE15-E48FB3710F54}" type="slidenum">
              <a:rPr lang="en-US">
                <a:solidFill>
                  <a:srgbClr val="898989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>
              <a:solidFill>
                <a:srgbClr val="898989"/>
              </a:solidFill>
              <a:cs typeface="Arial" charset="0"/>
            </a:endParaRPr>
          </a:p>
        </p:txBody>
      </p:sp>
      <p:sp>
        <p:nvSpPr>
          <p:cNvPr id="65542" name="TextBox 9"/>
          <p:cNvSpPr txBox="1">
            <a:spLocks noChangeArrowheads="1"/>
          </p:cNvSpPr>
          <p:nvPr/>
        </p:nvSpPr>
        <p:spPr bwMode="auto">
          <a:xfrm>
            <a:off x="3048000" y="2828925"/>
            <a:ext cx="6096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/>
            </a:r>
            <a:br>
              <a:rPr lang="en-US">
                <a:latin typeface="Calibri" pitchFamily="34" charset="0"/>
              </a:rPr>
            </a:br>
            <a:endParaRPr lang="en-US">
              <a:latin typeface="Calibri" pitchFamily="34" charset="0"/>
            </a:endParaRPr>
          </a:p>
        </p:txBody>
      </p:sp>
      <p:pic>
        <p:nvPicPr>
          <p:cNvPr id="65543" name="Рисунок 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553700" y="6538913"/>
            <a:ext cx="1552575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Заголовок 1"/>
          <p:cNvSpPr>
            <a:spLocks noGrp="1"/>
          </p:cNvSpPr>
          <p:nvPr>
            <p:ph type="title"/>
          </p:nvPr>
        </p:nvSpPr>
        <p:spPr bwMode="auto">
          <a:xfrm>
            <a:off x="463550" y="269875"/>
            <a:ext cx="11204575" cy="811213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uk-UA" sz="2400" b="1" smtClean="0">
                <a:solidFill>
                  <a:srgbClr val="0070C0"/>
                </a:solidFill>
              </a:rPr>
              <a:t>Схема виробництва біометану на основі пожнивних решток* (стебел/соломи)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3063" y="6342063"/>
            <a:ext cx="7861300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* Джерело: відтворено на основі: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  <a:hlinkClick r:id="rId2"/>
              </a:rPr>
              <a:t>https://link.springer.com/article/10.1007/s13399-020-00740-y#citeas</a:t>
            </a:r>
            <a:r>
              <a:rPr lang="uk-UA" sz="14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 </a:t>
            </a:r>
          </a:p>
        </p:txBody>
      </p:sp>
      <p:pic>
        <p:nvPicPr>
          <p:cNvPr id="66563" name="Рисунок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3063" y="1296988"/>
            <a:ext cx="10856912" cy="504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4" name="Рисунок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553700" y="6538913"/>
            <a:ext cx="1552575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963" y="0"/>
            <a:ext cx="11604625" cy="568325"/>
          </a:xfrm>
        </p:spPr>
        <p:txBody>
          <a:bodyPr>
            <a:noAutofit/>
          </a:bodyPr>
          <a:lstStyle/>
          <a:p>
            <a:pPr defTabSz="609630" fontAlgn="auto">
              <a:spcAft>
                <a:spcPts val="0"/>
              </a:spcAft>
              <a:defRPr/>
            </a:pPr>
            <a:r>
              <a:rPr lang="uk-UA" sz="2400" b="1" dirty="0">
                <a:solidFill>
                  <a:srgbClr val="0070C0"/>
                </a:solidFill>
                <a:latin typeface="+mn-lt"/>
              </a:rPr>
              <a:t>ТЕО </a:t>
            </a:r>
            <a:r>
              <a:rPr lang="uk-UA" sz="2400" b="1" dirty="0" smtClean="0">
                <a:solidFill>
                  <a:srgbClr val="0070C0"/>
                </a:solidFill>
                <a:latin typeface="+mn-lt"/>
              </a:rPr>
              <a:t>типового </a:t>
            </a:r>
            <a:r>
              <a:rPr lang="uk-UA" sz="2400" b="1" dirty="0">
                <a:solidFill>
                  <a:srgbClr val="0070C0"/>
                </a:solidFill>
                <a:latin typeface="+mn-lt"/>
              </a:rPr>
              <a:t>б</a:t>
            </a:r>
            <a:r>
              <a:rPr lang="en-US" sz="2400" b="1" dirty="0">
                <a:solidFill>
                  <a:srgbClr val="0070C0"/>
                </a:solidFill>
                <a:latin typeface="+mn-lt"/>
              </a:rPr>
              <a:t>io</a:t>
            </a:r>
            <a:r>
              <a:rPr lang="uk-UA" sz="2400" b="1" dirty="0">
                <a:solidFill>
                  <a:srgbClr val="0070C0"/>
                </a:solidFill>
                <a:latin typeface="+mn-lt"/>
              </a:rPr>
              <a:t>метанового заводу</a:t>
            </a:r>
          </a:p>
        </p:txBody>
      </p:sp>
      <p:graphicFrame>
        <p:nvGraphicFramePr>
          <p:cNvPr id="4" name="Місце для вмісту 3"/>
          <p:cNvGraphicFramePr>
            <a:graphicFrameLocks noGrp="1"/>
          </p:cNvGraphicFramePr>
          <p:nvPr>
            <p:ph idx="1"/>
          </p:nvPr>
        </p:nvGraphicFramePr>
        <p:xfrm>
          <a:off x="219075" y="568325"/>
          <a:ext cx="11720513" cy="5791200"/>
        </p:xfrm>
        <a:graphic>
          <a:graphicData uri="http://schemas.openxmlformats.org/drawingml/2006/table">
            <a:tbl>
              <a:tblPr/>
              <a:tblGrid>
                <a:gridCol w="3510671">
                  <a:extLst>
                    <a:ext uri="{9D8B030D-6E8A-4147-A177-3AD203B41FA5}"/>
                  </a:extLst>
                </a:gridCol>
                <a:gridCol w="1918761">
                  <a:extLst>
                    <a:ext uri="{9D8B030D-6E8A-4147-A177-3AD203B41FA5}"/>
                  </a:extLst>
                </a:gridCol>
                <a:gridCol w="3455680">
                  <a:extLst>
                    <a:ext uri="{9D8B030D-6E8A-4147-A177-3AD203B41FA5}"/>
                  </a:extLst>
                </a:gridCol>
                <a:gridCol w="2835185">
                  <a:extLst>
                    <a:ext uri="{9D8B030D-6E8A-4147-A177-3AD203B41FA5}"/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Параметр</a:t>
                      </a:r>
                      <a:endParaRPr lang="en-GB" sz="2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Розмірність</a:t>
                      </a:r>
                      <a:endParaRPr lang="en-GB" sz="2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200" b="1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Підключення до ГРС</a:t>
                      </a:r>
                      <a:endParaRPr lang="en-GB" sz="22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200" b="1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Підключення до ГТС</a:t>
                      </a:r>
                      <a:endParaRPr lang="en-GB" sz="22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/>
                </a:extLst>
              </a:tr>
              <a:tr h="276293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200" b="1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Потужність проекту</a:t>
                      </a:r>
                      <a:endParaRPr lang="en-GB" sz="22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200" b="1" i="0" u="none" strike="noStrike" baseline="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м</a:t>
                      </a:r>
                      <a:r>
                        <a:rPr lang="en-GB" sz="2200" b="1" i="0" u="none" strike="noStrike" baseline="300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r>
                        <a:rPr lang="en-GB" sz="2200" b="1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CH</a:t>
                      </a:r>
                      <a:r>
                        <a:rPr lang="en-GB" sz="2200" b="1" i="0" u="none" strike="noStrike" baseline="-250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r>
                        <a:rPr lang="en-GB" sz="2200" b="1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/</a:t>
                      </a:r>
                      <a:r>
                        <a:rPr lang="uk-UA" sz="2200" b="1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год</a:t>
                      </a:r>
                      <a:endParaRPr lang="en-GB" sz="22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200" b="1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1000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200" b="1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1000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  <a:tr h="339090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Сировина</a:t>
                      </a:r>
                      <a:endParaRPr lang="en-GB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Гній</a:t>
                      </a:r>
                      <a:r>
                        <a:rPr lang="ru-RU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ВРХ 15%, солома </a:t>
                      </a:r>
                      <a:r>
                        <a:rPr lang="ru-RU" sz="2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пшениці</a:t>
                      </a:r>
                      <a:r>
                        <a:rPr lang="ru-RU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/</a:t>
                      </a:r>
                      <a:r>
                        <a:rPr lang="ru-RU" sz="2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стебла</a:t>
                      </a:r>
                      <a:r>
                        <a:rPr lang="ru-RU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2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кукурудзи</a:t>
                      </a:r>
                      <a:r>
                        <a:rPr lang="ru-RU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2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r>
                        <a:rPr lang="ru-RU" sz="2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  <a:r>
                        <a:rPr lang="en-US" sz="2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2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2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силос кукурудзи – 50%</a:t>
                      </a:r>
                      <a:r>
                        <a:rPr lang="ru-RU" sz="2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ru-RU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  <a:tr h="339090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Спосіб</a:t>
                      </a:r>
                      <a:r>
                        <a:rPr lang="uk-UA" sz="2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обробки сировини</a:t>
                      </a:r>
                      <a:endParaRPr lang="en-GB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uk-UA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подрібнення</a:t>
                      </a:r>
                      <a:r>
                        <a:rPr lang="uk-UA" sz="2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в </a:t>
                      </a:r>
                      <a:r>
                        <a:rPr lang="uk-UA" sz="22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біоекструдері</a:t>
                      </a:r>
                      <a:endParaRPr lang="en-GB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GB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309093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200" b="1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CAPEX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200" b="1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млн </a:t>
                      </a:r>
                      <a:r>
                        <a:rPr lang="en-GB" sz="2200" b="1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€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200" b="1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16,27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200" b="1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17,47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  <a:tr h="256083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Вартість сировини</a:t>
                      </a:r>
                      <a:endParaRPr lang="en-GB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Євро/т</a:t>
                      </a:r>
                      <a:endParaRPr lang="en-GB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2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  <a:endParaRPr lang="en-GB" sz="22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2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  <a:endParaRPr lang="en-GB" sz="22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  <a:tr h="256083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Тиск в газовій</a:t>
                      </a:r>
                      <a:r>
                        <a:rPr lang="uk-UA" sz="2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мережі, на відстані 0,5 км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бар</a:t>
                      </a:r>
                      <a:endParaRPr lang="en-GB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 </a:t>
                      </a:r>
                      <a:r>
                        <a:rPr lang="en-GB" sz="2200" b="1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endParaRPr lang="en-GB" sz="22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</a:t>
                      </a:r>
                      <a:r>
                        <a:rPr lang="en-GB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22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r>
                        <a:rPr lang="en-GB" sz="22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GB" sz="22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  <a:tr h="504406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Сировинна складова собівартості </a:t>
                      </a:r>
                      <a:r>
                        <a:rPr lang="uk-UA" sz="2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біометану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€/1000 </a:t>
                      </a:r>
                      <a:r>
                        <a:rPr lang="uk-UA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</a:t>
                      </a:r>
                      <a:r>
                        <a:rPr lang="en-GB" sz="22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r>
                        <a:rPr lang="en-GB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</a:t>
                      </a:r>
                      <a:r>
                        <a:rPr lang="en-GB" sz="22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GB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uk-UA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uk-UA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  <a:tr h="504406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Повна приведена </a:t>
                      </a:r>
                      <a:r>
                        <a:rPr lang="uk-UA" sz="22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собівартість </a:t>
                      </a:r>
                      <a:r>
                        <a:rPr lang="uk-UA" sz="2200" b="0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біометану</a:t>
                      </a:r>
                      <a:r>
                        <a:rPr lang="uk-UA" sz="22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2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(20 </a:t>
                      </a:r>
                      <a:r>
                        <a:rPr lang="uk-UA" sz="2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років</a:t>
                      </a:r>
                      <a:r>
                        <a:rPr lang="en-US" sz="2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€/1000 </a:t>
                      </a:r>
                      <a:r>
                        <a:rPr lang="uk-UA" sz="2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м</a:t>
                      </a:r>
                      <a:r>
                        <a:rPr lang="en-GB" sz="2200" b="0" i="0" u="none" strike="noStrike" baseline="30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r>
                        <a:rPr lang="en-GB" sz="2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CH</a:t>
                      </a:r>
                      <a:r>
                        <a:rPr lang="en-GB" sz="2200" b="0" i="0" u="none" strike="noStrike" baseline="-25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GB" sz="2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550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  <a:tr h="258468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200" b="1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Ціна продажу </a:t>
                      </a:r>
                      <a:r>
                        <a:rPr lang="uk-UA" sz="2200" b="1" i="0" u="none" strike="noStrike" dirty="0" err="1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біометану</a:t>
                      </a:r>
                      <a:endParaRPr lang="en-GB" sz="22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200" b="1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€/1000 </a:t>
                      </a:r>
                      <a:r>
                        <a:rPr lang="uk-UA" sz="2200" b="1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м</a:t>
                      </a:r>
                      <a:r>
                        <a:rPr lang="en-GB" sz="2200" b="1" i="0" u="none" strike="noStrike" baseline="300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GB" sz="22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uk-UA" sz="2200" b="1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900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uk-UA" sz="15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  <a:tr h="256083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NPV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млн €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32,1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29,86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  <a:tr h="256083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200" b="1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IRR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200" b="1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28,4%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25,7%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pic>
        <p:nvPicPr>
          <p:cNvPr id="67653" name="Рисунок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553700" y="6538913"/>
            <a:ext cx="1552575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Заголовок 1"/>
          <p:cNvSpPr>
            <a:spLocks noGrp="1"/>
          </p:cNvSpPr>
          <p:nvPr>
            <p:ph type="title"/>
          </p:nvPr>
        </p:nvSpPr>
        <p:spPr bwMode="auto">
          <a:xfrm>
            <a:off x="304800" y="182563"/>
            <a:ext cx="11428413" cy="76200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uk-UA" sz="2400" b="1" smtClean="0">
                <a:solidFill>
                  <a:srgbClr val="0070C0"/>
                </a:solidFill>
              </a:rPr>
              <a:t>Альтернативи використання с/г землі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888038" y="901700"/>
          <a:ext cx="5845175" cy="36417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87995"/>
                <a:gridCol w="856882"/>
              </a:tblGrid>
              <a:tr h="408667">
                <a:tc>
                  <a:txBody>
                    <a:bodyPr/>
                    <a:lstStyle/>
                    <a:p>
                      <a:pPr algn="l" fontAlgn="b"/>
                      <a:r>
                        <a:rPr lang="uk-UA" sz="2000" b="1" u="none" strike="noStrike" dirty="0">
                          <a:effectLst/>
                        </a:rPr>
                        <a:t>Вирощування і продаж </a:t>
                      </a:r>
                      <a:r>
                        <a:rPr lang="uk-UA" sz="2000" b="1" u="none" strike="noStrike" dirty="0" err="1">
                          <a:effectLst/>
                        </a:rPr>
                        <a:t>силоса</a:t>
                      </a:r>
                      <a:endParaRPr lang="uk-UA" sz="2000" b="1" i="0" u="none" strike="noStrike" dirty="0">
                        <a:solidFill>
                          <a:srgbClr val="000000"/>
                        </a:solidFill>
                        <a:effectLst/>
                        <a:latin typeface="Шрифт текста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2000" b="1" i="0" u="none" strike="noStrike" dirty="0">
                        <a:solidFill>
                          <a:srgbClr val="000000"/>
                        </a:solidFill>
                        <a:effectLst/>
                        <a:latin typeface="Шрифт текста"/>
                      </a:endParaRPr>
                    </a:p>
                  </a:txBody>
                  <a:tcPr marL="9525" marR="9525" marT="9525" marB="0" anchor="ctr"/>
                </a:tc>
              </a:tr>
              <a:tr h="270415">
                <a:tc>
                  <a:txBody>
                    <a:bodyPr/>
                    <a:lstStyle/>
                    <a:p>
                      <a:pPr algn="l" fontAlgn="b"/>
                      <a:r>
                        <a:rPr lang="uk-UA" sz="2000" u="none" strike="noStrike" dirty="0" err="1">
                          <a:effectLst/>
                        </a:rPr>
                        <a:t>Урожайнісь</a:t>
                      </a:r>
                      <a:r>
                        <a:rPr lang="uk-UA" sz="2000" u="none" strike="noStrike" dirty="0">
                          <a:effectLst/>
                        </a:rPr>
                        <a:t>, т/га</a:t>
                      </a:r>
                      <a:endParaRPr lang="uk-UA" sz="2000" b="0" i="0" u="none" strike="noStrike" dirty="0">
                        <a:solidFill>
                          <a:srgbClr val="000000"/>
                        </a:solidFill>
                        <a:effectLst/>
                        <a:latin typeface="Шрифт текста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000" u="none" strike="noStrike" dirty="0">
                          <a:effectLst/>
                        </a:rPr>
                        <a:t>40</a:t>
                      </a:r>
                      <a:endParaRPr lang="uk-UA" sz="2000" b="0" i="0" u="none" strike="noStrike" dirty="0">
                        <a:solidFill>
                          <a:srgbClr val="000000"/>
                        </a:solidFill>
                        <a:effectLst/>
                        <a:latin typeface="Шрифт текста"/>
                      </a:endParaRPr>
                    </a:p>
                  </a:txBody>
                  <a:tcPr marL="9525" marR="9525" marT="9525" marB="0" anchor="ctr"/>
                </a:tc>
              </a:tr>
              <a:tr h="270415">
                <a:tc>
                  <a:txBody>
                    <a:bodyPr/>
                    <a:lstStyle/>
                    <a:p>
                      <a:pPr algn="l" fontAlgn="b"/>
                      <a:r>
                        <a:rPr lang="uk-UA" sz="2000" u="none" strike="noStrike" dirty="0">
                          <a:effectLst/>
                        </a:rPr>
                        <a:t>Ціна продажу, Євро/т</a:t>
                      </a:r>
                      <a:endParaRPr lang="uk-UA" sz="2000" b="0" i="0" u="none" strike="noStrike" dirty="0">
                        <a:solidFill>
                          <a:srgbClr val="000000"/>
                        </a:solidFill>
                        <a:effectLst/>
                        <a:latin typeface="Шрифт текста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000" u="none" strike="noStrike">
                          <a:effectLst/>
                        </a:rPr>
                        <a:t>40</a:t>
                      </a:r>
                      <a:endParaRPr lang="uk-UA" sz="2000" b="0" i="0" u="none" strike="noStrike">
                        <a:solidFill>
                          <a:srgbClr val="000000"/>
                        </a:solidFill>
                        <a:effectLst/>
                        <a:latin typeface="Шрифт текста"/>
                      </a:endParaRPr>
                    </a:p>
                  </a:txBody>
                  <a:tcPr marL="9525" marR="9525" marT="9525" marB="0" anchor="ctr"/>
                </a:tc>
              </a:tr>
              <a:tr h="270415">
                <a:tc>
                  <a:txBody>
                    <a:bodyPr/>
                    <a:lstStyle/>
                    <a:p>
                      <a:pPr algn="l" fontAlgn="b"/>
                      <a:r>
                        <a:rPr lang="uk-UA" sz="2000" u="none" strike="noStrike" dirty="0">
                          <a:effectLst/>
                        </a:rPr>
                        <a:t>Дохід, Євро/га</a:t>
                      </a:r>
                      <a:endParaRPr lang="uk-UA" sz="2000" b="0" i="0" u="none" strike="noStrike" dirty="0">
                        <a:solidFill>
                          <a:srgbClr val="000000"/>
                        </a:solidFill>
                        <a:effectLst/>
                        <a:latin typeface="Шрифт текста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1600</a:t>
                      </a:r>
                      <a:endParaRPr lang="uk-UA" sz="2000" b="1" i="0" u="none" strike="noStrike" dirty="0">
                        <a:solidFill>
                          <a:srgbClr val="FF0000"/>
                        </a:solidFill>
                        <a:effectLst/>
                        <a:latin typeface="Шрифт текста"/>
                      </a:endParaRPr>
                    </a:p>
                  </a:txBody>
                  <a:tcPr marL="9525" marR="9525" marT="9525" marB="0" anchor="ctr"/>
                </a:tc>
              </a:tr>
              <a:tr h="270415">
                <a:tc>
                  <a:txBody>
                    <a:bodyPr/>
                    <a:lstStyle/>
                    <a:p>
                      <a:pPr algn="l" fontAlgn="b"/>
                      <a:endParaRPr lang="uk-UA" sz="2000" b="0" i="0" u="none" strike="noStrike" dirty="0">
                        <a:solidFill>
                          <a:srgbClr val="000000"/>
                        </a:solidFill>
                        <a:effectLst/>
                        <a:latin typeface="Шрифт текста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2000" b="1" i="0" u="none" strike="noStrike">
                        <a:solidFill>
                          <a:srgbClr val="000000"/>
                        </a:solidFill>
                        <a:effectLst/>
                        <a:latin typeface="Шрифт текста"/>
                      </a:endParaRPr>
                    </a:p>
                  </a:txBody>
                  <a:tcPr marL="9525" marR="9525" marT="9525" marB="0" anchor="ctr"/>
                </a:tc>
              </a:tr>
              <a:tr h="53263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u="none" strike="noStrike" dirty="0" err="1">
                          <a:effectLst/>
                        </a:rPr>
                        <a:t>Вирощування</a:t>
                      </a:r>
                      <a:r>
                        <a:rPr lang="ru-RU" sz="2000" b="1" u="none" strike="noStrike" dirty="0">
                          <a:effectLst/>
                        </a:rPr>
                        <a:t> силоса і  </a:t>
                      </a:r>
                      <a:r>
                        <a:rPr lang="ru-RU" sz="2000" b="1" u="none" strike="noStrike" dirty="0" err="1">
                          <a:effectLst/>
                        </a:rPr>
                        <a:t>виробництво</a:t>
                      </a:r>
                      <a:r>
                        <a:rPr lang="ru-RU" sz="2000" b="1" u="none" strike="noStrike" dirty="0">
                          <a:effectLst/>
                        </a:rPr>
                        <a:t> біометану 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Шрифт текста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2000" b="0" i="0" u="none" strike="noStrike" dirty="0">
                        <a:solidFill>
                          <a:srgbClr val="000000"/>
                        </a:solidFill>
                        <a:effectLst/>
                        <a:latin typeface="Шрифт текста"/>
                      </a:endParaRPr>
                    </a:p>
                  </a:txBody>
                  <a:tcPr marL="9525" marR="9525" marT="9525" marB="0" anchor="ctr"/>
                </a:tc>
              </a:tr>
              <a:tr h="364071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 err="1">
                          <a:effectLst/>
                        </a:rPr>
                        <a:t>Вихід</a:t>
                      </a:r>
                      <a:r>
                        <a:rPr lang="ru-RU" sz="2000" u="none" strike="noStrike" dirty="0">
                          <a:effectLst/>
                        </a:rPr>
                        <a:t> біометану з 1 т силосу, м3/т силосу 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Шрифт текста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000" u="none" strike="noStrike" dirty="0">
                          <a:effectLst/>
                        </a:rPr>
                        <a:t>80</a:t>
                      </a:r>
                      <a:endParaRPr lang="uk-UA" sz="2000" b="0" i="0" u="none" strike="noStrike" dirty="0">
                        <a:solidFill>
                          <a:srgbClr val="000000"/>
                        </a:solidFill>
                        <a:effectLst/>
                        <a:latin typeface="Шрифт текста"/>
                      </a:endParaRPr>
                    </a:p>
                  </a:txBody>
                  <a:tcPr marL="9525" marR="9525" marT="9525" marB="0" anchor="ctr"/>
                </a:tc>
              </a:tr>
              <a:tr h="270415">
                <a:tc>
                  <a:txBody>
                    <a:bodyPr/>
                    <a:lstStyle/>
                    <a:p>
                      <a:pPr algn="l" fontAlgn="b"/>
                      <a:r>
                        <a:rPr lang="uk-UA" sz="2000" u="none" strike="noStrike" dirty="0">
                          <a:effectLst/>
                        </a:rPr>
                        <a:t>Вихід біометану, м3/га</a:t>
                      </a:r>
                      <a:endParaRPr lang="uk-UA" sz="2000" b="0" i="0" u="none" strike="noStrike" dirty="0">
                        <a:solidFill>
                          <a:srgbClr val="000000"/>
                        </a:solidFill>
                        <a:effectLst/>
                        <a:latin typeface="Шрифт текста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000" u="none" strike="noStrike" dirty="0">
                          <a:effectLst/>
                        </a:rPr>
                        <a:t>3200</a:t>
                      </a:r>
                      <a:endParaRPr lang="uk-UA" sz="2000" b="0" i="0" u="none" strike="noStrike" dirty="0">
                        <a:solidFill>
                          <a:srgbClr val="000000"/>
                        </a:solidFill>
                        <a:effectLst/>
                        <a:latin typeface="Шрифт текста"/>
                      </a:endParaRPr>
                    </a:p>
                  </a:txBody>
                  <a:tcPr marL="9525" marR="9525" marT="9525" marB="0" anchor="ctr"/>
                </a:tc>
              </a:tr>
              <a:tr h="364071">
                <a:tc>
                  <a:txBody>
                    <a:bodyPr/>
                    <a:lstStyle/>
                    <a:p>
                      <a:pPr algn="l" fontAlgn="b"/>
                      <a:r>
                        <a:rPr lang="uk-UA" sz="2000" u="none" strike="noStrike" dirty="0">
                          <a:effectLst/>
                        </a:rPr>
                        <a:t>Ціна продажу біометану, Євро/м3</a:t>
                      </a:r>
                      <a:endParaRPr lang="uk-UA" sz="2000" b="0" i="0" u="none" strike="noStrike" dirty="0">
                        <a:solidFill>
                          <a:srgbClr val="000000"/>
                        </a:solidFill>
                        <a:effectLst/>
                        <a:latin typeface="Шрифт текста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000" u="none" strike="noStrike" dirty="0">
                          <a:effectLst/>
                        </a:rPr>
                        <a:t>0,9</a:t>
                      </a:r>
                      <a:endParaRPr lang="uk-UA" sz="2000" b="0" i="0" u="none" strike="noStrike" dirty="0">
                        <a:solidFill>
                          <a:srgbClr val="000000"/>
                        </a:solidFill>
                        <a:effectLst/>
                        <a:latin typeface="Шрифт текста"/>
                      </a:endParaRPr>
                    </a:p>
                  </a:txBody>
                  <a:tcPr marL="9525" marR="9525" marT="9525" marB="0" anchor="ctr"/>
                </a:tc>
              </a:tr>
              <a:tr h="270415">
                <a:tc>
                  <a:txBody>
                    <a:bodyPr/>
                    <a:lstStyle/>
                    <a:p>
                      <a:pPr algn="l" fontAlgn="b"/>
                      <a:r>
                        <a:rPr lang="uk-UA" sz="2000" u="none" strike="noStrike" dirty="0">
                          <a:effectLst/>
                        </a:rPr>
                        <a:t>Дохід, Євро/га</a:t>
                      </a:r>
                      <a:endParaRPr lang="uk-UA" sz="2000" b="0" i="0" u="none" strike="noStrike" dirty="0">
                        <a:solidFill>
                          <a:srgbClr val="000000"/>
                        </a:solidFill>
                        <a:effectLst/>
                        <a:latin typeface="Шрифт текста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2880</a:t>
                      </a:r>
                      <a:endParaRPr lang="uk-UA" sz="2000" b="1" i="0" u="none" strike="noStrike" dirty="0">
                        <a:solidFill>
                          <a:srgbClr val="FF0000"/>
                        </a:solidFill>
                        <a:effectLst/>
                        <a:latin typeface="Шрифт текста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04800" y="901700"/>
          <a:ext cx="5048250" cy="28289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32263"/>
                <a:gridCol w="1216255"/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uk-UA" sz="2000" b="1" u="none" strike="noStrike" dirty="0">
                          <a:effectLst/>
                        </a:rPr>
                        <a:t>Вирощування кукурудзи на зерно</a:t>
                      </a:r>
                      <a:endParaRPr lang="uk-UA" sz="2000" b="1" i="0" u="none" strike="noStrike" dirty="0">
                        <a:solidFill>
                          <a:srgbClr val="000000"/>
                        </a:solidFill>
                        <a:effectLst/>
                        <a:latin typeface="Шрифт текста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2000" b="1" i="0" u="none" strike="noStrike" dirty="0">
                        <a:solidFill>
                          <a:srgbClr val="000000"/>
                        </a:solidFill>
                        <a:effectLst/>
                        <a:latin typeface="Шрифт текста"/>
                      </a:endParaRPr>
                    </a:p>
                  </a:txBody>
                  <a:tcPr marL="9525" marR="9525" marT="9525" marB="0" anchor="ctr"/>
                </a:tc>
              </a:tr>
              <a:tr h="272284">
                <a:tc>
                  <a:txBody>
                    <a:bodyPr/>
                    <a:lstStyle/>
                    <a:p>
                      <a:pPr algn="l" fontAlgn="b"/>
                      <a:r>
                        <a:rPr lang="uk-UA" sz="2000" u="none" strike="noStrike" dirty="0" err="1">
                          <a:effectLst/>
                        </a:rPr>
                        <a:t>Урожайнісь</a:t>
                      </a:r>
                      <a:r>
                        <a:rPr lang="uk-UA" sz="2000" u="none" strike="noStrike" dirty="0">
                          <a:effectLst/>
                        </a:rPr>
                        <a:t>, т/га</a:t>
                      </a:r>
                      <a:endParaRPr lang="uk-UA" sz="2000" b="0" i="0" u="none" strike="noStrike" dirty="0">
                        <a:solidFill>
                          <a:srgbClr val="000000"/>
                        </a:solidFill>
                        <a:effectLst/>
                        <a:latin typeface="Шрифт текста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000" u="none" strike="noStrike">
                          <a:effectLst/>
                        </a:rPr>
                        <a:t>6</a:t>
                      </a:r>
                      <a:endParaRPr lang="uk-UA" sz="2000" b="0" i="0" u="none" strike="noStrike">
                        <a:solidFill>
                          <a:srgbClr val="000000"/>
                        </a:solidFill>
                        <a:effectLst/>
                        <a:latin typeface="Шрифт текста"/>
                      </a:endParaRPr>
                    </a:p>
                  </a:txBody>
                  <a:tcPr marL="9525" marR="9525" marT="9525" marB="0" anchor="ctr"/>
                </a:tc>
              </a:tr>
              <a:tr h="272284">
                <a:tc>
                  <a:txBody>
                    <a:bodyPr/>
                    <a:lstStyle/>
                    <a:p>
                      <a:pPr algn="l" fontAlgn="b"/>
                      <a:r>
                        <a:rPr lang="uk-UA" sz="2000" u="none" strike="noStrike" dirty="0">
                          <a:effectLst/>
                        </a:rPr>
                        <a:t>Ціна продажу, Євро/т</a:t>
                      </a:r>
                      <a:endParaRPr lang="uk-UA" sz="2000" b="0" i="0" u="none" strike="noStrike" dirty="0">
                        <a:solidFill>
                          <a:srgbClr val="000000"/>
                        </a:solidFill>
                        <a:effectLst/>
                        <a:latin typeface="Шрифт текста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 smtClean="0">
                          <a:effectLst/>
                        </a:rPr>
                        <a:t>200</a:t>
                      </a:r>
                      <a:endParaRPr lang="uk-UA" sz="2000" b="0" i="0" u="none" strike="noStrike" dirty="0">
                        <a:solidFill>
                          <a:srgbClr val="000000"/>
                        </a:solidFill>
                        <a:effectLst/>
                        <a:latin typeface="Шрифт текста"/>
                      </a:endParaRPr>
                    </a:p>
                  </a:txBody>
                  <a:tcPr marL="9525" marR="9525" marT="9525" marB="0" anchor="ctr"/>
                </a:tc>
              </a:tr>
              <a:tr h="272284">
                <a:tc>
                  <a:txBody>
                    <a:bodyPr/>
                    <a:lstStyle/>
                    <a:p>
                      <a:pPr algn="l" fontAlgn="b"/>
                      <a:r>
                        <a:rPr lang="uk-UA" sz="2000" u="none" strike="noStrike" dirty="0">
                          <a:effectLst/>
                        </a:rPr>
                        <a:t>Дохід, Євро/га</a:t>
                      </a:r>
                      <a:endParaRPr lang="uk-UA" sz="2000" b="0" i="0" u="none" strike="noStrike" dirty="0">
                        <a:solidFill>
                          <a:srgbClr val="000000"/>
                        </a:solidFill>
                        <a:effectLst/>
                        <a:latin typeface="Шрифт текста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1200</a:t>
                      </a:r>
                      <a:endParaRPr lang="uk-UA" sz="2000" b="1" i="0" u="none" strike="noStrike" dirty="0">
                        <a:solidFill>
                          <a:srgbClr val="FF0000"/>
                        </a:solidFill>
                        <a:effectLst/>
                        <a:latin typeface="Шрифт текста"/>
                      </a:endParaRPr>
                    </a:p>
                  </a:txBody>
                  <a:tcPr marL="9525" marR="9525" marT="9525" marB="0" anchor="ctr"/>
                </a:tc>
              </a:tr>
              <a:tr h="272284">
                <a:tc>
                  <a:txBody>
                    <a:bodyPr/>
                    <a:lstStyle/>
                    <a:p>
                      <a:pPr algn="l" fontAlgn="b"/>
                      <a:endParaRPr lang="uk-UA" sz="2000" b="0" i="0" u="none" strike="noStrike" dirty="0">
                        <a:solidFill>
                          <a:srgbClr val="000000"/>
                        </a:solidFill>
                        <a:effectLst/>
                        <a:latin typeface="Шрифт текста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2000" b="0" i="0" u="none" strike="noStrike">
                        <a:solidFill>
                          <a:srgbClr val="000000"/>
                        </a:solidFill>
                        <a:effectLst/>
                        <a:latin typeface="Шрифт текста"/>
                      </a:endParaRPr>
                    </a:p>
                  </a:txBody>
                  <a:tcPr marL="9525" marR="9525" marT="9525" marB="0" anchor="ctr"/>
                </a:tc>
              </a:tr>
              <a:tr h="272284">
                <a:tc>
                  <a:txBody>
                    <a:bodyPr/>
                    <a:lstStyle/>
                    <a:p>
                      <a:pPr algn="l" fontAlgn="b"/>
                      <a:r>
                        <a:rPr lang="uk-UA" sz="2000" b="1" u="none" strike="noStrike" dirty="0">
                          <a:effectLst/>
                        </a:rPr>
                        <a:t>Вирощування зерна пшениці</a:t>
                      </a:r>
                      <a:endParaRPr lang="uk-UA" sz="2000" b="1" i="0" u="none" strike="noStrike" dirty="0">
                        <a:solidFill>
                          <a:srgbClr val="000000"/>
                        </a:solidFill>
                        <a:effectLst/>
                        <a:latin typeface="Шрифт текста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2000" b="0" i="0" u="none" strike="noStrike">
                        <a:solidFill>
                          <a:srgbClr val="000000"/>
                        </a:solidFill>
                        <a:effectLst/>
                        <a:latin typeface="Шрифт текста"/>
                      </a:endParaRPr>
                    </a:p>
                  </a:txBody>
                  <a:tcPr marL="9525" marR="9525" marT="9525" marB="0" anchor="ctr"/>
                </a:tc>
              </a:tr>
              <a:tr h="272284">
                <a:tc>
                  <a:txBody>
                    <a:bodyPr/>
                    <a:lstStyle/>
                    <a:p>
                      <a:pPr algn="l" fontAlgn="b"/>
                      <a:r>
                        <a:rPr lang="uk-UA" sz="2000" u="none" strike="noStrike" dirty="0" err="1">
                          <a:effectLst/>
                        </a:rPr>
                        <a:t>Урожайнісь</a:t>
                      </a:r>
                      <a:r>
                        <a:rPr lang="uk-UA" sz="2000" u="none" strike="noStrike" dirty="0">
                          <a:effectLst/>
                        </a:rPr>
                        <a:t>, т/га</a:t>
                      </a:r>
                      <a:endParaRPr lang="uk-UA" sz="2000" b="0" i="0" u="none" strike="noStrike" dirty="0">
                        <a:solidFill>
                          <a:srgbClr val="000000"/>
                        </a:solidFill>
                        <a:effectLst/>
                        <a:latin typeface="Шрифт текста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000" u="none" strike="noStrike" dirty="0" smtClean="0">
                          <a:effectLst/>
                        </a:rPr>
                        <a:t>5</a:t>
                      </a:r>
                      <a:endParaRPr lang="uk-UA" sz="2000" b="0" i="0" u="none" strike="noStrike" dirty="0">
                        <a:solidFill>
                          <a:srgbClr val="000000"/>
                        </a:solidFill>
                        <a:effectLst/>
                        <a:latin typeface="Шрифт текста"/>
                      </a:endParaRPr>
                    </a:p>
                  </a:txBody>
                  <a:tcPr marL="9525" marR="9525" marT="9525" marB="0" anchor="ctr"/>
                </a:tc>
              </a:tr>
              <a:tr h="272284">
                <a:tc>
                  <a:txBody>
                    <a:bodyPr/>
                    <a:lstStyle/>
                    <a:p>
                      <a:pPr algn="l" fontAlgn="b"/>
                      <a:r>
                        <a:rPr lang="uk-UA" sz="2000" u="none" strike="noStrike" dirty="0">
                          <a:effectLst/>
                        </a:rPr>
                        <a:t>Ціна продажу, Євро/т</a:t>
                      </a:r>
                      <a:endParaRPr lang="uk-UA" sz="2000" b="0" i="0" u="none" strike="noStrike" dirty="0">
                        <a:solidFill>
                          <a:srgbClr val="000000"/>
                        </a:solidFill>
                        <a:effectLst/>
                        <a:latin typeface="Шрифт текста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 smtClean="0">
                          <a:effectLst/>
                        </a:rPr>
                        <a:t>200</a:t>
                      </a:r>
                      <a:endParaRPr lang="uk-UA" sz="2000" b="0" i="0" u="none" strike="noStrike" dirty="0">
                        <a:solidFill>
                          <a:srgbClr val="000000"/>
                        </a:solidFill>
                        <a:effectLst/>
                        <a:latin typeface="Шрифт текста"/>
                      </a:endParaRPr>
                    </a:p>
                  </a:txBody>
                  <a:tcPr marL="9525" marR="9525" marT="9525" marB="0" anchor="ctr"/>
                </a:tc>
              </a:tr>
              <a:tr h="272284">
                <a:tc>
                  <a:txBody>
                    <a:bodyPr/>
                    <a:lstStyle/>
                    <a:p>
                      <a:pPr algn="l" fontAlgn="b"/>
                      <a:r>
                        <a:rPr lang="uk-UA" sz="2000" u="none" strike="noStrike" dirty="0">
                          <a:effectLst/>
                        </a:rPr>
                        <a:t>Дохід, Євро/га</a:t>
                      </a:r>
                      <a:endParaRPr lang="uk-UA" sz="2000" b="0" i="0" u="none" strike="noStrike" dirty="0">
                        <a:solidFill>
                          <a:srgbClr val="000000"/>
                        </a:solidFill>
                        <a:effectLst/>
                        <a:latin typeface="Шрифт текста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1000</a:t>
                      </a:r>
                      <a:endParaRPr lang="uk-UA" sz="2000" b="1" i="0" u="none" strike="noStrike" dirty="0">
                        <a:solidFill>
                          <a:srgbClr val="FF0000"/>
                        </a:solidFill>
                        <a:effectLst/>
                        <a:latin typeface="Шрифт текста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68677" name="Рисунок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553700" y="6538913"/>
            <a:ext cx="1552575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5872163" y="4641850"/>
          <a:ext cx="5821362" cy="14684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51548"/>
                <a:gridCol w="669702"/>
              </a:tblGrid>
              <a:tr h="525376">
                <a:tc gridSpan="2">
                  <a:txBody>
                    <a:bodyPr/>
                    <a:lstStyle/>
                    <a:p>
                      <a:pPr algn="l" fontAlgn="b"/>
                      <a:r>
                        <a:rPr lang="uk-UA" sz="2000" b="1" u="none" strike="noStrike" dirty="0">
                          <a:effectLst/>
                        </a:rPr>
                        <a:t>Вирощування </a:t>
                      </a:r>
                      <a:r>
                        <a:rPr lang="uk-UA" sz="2000" b="1" u="none" strike="noStrike" dirty="0" err="1" smtClean="0">
                          <a:effectLst/>
                        </a:rPr>
                        <a:t>енергет</a:t>
                      </a:r>
                      <a:r>
                        <a:rPr lang="uk-UA" sz="2000" b="1" u="none" strike="noStrike" dirty="0" smtClean="0">
                          <a:effectLst/>
                        </a:rPr>
                        <a:t>. </a:t>
                      </a:r>
                      <a:r>
                        <a:rPr lang="uk-UA" sz="2000" b="1" u="none" strike="noStrike" dirty="0">
                          <a:effectLst/>
                        </a:rPr>
                        <a:t>рослин (</a:t>
                      </a:r>
                      <a:r>
                        <a:rPr lang="uk-UA" sz="2000" b="1" u="none" strike="noStrike" dirty="0" smtClean="0">
                          <a:effectLst/>
                        </a:rPr>
                        <a:t>верба, міскантус)</a:t>
                      </a:r>
                      <a:endParaRPr lang="uk-UA" sz="2000" b="1" i="0" u="none" strike="noStrike" dirty="0">
                        <a:solidFill>
                          <a:srgbClr val="000000"/>
                        </a:solidFill>
                        <a:effectLst/>
                        <a:latin typeface="Шрифт текста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uk-UA" sz="2000" u="none" strike="noStrike" dirty="0" err="1">
                          <a:effectLst/>
                        </a:rPr>
                        <a:t>Урожайнісь</a:t>
                      </a:r>
                      <a:r>
                        <a:rPr lang="uk-UA" sz="2000" u="none" strike="noStrike" dirty="0">
                          <a:effectLst/>
                        </a:rPr>
                        <a:t>, т/га</a:t>
                      </a:r>
                      <a:endParaRPr lang="uk-UA" sz="2000" b="0" i="0" u="none" strike="noStrike" dirty="0">
                        <a:solidFill>
                          <a:srgbClr val="000000"/>
                        </a:solidFill>
                        <a:effectLst/>
                        <a:latin typeface="Шрифт текста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000" u="none" strike="noStrike" dirty="0" smtClean="0">
                          <a:effectLst/>
                        </a:rPr>
                        <a:t>20</a:t>
                      </a:r>
                      <a:endParaRPr lang="uk-UA" sz="2000" b="0" i="0" u="none" strike="noStrike" dirty="0">
                        <a:solidFill>
                          <a:srgbClr val="000000"/>
                        </a:solidFill>
                        <a:effectLst/>
                        <a:latin typeface="Шрифт текста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uk-UA" sz="2000" u="none" strike="noStrike" dirty="0">
                          <a:effectLst/>
                        </a:rPr>
                        <a:t>Ціна </a:t>
                      </a:r>
                      <a:r>
                        <a:rPr lang="uk-UA" sz="2000" u="none" strike="noStrike" dirty="0" smtClean="0">
                          <a:effectLst/>
                        </a:rPr>
                        <a:t>продажу </a:t>
                      </a:r>
                      <a:r>
                        <a:rPr lang="ru-RU" sz="2000" u="none" strike="noStrike" dirty="0" smtClean="0">
                          <a:effectLst/>
                        </a:rPr>
                        <a:t>на</a:t>
                      </a:r>
                      <a:r>
                        <a:rPr lang="ru-RU" sz="2000" u="none" strike="noStrike" baseline="0" dirty="0" smtClean="0">
                          <a:effectLst/>
                        </a:rPr>
                        <a:t> </a:t>
                      </a:r>
                      <a:r>
                        <a:rPr lang="ru-RU" sz="2000" u="none" strike="noStrike" baseline="0" dirty="0" err="1" smtClean="0">
                          <a:effectLst/>
                        </a:rPr>
                        <a:t>внутрішньому</a:t>
                      </a:r>
                      <a:r>
                        <a:rPr lang="ru-RU" sz="2000" u="none" strike="noStrike" baseline="0" dirty="0" smtClean="0">
                          <a:effectLst/>
                        </a:rPr>
                        <a:t> р</a:t>
                      </a:r>
                      <a:r>
                        <a:rPr lang="uk-UA" sz="2000" u="none" strike="noStrike" baseline="0" dirty="0" err="1" smtClean="0">
                          <a:effectLst/>
                        </a:rPr>
                        <a:t>инку</a:t>
                      </a:r>
                      <a:r>
                        <a:rPr lang="uk-UA" sz="2000" u="none" strike="noStrike" dirty="0" smtClean="0">
                          <a:effectLst/>
                        </a:rPr>
                        <a:t>, </a:t>
                      </a:r>
                      <a:r>
                        <a:rPr lang="uk-UA" sz="2000" u="none" strike="noStrike" dirty="0">
                          <a:effectLst/>
                        </a:rPr>
                        <a:t>Євро/т</a:t>
                      </a:r>
                      <a:endParaRPr lang="uk-UA" sz="2000" b="0" i="0" u="none" strike="noStrike" dirty="0">
                        <a:solidFill>
                          <a:srgbClr val="000000"/>
                        </a:solidFill>
                        <a:effectLst/>
                        <a:latin typeface="Шрифт текста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000" u="none" strike="noStrike">
                          <a:effectLst/>
                        </a:rPr>
                        <a:t>60</a:t>
                      </a:r>
                      <a:endParaRPr lang="uk-UA" sz="2000" b="0" i="0" u="none" strike="noStrike">
                        <a:solidFill>
                          <a:srgbClr val="000000"/>
                        </a:solidFill>
                        <a:effectLst/>
                        <a:latin typeface="Шрифт текста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uk-UA" sz="2000" u="none" strike="noStrike" dirty="0">
                          <a:effectLst/>
                        </a:rPr>
                        <a:t>Дохід, Євро/га</a:t>
                      </a:r>
                      <a:endParaRPr lang="uk-UA" sz="2000" b="0" i="0" u="none" strike="noStrike" dirty="0">
                        <a:solidFill>
                          <a:srgbClr val="000000"/>
                        </a:solidFill>
                        <a:effectLst/>
                        <a:latin typeface="Шрифт текста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1200</a:t>
                      </a:r>
                      <a:endParaRPr lang="uk-UA" sz="2000" b="1" i="0" u="none" strike="noStrike" dirty="0">
                        <a:solidFill>
                          <a:srgbClr val="FF0000"/>
                        </a:solidFill>
                        <a:effectLst/>
                        <a:latin typeface="Шрифт текста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68694" name="Прямоугольник 2"/>
          <p:cNvSpPr>
            <a:spLocks noChangeArrowheads="1"/>
          </p:cNvSpPr>
          <p:nvPr/>
        </p:nvSpPr>
        <p:spPr bwMode="auto">
          <a:xfrm>
            <a:off x="482600" y="6332538"/>
            <a:ext cx="9740900" cy="41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49263" algn="just">
              <a:lnSpc>
                <a:spcPct val="115000"/>
              </a:lnSpc>
              <a:spcAft>
                <a:spcPts val="600"/>
              </a:spcAft>
            </a:pPr>
            <a:r>
              <a:rPr lang="uk-UA" b="1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«Вирощувати енергію» стає не менш вигідним, ніж вирощувати продукти харчування.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34"/>
          <p:cNvSpPr>
            <a:spLocks noChangeArrowheads="1"/>
          </p:cNvSpPr>
          <p:nvPr/>
        </p:nvSpPr>
        <p:spPr bwMode="auto">
          <a:xfrm>
            <a:off x="376238" y="106363"/>
            <a:ext cx="11161712" cy="258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uk-UA" sz="2400" b="1">
                <a:solidFill>
                  <a:srgbClr val="0070C0"/>
                </a:solidFill>
                <a:latin typeface="Calibri" pitchFamily="34" charset="0"/>
              </a:rPr>
              <a:t>Закон України </a:t>
            </a:r>
            <a:r>
              <a:rPr lang="en-US" sz="2400" b="1">
                <a:solidFill>
                  <a:srgbClr val="0070C0"/>
                </a:solidFill>
                <a:latin typeface="Calibri" pitchFamily="34" charset="0"/>
              </a:rPr>
              <a:t>"</a:t>
            </a:r>
            <a:r>
              <a:rPr lang="ru-RU" sz="2400" b="1">
                <a:solidFill>
                  <a:srgbClr val="0070C0"/>
                </a:solidFill>
                <a:latin typeface="Calibri" pitchFamily="34" charset="0"/>
              </a:rPr>
              <a:t>Про внесення змін до деяких законів України щодо розвитку виробництва біометану</a:t>
            </a:r>
            <a:r>
              <a:rPr lang="en-US" sz="2400" b="1">
                <a:solidFill>
                  <a:srgbClr val="0070C0"/>
                </a:solidFill>
                <a:latin typeface="Calibri" pitchFamily="34" charset="0"/>
              </a:rPr>
              <a:t>“ </a:t>
            </a:r>
            <a:r>
              <a:rPr lang="uk-UA" sz="2400" b="1">
                <a:solidFill>
                  <a:srgbClr val="0070C0"/>
                </a:solidFill>
                <a:latin typeface="Calibri" pitchFamily="34" charset="0"/>
              </a:rPr>
              <a:t>№ </a:t>
            </a:r>
            <a:r>
              <a:rPr lang="en-US" sz="2400" b="1">
                <a:solidFill>
                  <a:srgbClr val="0070C0"/>
                </a:solidFill>
                <a:latin typeface="Calibri" pitchFamily="34" charset="0"/>
              </a:rPr>
              <a:t>1820-IX</a:t>
            </a:r>
            <a:r>
              <a:rPr lang="uk-UA" sz="2400" b="1">
                <a:solidFill>
                  <a:srgbClr val="0070C0"/>
                </a:solidFill>
                <a:latin typeface="Calibri" pitchFamily="34" charset="0"/>
              </a:rPr>
              <a:t> від</a:t>
            </a:r>
            <a:r>
              <a:rPr lang="en-US" sz="2400" b="1">
                <a:solidFill>
                  <a:srgbClr val="0070C0"/>
                </a:solidFill>
                <a:latin typeface="Calibri" pitchFamily="34" charset="0"/>
              </a:rPr>
              <a:t> </a:t>
            </a:r>
            <a:r>
              <a:rPr lang="uk-UA" sz="2400" b="1">
                <a:solidFill>
                  <a:srgbClr val="0070C0"/>
                </a:solidFill>
                <a:latin typeface="Calibri" pitchFamily="34" charset="0"/>
              </a:rPr>
              <a:t>21.10.2021 р. </a:t>
            </a:r>
            <a:endParaRPr lang="en-US" sz="2400" b="1">
              <a:solidFill>
                <a:srgbClr val="0070C0"/>
              </a:solidFill>
              <a:latin typeface="Calibri" pitchFamily="34" charset="0"/>
            </a:endParaRPr>
          </a:p>
          <a:p>
            <a:r>
              <a:rPr lang="uk-UA" sz="2000">
                <a:latin typeface="Calibri" pitchFamily="34" charset="0"/>
              </a:rPr>
              <a:t>(</a:t>
            </a:r>
            <a:r>
              <a:rPr lang="en-US" sz="2000" u="sng">
                <a:latin typeface="Calibri" pitchFamily="34" charset="0"/>
                <a:hlinkClick r:id="rId3"/>
              </a:rPr>
              <a:t>https://zakon.rada.gov.ua/laws/show/1820-20#Text</a:t>
            </a:r>
            <a:r>
              <a:rPr lang="uk-UA" sz="2000" u="sng">
                <a:latin typeface="Calibri" pitchFamily="34" charset="0"/>
              </a:rPr>
              <a:t>) </a:t>
            </a:r>
          </a:p>
          <a:p>
            <a:endParaRPr lang="uk-UA" sz="2800">
              <a:latin typeface="Calibri" pitchFamily="34" charset="0"/>
              <a:cs typeface="Times New Roman" pitchFamily="18" charset="0"/>
            </a:endParaRPr>
          </a:p>
          <a:p>
            <a:pPr algn="ctr">
              <a:spcAft>
                <a:spcPts val="600"/>
              </a:spcAft>
            </a:pPr>
            <a:endParaRPr lang="uk-UA" sz="2800" b="1">
              <a:solidFill>
                <a:srgbClr val="008E32"/>
              </a:solidFill>
              <a:latin typeface="Calibri" pitchFamily="34" charset="0"/>
            </a:endParaRPr>
          </a:p>
          <a:p>
            <a:pPr algn="ctr">
              <a:spcAft>
                <a:spcPts val="600"/>
              </a:spcAft>
            </a:pPr>
            <a:endParaRPr lang="uk-UA" sz="2800" b="1">
              <a:solidFill>
                <a:srgbClr val="458C5D"/>
              </a:solidFill>
              <a:latin typeface="Calibri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41300" y="1392238"/>
            <a:ext cx="11680825" cy="544671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1200"/>
              </a:spcAft>
              <a:defRPr/>
            </a:pPr>
            <a:r>
              <a:rPr lang="ru-RU" b="1" dirty="0" err="1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Зміни</a:t>
            </a:r>
            <a:r>
              <a:rPr lang="ru-RU" b="1" dirty="0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 до Закону України «Про </a:t>
            </a:r>
            <a:r>
              <a:rPr lang="ru-RU" b="1" dirty="0" err="1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альтернативні</a:t>
            </a:r>
            <a:r>
              <a:rPr lang="ru-RU" b="1" dirty="0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види</a:t>
            </a:r>
            <a:r>
              <a:rPr lang="ru-RU" b="1" dirty="0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палива</a:t>
            </a:r>
            <a:r>
              <a:rPr lang="ru-RU" b="1" dirty="0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»</a:t>
            </a:r>
            <a:r>
              <a:rPr lang="en-US" b="1" dirty="0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:</a:t>
            </a:r>
          </a:p>
          <a:p>
            <a:pPr marL="457200" indent="-457200" fontAlgn="auto">
              <a:spcBef>
                <a:spcPts val="0"/>
              </a:spcBef>
              <a:spcAft>
                <a:spcPts val="1200"/>
              </a:spcAft>
              <a:buFontTx/>
              <a:buAutoNum type="arabicParenR"/>
              <a:defRPr/>
            </a:pPr>
            <a:r>
              <a:rPr lang="ru-RU" b="1" dirty="0" err="1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Визначення</a:t>
            </a:r>
            <a:r>
              <a:rPr lang="ru-RU" b="1" dirty="0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терміну</a:t>
            </a:r>
            <a:r>
              <a:rPr lang="ru-RU" b="1" dirty="0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 «біометан» </a:t>
            </a:r>
            <a:r>
              <a:rPr lang="ru-RU" dirty="0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- </a:t>
            </a:r>
            <a:r>
              <a:rPr lang="ru-RU" dirty="0" err="1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біогаз</a:t>
            </a:r>
            <a:r>
              <a:rPr lang="ru-RU" dirty="0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що</a:t>
            </a:r>
            <a:r>
              <a:rPr lang="ru-RU" dirty="0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 за </a:t>
            </a:r>
            <a:r>
              <a:rPr lang="ru-RU" dirty="0" err="1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своїми</a:t>
            </a:r>
            <a:r>
              <a:rPr lang="ru-RU" dirty="0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фізико-хімічними</a:t>
            </a:r>
            <a:r>
              <a:rPr lang="ru-RU" dirty="0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 характеристиками </a:t>
            </a:r>
            <a:r>
              <a:rPr lang="ru-RU" dirty="0" err="1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відповідає</a:t>
            </a:r>
            <a:r>
              <a:rPr lang="ru-RU" dirty="0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вимогам</a:t>
            </a:r>
            <a:r>
              <a:rPr lang="ru-RU" dirty="0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 нормативно-</a:t>
            </a:r>
            <a:r>
              <a:rPr lang="ru-RU" dirty="0" err="1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правових</a:t>
            </a:r>
            <a:r>
              <a:rPr lang="ru-RU" dirty="0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актів</a:t>
            </a:r>
            <a:r>
              <a:rPr lang="ru-RU" dirty="0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 до природного газу для </a:t>
            </a:r>
            <a:r>
              <a:rPr lang="ru-RU" dirty="0" err="1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подачі</a:t>
            </a:r>
            <a:r>
              <a:rPr lang="ru-RU" dirty="0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 до </a:t>
            </a:r>
            <a:r>
              <a:rPr lang="ru-RU" dirty="0" err="1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газотранспортної</a:t>
            </a:r>
            <a:r>
              <a:rPr lang="ru-RU" dirty="0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або</a:t>
            </a:r>
            <a:r>
              <a:rPr lang="ru-RU" dirty="0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газорозподільної</a:t>
            </a:r>
            <a:r>
              <a:rPr lang="ru-RU" dirty="0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системи</a:t>
            </a:r>
            <a:r>
              <a:rPr lang="ru-RU" dirty="0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чи</a:t>
            </a:r>
            <a:r>
              <a:rPr lang="ru-RU" dirty="0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використання</a:t>
            </a:r>
            <a:r>
              <a:rPr lang="ru-RU" dirty="0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 як моторного </a:t>
            </a:r>
            <a:r>
              <a:rPr lang="ru-RU" dirty="0" err="1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палива</a:t>
            </a:r>
            <a:r>
              <a:rPr lang="ru-RU" dirty="0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;</a:t>
            </a:r>
          </a:p>
          <a:p>
            <a:pPr marL="457200" indent="-457200" fontAlgn="auto">
              <a:spcBef>
                <a:spcPts val="0"/>
              </a:spcBef>
              <a:spcAft>
                <a:spcPts val="1200"/>
              </a:spcAft>
              <a:buFontTx/>
              <a:buAutoNum type="arabicParenR"/>
              <a:defRPr/>
            </a:pPr>
            <a:r>
              <a:rPr lang="uk-UA" b="1" dirty="0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Створення Реєстру біометану </a:t>
            </a:r>
            <a:r>
              <a:rPr lang="en-US" dirty="0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–</a:t>
            </a:r>
            <a:r>
              <a:rPr lang="uk-UA" dirty="0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 система облікових записів, призначена для реєстрації поданого та відібраного з газотранспортної або газорозподільної системи обсягу біометану;</a:t>
            </a:r>
            <a:endParaRPr lang="en-US" dirty="0">
              <a:solidFill>
                <a:prstClr val="black"/>
              </a:solidFill>
              <a:latin typeface="+mn-lt"/>
              <a:cs typeface="Times New Roman" panose="02020603050405020304" pitchFamily="18" charset="0"/>
            </a:endParaRPr>
          </a:p>
          <a:p>
            <a:pPr marL="457200" indent="-457200" fontAlgn="auto">
              <a:spcBef>
                <a:spcPts val="0"/>
              </a:spcBef>
              <a:spcAft>
                <a:spcPts val="1200"/>
              </a:spcAft>
              <a:buFontTx/>
              <a:buAutoNum type="arabicParenR"/>
              <a:defRPr/>
            </a:pPr>
            <a:r>
              <a:rPr lang="ru-RU" b="1" dirty="0">
                <a:latin typeface="+mn-lt"/>
                <a:cs typeface="+mn-cs"/>
              </a:rPr>
              <a:t>Система </a:t>
            </a:r>
            <a:r>
              <a:rPr lang="ru-RU" b="1" dirty="0" err="1">
                <a:latin typeface="+mn-lt"/>
                <a:cs typeface="+mn-cs"/>
              </a:rPr>
              <a:t>видачі</a:t>
            </a:r>
            <a:r>
              <a:rPr lang="ru-RU" b="1" dirty="0">
                <a:latin typeface="+mn-lt"/>
                <a:cs typeface="+mn-cs"/>
              </a:rPr>
              <a:t> </a:t>
            </a:r>
            <a:r>
              <a:rPr lang="ru-RU" b="1" dirty="0" err="1">
                <a:latin typeface="+mn-lt"/>
                <a:cs typeface="+mn-cs"/>
              </a:rPr>
              <a:t>гарантій</a:t>
            </a:r>
            <a:r>
              <a:rPr lang="ru-RU" b="1" dirty="0">
                <a:latin typeface="+mn-lt"/>
                <a:cs typeface="+mn-cs"/>
              </a:rPr>
              <a:t> </a:t>
            </a:r>
            <a:r>
              <a:rPr lang="ru-RU" b="1" dirty="0" err="1">
                <a:latin typeface="+mn-lt"/>
                <a:cs typeface="+mn-cs"/>
              </a:rPr>
              <a:t>походження</a:t>
            </a:r>
            <a:r>
              <a:rPr lang="ru-RU" b="1" dirty="0">
                <a:latin typeface="+mn-lt"/>
                <a:cs typeface="+mn-cs"/>
              </a:rPr>
              <a:t> біометану </a:t>
            </a:r>
            <a:r>
              <a:rPr lang="en-US" dirty="0">
                <a:latin typeface="+mn-lt"/>
                <a:cs typeface="+mn-cs"/>
              </a:rPr>
              <a:t>- </a:t>
            </a:r>
            <a:r>
              <a:rPr lang="uk-UA" dirty="0">
                <a:latin typeface="+mn-lt"/>
                <a:cs typeface="+mn-cs"/>
              </a:rPr>
              <a:t>документ, сформований за допомогою реєстру біометану, який підтверджує, що біометан </a:t>
            </a:r>
            <a:r>
              <a:rPr lang="uk-UA" b="1" dirty="0">
                <a:latin typeface="+mn-lt"/>
                <a:cs typeface="+mn-cs"/>
              </a:rPr>
              <a:t>вироблений з біомаси</a:t>
            </a:r>
            <a:r>
              <a:rPr lang="uk-UA" dirty="0">
                <a:latin typeface="+mn-lt"/>
                <a:cs typeface="+mn-cs"/>
              </a:rPr>
              <a:t>, та містить інформацію про </a:t>
            </a:r>
            <a:r>
              <a:rPr lang="uk-UA" b="1" dirty="0">
                <a:latin typeface="+mn-lt"/>
                <a:cs typeface="+mn-cs"/>
              </a:rPr>
              <a:t>обсяг біометану</a:t>
            </a:r>
            <a:r>
              <a:rPr lang="uk-UA" dirty="0">
                <a:latin typeface="+mn-lt"/>
                <a:cs typeface="+mn-cs"/>
              </a:rPr>
              <a:t>, що поданий до газотранспортної або газорозподільної системи</a:t>
            </a:r>
            <a:r>
              <a:rPr lang="en-US" dirty="0">
                <a:latin typeface="+mn-lt"/>
                <a:cs typeface="+mn-cs"/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1200"/>
              </a:spcAft>
              <a:defRPr/>
            </a:pPr>
            <a:r>
              <a:rPr lang="ru-RU" b="1" dirty="0" err="1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Зміни</a:t>
            </a:r>
            <a:r>
              <a:rPr lang="ru-RU" b="1" dirty="0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 до Закону України </a:t>
            </a:r>
            <a:r>
              <a:rPr lang="en-US" b="1" dirty="0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«</a:t>
            </a:r>
            <a:r>
              <a:rPr lang="uk-UA" b="1" dirty="0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Про ринок природного газу»</a:t>
            </a:r>
            <a:r>
              <a:rPr lang="en-US" b="1" dirty="0">
                <a:solidFill>
                  <a:prstClr val="black"/>
                </a:solidFill>
                <a:latin typeface="+mn-lt"/>
                <a:cs typeface="Times New Roman" panose="02020603050405020304" pitchFamily="18" charset="0"/>
              </a:rPr>
              <a:t>:</a:t>
            </a:r>
          </a:p>
          <a:p>
            <a:pPr marL="342900" indent="-342900" fontAlgn="auto">
              <a:spcBef>
                <a:spcPts val="0"/>
              </a:spcBef>
              <a:spcAft>
                <a:spcPts val="1200"/>
              </a:spcAft>
              <a:buFontTx/>
              <a:buAutoNum type="arabicParenR"/>
              <a:defRPr/>
            </a:pPr>
            <a:r>
              <a:rPr lang="uk-UA" b="1" dirty="0">
                <a:latin typeface="+mn-lt"/>
                <a:cs typeface="+mn-cs"/>
              </a:rPr>
              <a:t>Положення цього Закону щодо природного газу застосовуються на недискримінаційній основі до біогазу </a:t>
            </a:r>
            <a:r>
              <a:rPr lang="uk-UA" dirty="0">
                <a:latin typeface="+mn-lt"/>
                <a:cs typeface="+mn-cs"/>
              </a:rPr>
              <a:t>або іншого виду газу з альтернативних джерел, у разі якщо біогаз або інший газ з альтернативних джерел відповідає вимогам для доступу до газотранспортних і газорозподільних систем, газосховищ, установки </a:t>
            </a:r>
            <a:r>
              <a:rPr lang="en-US" dirty="0">
                <a:latin typeface="+mn-lt"/>
                <a:cs typeface="+mn-cs"/>
              </a:rPr>
              <a:t>LNG</a:t>
            </a:r>
            <a:r>
              <a:rPr lang="uk-UA" dirty="0">
                <a:latin typeface="+mn-lt"/>
                <a:cs typeface="+mn-cs"/>
              </a:rPr>
              <a:t>. </a:t>
            </a:r>
          </a:p>
          <a:p>
            <a:pPr fontAlgn="auto">
              <a:spcBef>
                <a:spcPts val="0"/>
              </a:spcBef>
              <a:spcAft>
                <a:spcPts val="1200"/>
              </a:spcAft>
              <a:defRPr/>
            </a:pPr>
            <a:r>
              <a:rPr lang="ru-RU" b="1" dirty="0">
                <a:latin typeface="+mn-lt"/>
                <a:cs typeface="+mn-cs"/>
              </a:rPr>
              <a:t>Порядок </a:t>
            </a:r>
            <a:r>
              <a:rPr lang="ru-RU" b="1" dirty="0" err="1">
                <a:latin typeface="+mn-lt"/>
                <a:cs typeface="+mn-cs"/>
              </a:rPr>
              <a:t>функціонування</a:t>
            </a:r>
            <a:r>
              <a:rPr lang="ru-RU" b="1" dirty="0">
                <a:latin typeface="+mn-lt"/>
                <a:cs typeface="+mn-cs"/>
              </a:rPr>
              <a:t> </a:t>
            </a:r>
            <a:r>
              <a:rPr lang="ru-RU" b="1" dirty="0" err="1">
                <a:latin typeface="+mn-lt"/>
                <a:cs typeface="+mn-cs"/>
              </a:rPr>
              <a:t>Реєстру</a:t>
            </a:r>
            <a:r>
              <a:rPr lang="ru-RU" b="1" dirty="0">
                <a:latin typeface="+mn-lt"/>
                <a:cs typeface="+mn-cs"/>
              </a:rPr>
              <a:t> </a:t>
            </a:r>
            <a:r>
              <a:rPr lang="ru-RU" dirty="0" err="1">
                <a:latin typeface="+mn-lt"/>
                <a:cs typeface="+mn-cs"/>
              </a:rPr>
              <a:t>виробництва</a:t>
            </a:r>
            <a:r>
              <a:rPr lang="ru-RU" dirty="0">
                <a:latin typeface="+mn-lt"/>
                <a:cs typeface="+mn-cs"/>
              </a:rPr>
              <a:t> та </a:t>
            </a:r>
            <a:r>
              <a:rPr lang="ru-RU" dirty="0" err="1">
                <a:latin typeface="+mn-lt"/>
                <a:cs typeface="+mn-cs"/>
              </a:rPr>
              <a:t>споживання</a:t>
            </a:r>
            <a:r>
              <a:rPr lang="ru-RU" dirty="0">
                <a:latin typeface="+mn-lt"/>
                <a:cs typeface="+mn-cs"/>
              </a:rPr>
              <a:t> біометану </a:t>
            </a:r>
            <a:r>
              <a:rPr lang="ru-RU" dirty="0" err="1">
                <a:latin typeface="+mn-lt"/>
                <a:cs typeface="+mn-cs"/>
              </a:rPr>
              <a:t>затверджено</a:t>
            </a:r>
            <a:r>
              <a:rPr lang="ru-RU" dirty="0">
                <a:latin typeface="+mn-lt"/>
                <a:cs typeface="+mn-cs"/>
              </a:rPr>
              <a:t> </a:t>
            </a:r>
            <a:r>
              <a:rPr lang="ru-RU" dirty="0" err="1">
                <a:latin typeface="+mn-lt"/>
                <a:cs typeface="+mn-cs"/>
              </a:rPr>
              <a:t>постановою</a:t>
            </a:r>
            <a:r>
              <a:rPr lang="ru-RU" dirty="0">
                <a:latin typeface="+mn-lt"/>
                <a:cs typeface="+mn-cs"/>
              </a:rPr>
              <a:t> </a:t>
            </a:r>
            <a:r>
              <a:rPr lang="ru-RU" dirty="0" err="1">
                <a:latin typeface="+mn-lt"/>
                <a:cs typeface="+mn-cs"/>
              </a:rPr>
              <a:t>Кабінету</a:t>
            </a:r>
            <a:r>
              <a:rPr lang="ru-RU" dirty="0">
                <a:latin typeface="+mn-lt"/>
                <a:cs typeface="+mn-cs"/>
              </a:rPr>
              <a:t> </a:t>
            </a:r>
            <a:r>
              <a:rPr lang="ru-RU" dirty="0" err="1">
                <a:latin typeface="+mn-lt"/>
                <a:cs typeface="+mn-cs"/>
              </a:rPr>
              <a:t>Міністрів</a:t>
            </a:r>
            <a:r>
              <a:rPr lang="ru-RU" dirty="0">
                <a:latin typeface="+mn-lt"/>
                <a:cs typeface="+mn-cs"/>
              </a:rPr>
              <a:t> України </a:t>
            </a:r>
            <a:r>
              <a:rPr lang="ru-RU" dirty="0">
                <a:latin typeface="+mn-lt"/>
                <a:cs typeface="+mn-cs"/>
              </a:rPr>
              <a:t>№823 </a:t>
            </a:r>
            <a:r>
              <a:rPr lang="ru-RU" dirty="0" err="1">
                <a:latin typeface="+mn-lt"/>
                <a:cs typeface="+mn-cs"/>
              </a:rPr>
              <a:t>від</a:t>
            </a:r>
            <a:r>
              <a:rPr lang="ru-RU" dirty="0">
                <a:latin typeface="+mn-lt"/>
                <a:cs typeface="+mn-cs"/>
              </a:rPr>
              <a:t> 22 </a:t>
            </a:r>
            <a:r>
              <a:rPr lang="ru-RU" dirty="0" err="1">
                <a:latin typeface="+mn-lt"/>
                <a:cs typeface="+mn-cs"/>
              </a:rPr>
              <a:t>липня</a:t>
            </a:r>
            <a:r>
              <a:rPr lang="ru-RU" dirty="0">
                <a:latin typeface="+mn-lt"/>
                <a:cs typeface="+mn-cs"/>
              </a:rPr>
              <a:t> 2022 р. </a:t>
            </a:r>
            <a:r>
              <a:rPr lang="ru-RU" dirty="0" err="1">
                <a:latin typeface="+mn-lt"/>
                <a:cs typeface="+mn-cs"/>
              </a:rPr>
              <a:t>Очікуваний</a:t>
            </a:r>
            <a:r>
              <a:rPr lang="ru-RU" dirty="0">
                <a:latin typeface="+mn-lt"/>
                <a:cs typeface="+mn-cs"/>
              </a:rPr>
              <a:t> результат – запуск </a:t>
            </a:r>
            <a:r>
              <a:rPr lang="ru-RU" dirty="0" err="1">
                <a:latin typeface="+mn-lt"/>
                <a:cs typeface="+mn-cs"/>
              </a:rPr>
              <a:t>Реєстру</a:t>
            </a:r>
            <a:r>
              <a:rPr lang="ru-RU" dirty="0">
                <a:latin typeface="+mn-lt"/>
                <a:cs typeface="+mn-cs"/>
              </a:rPr>
              <a:t> </a:t>
            </a:r>
            <a:r>
              <a:rPr lang="ru-RU" dirty="0" err="1">
                <a:latin typeface="+mn-lt"/>
                <a:cs typeface="+mn-cs"/>
              </a:rPr>
              <a:t>виробництва</a:t>
            </a:r>
            <a:r>
              <a:rPr lang="ru-RU" dirty="0">
                <a:latin typeface="+mn-lt"/>
                <a:cs typeface="+mn-cs"/>
              </a:rPr>
              <a:t> та </a:t>
            </a:r>
            <a:r>
              <a:rPr lang="ru-RU" dirty="0" err="1">
                <a:latin typeface="+mn-lt"/>
                <a:cs typeface="+mn-cs"/>
              </a:rPr>
              <a:t>споживання</a:t>
            </a:r>
            <a:r>
              <a:rPr lang="ru-RU" dirty="0">
                <a:latin typeface="+mn-lt"/>
                <a:cs typeface="+mn-cs"/>
              </a:rPr>
              <a:t> біометану на початку 2023 року.</a:t>
            </a:r>
            <a:endParaRPr lang="en-US" dirty="0">
              <a:latin typeface="+mn-lt"/>
              <a:cs typeface="+mn-cs"/>
            </a:endParaRPr>
          </a:p>
        </p:txBody>
      </p:sp>
      <p:pic>
        <p:nvPicPr>
          <p:cNvPr id="69635" name="Рисунок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553700" y="6538913"/>
            <a:ext cx="1552575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Прямоугольник 2"/>
          <p:cNvSpPr>
            <a:spLocks noChangeArrowheads="1"/>
          </p:cNvSpPr>
          <p:nvPr/>
        </p:nvSpPr>
        <p:spPr bwMode="auto">
          <a:xfrm>
            <a:off x="771525" y="2105025"/>
            <a:ext cx="7558088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altLang="ru-RU" sz="4400" b="1">
                <a:solidFill>
                  <a:srgbClr val="FFFFFF"/>
                </a:solidFill>
                <a:latin typeface="Calibri" pitchFamily="34" charset="0"/>
                <a:ea typeface="Rubik Medium"/>
                <a:cs typeface="Rubik Medium"/>
              </a:rPr>
              <a:t>Ми робимо енергію зеленою!</a:t>
            </a:r>
          </a:p>
        </p:txBody>
      </p:sp>
      <p:sp>
        <p:nvSpPr>
          <p:cNvPr id="71683" name="Прямоугольник 1"/>
          <p:cNvSpPr>
            <a:spLocks noChangeArrowheads="1"/>
          </p:cNvSpPr>
          <p:nvPr/>
        </p:nvSpPr>
        <p:spPr bwMode="auto">
          <a:xfrm>
            <a:off x="742950" y="3176588"/>
            <a:ext cx="457200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>
                <a:solidFill>
                  <a:srgbClr val="FFFFFF"/>
                </a:solidFill>
                <a:latin typeface="Calibri" pitchFamily="34" charset="0"/>
                <a:ea typeface="Rubik"/>
                <a:cs typeface="Rubik"/>
              </a:rPr>
              <a:t>facebook.com/uabio</a:t>
            </a:r>
          </a:p>
          <a:p>
            <a:r>
              <a:rPr lang="en-US" sz="3200">
                <a:solidFill>
                  <a:srgbClr val="FFFFFF"/>
                </a:solidFill>
                <a:latin typeface="Calibri" pitchFamily="34" charset="0"/>
                <a:ea typeface="Rubik"/>
                <a:cs typeface="Rubik"/>
              </a:rPr>
              <a:t>uabio.org</a:t>
            </a:r>
          </a:p>
        </p:txBody>
      </p:sp>
      <p:sp>
        <p:nvSpPr>
          <p:cNvPr id="71684" name="Подзаголовок 2"/>
          <p:cNvSpPr txBox="1">
            <a:spLocks/>
          </p:cNvSpPr>
          <p:nvPr/>
        </p:nvSpPr>
        <p:spPr bwMode="auto">
          <a:xfrm>
            <a:off x="717550" y="4711700"/>
            <a:ext cx="5856288" cy="124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 eaLnBrk="0" hangingPunct="0">
              <a:spcBef>
                <a:spcPct val="20000"/>
              </a:spcBef>
              <a:buFont typeface="Arial" charset="0"/>
              <a:buNone/>
            </a:pPr>
            <a:r>
              <a:rPr lang="uk-UA" altLang="ru-RU" sz="1600" b="1">
                <a:solidFill>
                  <a:srgbClr val="FFFFFF"/>
                </a:solidFill>
              </a:rPr>
              <a:t>Гелетуха Ге</a:t>
            </a:r>
            <a:r>
              <a:rPr lang="ru-RU" altLang="ru-RU" sz="1600" b="1">
                <a:solidFill>
                  <a:srgbClr val="FFFFFF"/>
                </a:solidFill>
              </a:rPr>
              <a:t>оргій</a:t>
            </a:r>
            <a:r>
              <a:rPr lang="uk-UA" altLang="ru-RU" sz="1600" b="1">
                <a:solidFill>
                  <a:srgbClr val="FFFFFF"/>
                </a:solidFill>
              </a:rPr>
              <a:t>, </a:t>
            </a:r>
            <a:r>
              <a:rPr lang="uk-UA" altLang="ru-RU" sz="1600">
                <a:solidFill>
                  <a:srgbClr val="FFFFFF"/>
                </a:solidFill>
              </a:rPr>
              <a:t>д.т.н.</a:t>
            </a:r>
          </a:p>
          <a:p>
            <a:pPr defTabSz="457200" eaLnBrk="0" hangingPunct="0">
              <a:spcBef>
                <a:spcPct val="20000"/>
              </a:spcBef>
              <a:buFont typeface="Arial" charset="0"/>
              <a:buNone/>
            </a:pPr>
            <a:r>
              <a:rPr lang="uk-UA" altLang="ru-RU" sz="1600">
                <a:solidFill>
                  <a:srgbClr val="FFFFFF"/>
                </a:solidFill>
              </a:rPr>
              <a:t>Голова Правління, Біоенергетична асоціація України</a:t>
            </a:r>
            <a:endParaRPr lang="en-US" altLang="ru-RU" sz="1600">
              <a:solidFill>
                <a:srgbClr val="FFFFFF"/>
              </a:solidFill>
            </a:endParaRPr>
          </a:p>
          <a:p>
            <a:pPr defTabSz="457200" eaLnBrk="0" hangingPunct="0">
              <a:spcBef>
                <a:spcPct val="20000"/>
              </a:spcBef>
              <a:buFont typeface="Arial" charset="0"/>
              <a:buNone/>
            </a:pPr>
            <a:r>
              <a:rPr lang="en-US" altLang="ru-RU" sz="1600">
                <a:solidFill>
                  <a:srgbClr val="FFFFFF"/>
                </a:solidFill>
              </a:rPr>
              <a:t>geletukha</a:t>
            </a:r>
            <a:r>
              <a:rPr lang="ru-RU" altLang="ru-RU" sz="1600">
                <a:solidFill>
                  <a:srgbClr val="FFFFFF"/>
                </a:solidFill>
              </a:rPr>
              <a:t>@</a:t>
            </a:r>
            <a:r>
              <a:rPr lang="en-US" altLang="ru-RU" sz="1600">
                <a:solidFill>
                  <a:srgbClr val="FFFFFF"/>
                </a:solidFill>
              </a:rPr>
              <a:t>uabio.org</a:t>
            </a:r>
            <a:endParaRPr lang="uk-UA" sz="1600">
              <a:solidFill>
                <a:srgbClr val="FFFFFF"/>
              </a:solidFill>
              <a:latin typeface="Calibri" pitchFamily="34" charset="0"/>
            </a:endParaRPr>
          </a:p>
          <a:p>
            <a:pPr defTabSz="457200" eaLnBrk="0" hangingPunct="0">
              <a:spcBef>
                <a:spcPct val="20000"/>
              </a:spcBef>
              <a:buFont typeface="Arial" charset="0"/>
              <a:buNone/>
            </a:pPr>
            <a:endParaRPr lang="uk-UA" altLang="ru-RU" sz="1600">
              <a:solidFill>
                <a:srgbClr val="FFFFFF"/>
              </a:solidFill>
              <a:latin typeface="Cambria" pitchFamily="18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2734</TotalTime>
  <Words>1367</Words>
  <Application>Microsoft Office PowerPoint</Application>
  <PresentationFormat>Произвольный</PresentationFormat>
  <Paragraphs>357</Paragraphs>
  <Slides>22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Шаблон оформления</vt:lpstr>
      </vt:variant>
      <vt:variant>
        <vt:i4>19</vt:i4>
      </vt:variant>
      <vt:variant>
        <vt:lpstr>Заголовки слайдов</vt:lpstr>
      </vt:variant>
      <vt:variant>
        <vt:i4>22</vt:i4>
      </vt:variant>
    </vt:vector>
  </HeadingPairs>
  <TitlesOfParts>
    <vt:vector size="48" baseType="lpstr">
      <vt:lpstr>Calibri</vt:lpstr>
      <vt:lpstr>Arial</vt:lpstr>
      <vt:lpstr>Rubik Medium</vt:lpstr>
      <vt:lpstr>Rubik</vt:lpstr>
      <vt:lpstr>Times New Roman</vt:lpstr>
      <vt:lpstr>Шрифт текста</vt:lpstr>
      <vt:lpstr>Cambria</vt:lpstr>
      <vt:lpstr>1_Office Theme</vt:lpstr>
      <vt:lpstr>1_Тема Office</vt:lpstr>
      <vt:lpstr>3_Тема Office</vt:lpstr>
      <vt:lpstr>1_Office Theme</vt:lpstr>
      <vt:lpstr>1_Office Theme</vt:lpstr>
      <vt:lpstr>1_Тема Office</vt:lpstr>
      <vt:lpstr>1_Тема Office</vt:lpstr>
      <vt:lpstr>1_Тема Office</vt:lpstr>
      <vt:lpstr>1_Тема Office</vt:lpstr>
      <vt:lpstr>1_Тема Office</vt:lpstr>
      <vt:lpstr>1_Тема Office</vt:lpstr>
      <vt:lpstr>1_Тема Office</vt:lpstr>
      <vt:lpstr>1_Тема Office</vt:lpstr>
      <vt:lpstr>1_Тема Office</vt:lpstr>
      <vt:lpstr>1_Тема Office</vt:lpstr>
      <vt:lpstr>1_Тема Office</vt:lpstr>
      <vt:lpstr>1_Тема Office</vt:lpstr>
      <vt:lpstr>3_Тема Office</vt:lpstr>
      <vt:lpstr>3_Тема Office</vt:lpstr>
      <vt:lpstr>Можливості біоенергетики для заміщення природного газу і децентралізації енергетики України.</vt:lpstr>
      <vt:lpstr>Слайд 2</vt:lpstr>
      <vt:lpstr>Динаміка цін на зерно і природний газ за останні роки </vt:lpstr>
      <vt:lpstr>Порівняння вартості одиниці енергії в енергоносіях  в Україні, листопад 2022 р.</vt:lpstr>
      <vt:lpstr>Енергетичний потенціал біомаси в Україні (2021 р.)</vt:lpstr>
      <vt:lpstr>Слайд 6</vt:lpstr>
      <vt:lpstr>Слайд 7</vt:lpstr>
      <vt:lpstr>Чому біометан і чому в Україні?</vt:lpstr>
      <vt:lpstr>Слайд 9</vt:lpstr>
      <vt:lpstr>Виробництво біогазу і біометану у ЄС, млрд м3 СН4/рік </vt:lpstr>
      <vt:lpstr>Частка біогазу і біометану від загального споживання природного газу   у країнах ЄС </vt:lpstr>
      <vt:lpstr>Слайд 12</vt:lpstr>
      <vt:lpstr>Частка біогазу та біометану у споживанні природного газу у ЄС</vt:lpstr>
      <vt:lpstr>Розвиток біогазу/біометану в Україні (2021)</vt:lpstr>
      <vt:lpstr>Потенціал виробництва біометану в Україні (2020)</vt:lpstr>
      <vt:lpstr>Регіональний розподіл потенціалу виробництва біометану в Україні </vt:lpstr>
      <vt:lpstr>Слайд 17</vt:lpstr>
      <vt:lpstr>Схема виробництва біометану на основі пожнивних решток* (стебел/соломи)</vt:lpstr>
      <vt:lpstr>ТЕО типового бioметанового заводу</vt:lpstr>
      <vt:lpstr>Альтернативи використання с/г землі </vt:lpstr>
      <vt:lpstr>Слайд 21</vt:lpstr>
      <vt:lpstr>Слайд 22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kutseva</cp:lastModifiedBy>
  <cp:revision>338</cp:revision>
  <cp:lastPrinted>2022-01-13T10:14:36Z</cp:lastPrinted>
  <dcterms:created xsi:type="dcterms:W3CDTF">2021-03-23T07:14:54Z</dcterms:created>
  <dcterms:modified xsi:type="dcterms:W3CDTF">2023-01-27T08:56:34Z</dcterms:modified>
  <cp:contentStatus/>
</cp:coreProperties>
</file>