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8"/>
  </p:notesMasterIdLst>
  <p:handoutMasterIdLst>
    <p:handoutMasterId r:id="rId19"/>
  </p:handoutMasterIdLst>
  <p:sldIdLst>
    <p:sldId id="421" r:id="rId2"/>
    <p:sldId id="425" r:id="rId3"/>
    <p:sldId id="428" r:id="rId4"/>
    <p:sldId id="444" r:id="rId5"/>
    <p:sldId id="437" r:id="rId6"/>
    <p:sldId id="438" r:id="rId7"/>
    <p:sldId id="415" r:id="rId8"/>
    <p:sldId id="436" r:id="rId9"/>
    <p:sldId id="442" r:id="rId10"/>
    <p:sldId id="443" r:id="rId11"/>
    <p:sldId id="401" r:id="rId12"/>
    <p:sldId id="439" r:id="rId13"/>
    <p:sldId id="423" r:id="rId14"/>
    <p:sldId id="441" r:id="rId15"/>
    <p:sldId id="435" r:id="rId16"/>
    <p:sldId id="424" r:id="rId17"/>
  </p:sldIdLst>
  <p:sldSz cx="9144000" cy="6858000" type="screen4x3"/>
  <p:notesSz cx="6797675" cy="98726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1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1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14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FFCC"/>
    <a:srgbClr val="008000"/>
    <a:srgbClr val="FF0000"/>
    <a:srgbClr val="009900"/>
    <a:srgbClr val="99CCFF"/>
    <a:srgbClr val="663300"/>
    <a:srgbClr val="66FFCC"/>
    <a:srgbClr val="C0C0C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869" autoAdjust="0"/>
    <p:restoredTop sz="94660" autoAdjust="0"/>
  </p:normalViewPr>
  <p:slideViewPr>
    <p:cSldViewPr>
      <p:cViewPr varScale="1">
        <p:scale>
          <a:sx n="75" d="100"/>
          <a:sy n="75" d="100"/>
        </p:scale>
        <p:origin x="-72" y="-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cs typeface="+mn-cs"/>
              </a:defRPr>
            </a:lvl1pPr>
          </a:lstStyle>
          <a:p>
            <a:pPr>
              <a:defRPr/>
            </a:pPr>
            <a:fld id="{F9B7BE2B-1CF5-4B19-BEF6-7F69B3AA0A6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39775"/>
            <a:ext cx="4937125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89475"/>
            <a:ext cx="5438775" cy="444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377363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cs typeface="+mn-cs"/>
              </a:defRPr>
            </a:lvl1pPr>
          </a:lstStyle>
          <a:p>
            <a:pPr>
              <a:defRPr/>
            </a:pPr>
            <a:fld id="{D75FD464-1CE1-48F2-A25F-217A57BD35D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87709F-7B63-4EC5-A5D2-06C3CB379FD8}" type="slidenum">
              <a:rPr lang="en-US" altLang="en-US" smtClean="0">
                <a:cs typeface="Arial" charset="0"/>
              </a:rPr>
              <a:pPr/>
              <a:t>2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 txBox="1">
            <a:spLocks noGrp="1" noChangeArrowheads="1"/>
          </p:cNvSpPr>
          <p:nvPr/>
        </p:nvSpPr>
        <p:spPr bwMode="auto">
          <a:xfrm>
            <a:off x="5583238" y="6397625"/>
            <a:ext cx="42719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97A5C2E-4EC0-4AD6-9861-8CF0321DBA0D}" type="slidenum">
              <a:rPr lang="ru-RU" altLang="ru-RU" sz="1200" b="0"/>
              <a:pPr algn="r"/>
              <a:t>5</a:t>
            </a:fld>
            <a:endParaRPr lang="ru-RU" altLang="ru-RU" sz="1200" b="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4450" y="3198813"/>
            <a:ext cx="7227888" cy="3032125"/>
          </a:xfrm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D50146B-B206-4637-9D46-0321CF293BBE}" type="slidenum">
              <a:rPr lang="ru-RU" altLang="ru-RU" sz="1200" b="0"/>
              <a:pPr algn="r"/>
              <a:t>9</a:t>
            </a:fld>
            <a:endParaRPr lang="ru-RU" altLang="ru-RU" sz="1200" b="0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F58F3F8-A700-49B4-9493-D882CDAB4AD5}" type="slidenum">
              <a:rPr lang="ru-RU" altLang="ru-RU" sz="1200" b="0"/>
              <a:pPr algn="r"/>
              <a:t>10</a:t>
            </a:fld>
            <a:endParaRPr lang="ru-RU" altLang="ru-RU" sz="1200" b="0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4819" name="Верхний колонтитул 1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uk-UA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EE18A8-83ED-4A29-A85F-26D7D68D86E7}" type="slidenum">
              <a:rPr lang="en-US" altLang="en-US" smtClean="0">
                <a:cs typeface="Arial" charset="0"/>
              </a:rPr>
              <a:pPr/>
              <a:t>15</a:t>
            </a:fld>
            <a:endParaRPr lang="en-US" altLang="en-US" smtClean="0">
              <a:cs typeface="Arial" charset="0"/>
            </a:endParaRPr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45059" name="Верхний колонтитул 1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uk-UA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4CBD3-3C28-4958-84E0-59035A0CACF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66124-6659-40C9-845F-CB91BAC740B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A4BCE4-1954-406F-A2AC-962B9EE5006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D1DE6-5856-45A2-B22A-4C07D1D02FD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9E67B-4173-46B2-B97B-B67684719BF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7B283-A65B-4C16-B97E-BCF1881C1B1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59266-0D54-4835-9116-9062A71579D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F8973-0F67-46FE-9E7F-8F8FF7C2B9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6852C-0E40-42D7-AE34-94C266E0548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8C243-E63D-4D44-BEEF-58A9BCC184C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A290F-CC64-484B-93A6-90F46C8983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8DD25C-74B4-4F56-8753-094FCE6416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fld id="{7421ABCC-7F60-435E-AD71-9D1121EC871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3" r:id="rId3"/>
    <p:sldLayoutId id="2147483672" r:id="rId4"/>
    <p:sldLayoutId id="2147483671" r:id="rId5"/>
    <p:sldLayoutId id="2147483670" r:id="rId6"/>
    <p:sldLayoutId id="2147483669" r:id="rId7"/>
    <p:sldLayoutId id="2147483668" r:id="rId8"/>
    <p:sldLayoutId id="2147483667" r:id="rId9"/>
    <p:sldLayoutId id="2147483666" r:id="rId10"/>
    <p:sldLayoutId id="2147483665" r:id="rId11"/>
    <p:sldLayoutId id="2147483676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3.jpeg"/><Relationship Id="rId7" Type="http://schemas.openxmlformats.org/officeDocument/2006/relationships/slide" Target="slide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slide" Target="slide5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slide" Target="slide5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4352925" y="3324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320925" y="655638"/>
            <a:ext cx="6427788" cy="8080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endParaRPr lang="ru-RU" sz="105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  <a:p>
            <a:pPr algn="ctr" eaLnBrk="0" hangingPunct="0">
              <a:defRPr/>
            </a:pP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МІЖНАРОДН</a:t>
            </a:r>
            <a:r>
              <a:rPr lang="uk-UA" sz="11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А 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НАУКОВО-ТЕХНІЧНА КОНФЕРЕНЦІЯ</a:t>
            </a:r>
          </a:p>
          <a:p>
            <a:pPr algn="ctr" eaLnBrk="0" hangingPunct="0">
              <a:defRPr/>
            </a:pP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  <a:p>
            <a:pPr algn="ctr" eaLnBrk="0" hangingPunct="0">
              <a:defRPr/>
            </a:pPr>
            <a:r>
              <a:rPr lang="uk-UA" dirty="0">
                <a:solidFill>
                  <a:srgbClr val="16365D"/>
                </a:solidFill>
                <a:latin typeface="Arial" panose="020B0604020202020204" pitchFamily="34" charset="0"/>
                <a:cs typeface="+mn-cs"/>
              </a:rPr>
              <a:t>ПОГОДЖЕННЯ З ВІДХОДАМИ, НОРМИ ТА НАЙКРАЩЩІ ПРАКТИКІ</a:t>
            </a:r>
            <a:endParaRPr lang="ru-RU" dirty="0">
              <a:solidFill>
                <a:srgbClr val="16365D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16387" name="Прямоугольник 2"/>
          <p:cNvSpPr>
            <a:spLocks noChangeArrowheads="1"/>
          </p:cNvSpPr>
          <p:nvPr/>
        </p:nvSpPr>
        <p:spPr bwMode="auto">
          <a:xfrm>
            <a:off x="1619250" y="6015038"/>
            <a:ext cx="45720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uk-UA">
                <a:solidFill>
                  <a:srgbClr val="000000"/>
                </a:solidFill>
                <a:latin typeface="Arial" charset="0"/>
              </a:rPr>
              <a:t>2023 </a:t>
            </a:r>
          </a:p>
          <a:p>
            <a:pPr algn="ctr" eaLnBrk="0" hangingPunct="0"/>
            <a:r>
              <a:rPr lang="uk-UA">
                <a:solidFill>
                  <a:srgbClr val="000000"/>
                </a:solidFill>
                <a:latin typeface="Arial" charset="0"/>
              </a:rPr>
              <a:t>Київ </a:t>
            </a:r>
            <a:endParaRPr lang="uk-UA"/>
          </a:p>
        </p:txBody>
      </p:sp>
      <p:sp>
        <p:nvSpPr>
          <p:cNvPr id="4" name="Прямоугольник 3"/>
          <p:cNvSpPr/>
          <p:nvPr/>
        </p:nvSpPr>
        <p:spPr>
          <a:xfrm>
            <a:off x="250825" y="2551113"/>
            <a:ext cx="8713788" cy="1385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uk-UA" sz="2800" b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Тверді побутові </a:t>
            </a:r>
            <a:r>
              <a:rPr lang="uk-UA" sz="2800" b="0" dirty="0">
                <a:latin typeface="Arial" panose="020B0604020202020204" pitchFamily="34" charset="0"/>
                <a:cs typeface="Arial" panose="020B0604020202020204" pitchFamily="34" charset="0"/>
              </a:rPr>
              <a:t>Відходи та біомаса можуть стати </a:t>
            </a:r>
          </a:p>
          <a:p>
            <a:pPr algn="ctr" eaLnBrk="0" hangingPunct="0">
              <a:defRPr/>
            </a:pPr>
            <a:r>
              <a:rPr lang="uk-UA" sz="2800" b="0" dirty="0">
                <a:latin typeface="Arial" panose="020B0604020202020204" pitchFamily="34" charset="0"/>
                <a:cs typeface="Arial" panose="020B0604020202020204" pitchFamily="34" charset="0"/>
              </a:rPr>
              <a:t>паливом розподіленої енергетики </a:t>
            </a:r>
          </a:p>
          <a:p>
            <a:pPr algn="ctr" eaLnBrk="0" hangingPunct="0">
              <a:defRPr/>
            </a:pPr>
            <a:r>
              <a:rPr lang="uk-UA" sz="2800" b="0" dirty="0">
                <a:latin typeface="Arial" panose="020B0604020202020204" pitchFamily="34" charset="0"/>
                <a:cs typeface="Arial" panose="020B0604020202020204" pitchFamily="34" charset="0"/>
              </a:rPr>
              <a:t>(замість вугілля та газу)</a:t>
            </a:r>
            <a:r>
              <a:rPr lang="ru-RU" dirty="0">
                <a:solidFill>
                  <a:srgbClr val="000000"/>
                </a:solidFill>
                <a:cs typeface="+mn-cs"/>
              </a:rPr>
              <a:t>	</a:t>
            </a:r>
          </a:p>
        </p:txBody>
      </p:sp>
      <p:sp>
        <p:nvSpPr>
          <p:cNvPr id="16389" name="Прямоугольник 6"/>
          <p:cNvSpPr>
            <a:spLocks noChangeArrowheads="1"/>
          </p:cNvSpPr>
          <p:nvPr/>
        </p:nvSpPr>
        <p:spPr bwMode="auto">
          <a:xfrm>
            <a:off x="250825" y="4443413"/>
            <a:ext cx="691356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b="0"/>
              <a:t>КОВАЛЬЧУК Ю.Г.,  АРСІРІЙ В.А. РЯБОКОНЬ П.М</a:t>
            </a:r>
            <a:endParaRPr lang="en-US" b="0"/>
          </a:p>
          <a:p>
            <a:pPr eaLnBrk="0" hangingPunct="0"/>
            <a:r>
              <a:rPr lang="uk-UA" b="0" i="1"/>
              <a:t>Академія енергетики України </a:t>
            </a:r>
            <a:r>
              <a:rPr lang="uk-UA" b="0"/>
              <a:t>	</a:t>
            </a:r>
          </a:p>
          <a:p>
            <a:pPr eaLnBrk="0" hangingPunct="0"/>
            <a:r>
              <a:rPr lang="uk-UA" b="0" i="1"/>
              <a:t>Одеська державна академія будівництва та архітектури </a:t>
            </a:r>
          </a:p>
        </p:txBody>
      </p:sp>
      <p:grpSp>
        <p:nvGrpSpPr>
          <p:cNvPr id="16390" name="Группа 7"/>
          <p:cNvGrpSpPr>
            <a:grpSpLocks/>
          </p:cNvGrpSpPr>
          <p:nvPr/>
        </p:nvGrpSpPr>
        <p:grpSpPr bwMode="auto">
          <a:xfrm>
            <a:off x="0" y="163513"/>
            <a:ext cx="2320925" cy="1555750"/>
            <a:chOff x="2987824" y="1700808"/>
            <a:chExt cx="5633279" cy="3600400"/>
          </a:xfrm>
        </p:grpSpPr>
        <p:pic>
          <p:nvPicPr>
            <p:cNvPr id="16391" name="Picture 10" descr="подсолнух, подсолнух, синий, формат файла изображения, веб-дизайн png |  PNGWi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987824" y="1700808"/>
              <a:ext cx="5633279" cy="3600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2" name="Picture 12" descr="Energetik-Plus : Сжигатель твердого топлива и древесных отходов для газовых  котлов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-201422">
              <a:off x="5393623" y="2359012"/>
              <a:ext cx="1284401" cy="20679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586663" y="5589588"/>
            <a:ext cx="322262" cy="25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ru-RU" sz="1050" dirty="0"/>
              <a:t>14</a:t>
            </a:r>
          </a:p>
        </p:txBody>
      </p:sp>
      <p:sp>
        <p:nvSpPr>
          <p:cNvPr id="11" name="Стрелка вправо 10"/>
          <p:cNvSpPr/>
          <p:nvPr/>
        </p:nvSpPr>
        <p:spPr bwMode="auto">
          <a:xfrm>
            <a:off x="3813175" y="1801813"/>
            <a:ext cx="1490663" cy="439737"/>
          </a:xfrm>
          <a:prstGeom prst="rightArrow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lIns="68580" tIns="34290" rIns="68580" bIns="34290" anchor="ctr"/>
          <a:lstStyle/>
          <a:p>
            <a:pPr algn="ctr" defTabSz="685800" eaLnBrk="0" hangingPunct="0">
              <a:defRPr/>
            </a:pPr>
            <a:endParaRPr lang="en-US" sz="1800">
              <a:latin typeface="Arial" panose="020B0604020202020204" pitchFamily="34" charset="0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1163" y="282575"/>
            <a:ext cx="8367712" cy="900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uk-UA" sz="21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Тверді побутові </a:t>
            </a:r>
            <a:r>
              <a:rPr lang="uk-UA" sz="21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відходи та </a:t>
            </a:r>
            <a:r>
              <a:rPr lang="uk-UA" sz="21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uk-UA" sz="21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ушпиння </a:t>
            </a:r>
          </a:p>
          <a:p>
            <a:pPr algn="ctr" eaLnBrk="0" hangingPunct="0">
              <a:defRPr/>
            </a:pPr>
            <a:r>
              <a:rPr lang="uk-UA" sz="21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заміщують енергетичне </a:t>
            </a:r>
            <a:r>
              <a:rPr lang="uk-UA" sz="210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uk-UA" sz="2100" dirty="0">
                <a:latin typeface="Arial" panose="020B0604020202020204" pitchFamily="34" charset="0"/>
                <a:cs typeface="Arial" panose="020B0604020202020204" pitchFamily="34" charset="0"/>
              </a:rPr>
              <a:t>угілля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>
              <a:defRPr/>
            </a:pPr>
            <a:r>
              <a:rPr lang="uk-UA" sz="105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cs"/>
              </a:rPr>
              <a:t> </a:t>
            </a:r>
            <a:endParaRPr lang="en-US" sz="105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+mn-cs"/>
            </a:endParaRPr>
          </a:p>
        </p:txBody>
      </p:sp>
      <p:pic>
        <p:nvPicPr>
          <p:cNvPr id="17412" name="Рисунок 14"/>
          <p:cNvPicPr>
            <a:picLocks noChangeAspect="1"/>
          </p:cNvPicPr>
          <p:nvPr/>
        </p:nvPicPr>
        <p:blipFill>
          <a:blip r:embed="rId3"/>
          <a:srcRect t="7846"/>
          <a:stretch>
            <a:fillRect/>
          </a:stretch>
        </p:blipFill>
        <p:spPr bwMode="auto">
          <a:xfrm>
            <a:off x="381000" y="1196975"/>
            <a:ext cx="85153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Номер слайда 1"/>
          <p:cNvSpPr txBox="1">
            <a:spLocks/>
          </p:cNvSpPr>
          <p:nvPr/>
        </p:nvSpPr>
        <p:spPr bwMode="auto">
          <a:xfrm>
            <a:off x="8647113" y="142875"/>
            <a:ext cx="314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7D6929F1-435F-4A2D-A703-42ADB9683E2C}" type="slidenum">
              <a:rPr lang="ru-RU" altLang="ru-RU" sz="1800">
                <a:solidFill>
                  <a:srgbClr val="898989"/>
                </a:solidFill>
              </a:rPr>
              <a:pPr algn="r"/>
              <a:t>2</a:t>
            </a:fld>
            <a:endParaRPr lang="ru-RU" altLang="ru-RU" sz="18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163638"/>
            <a:ext cx="8208963" cy="521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Прямоугольник 4"/>
          <p:cNvSpPr>
            <a:spLocks noChangeArrowheads="1"/>
          </p:cNvSpPr>
          <p:nvPr/>
        </p:nvSpPr>
        <p:spPr bwMode="auto">
          <a:xfrm>
            <a:off x="601663" y="404813"/>
            <a:ext cx="72834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uk-UA" sz="1800">
                <a:cs typeface="Times New Roman" pitchFamily="18" charset="0"/>
              </a:rPr>
              <a:t>Карта розміщення об’єктів спалювання біопалива в Україні </a:t>
            </a:r>
            <a:endParaRPr lang="ru-RU" sz="1800"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89963" y="1036638"/>
            <a:ext cx="33337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uk-UA" sz="1050" dirty="0">
                <a:solidFill>
                  <a:schemeClr val="bg1"/>
                </a:solidFill>
                <a:latin typeface="Bookman Old Style" panose="02050604050505020204" pitchFamily="18" charset="0"/>
                <a:cs typeface="+mn-cs"/>
              </a:rPr>
              <a:t>5</a:t>
            </a:r>
            <a:endParaRPr lang="ru-RU" sz="1050" dirty="0">
              <a:solidFill>
                <a:schemeClr val="bg1"/>
              </a:solidFill>
              <a:latin typeface="Bookman Old Style" panose="02050604050505020204" pitchFamily="18" charset="0"/>
              <a:cs typeface="+mn-cs"/>
            </a:endParaRPr>
          </a:p>
        </p:txBody>
      </p:sp>
      <p:sp>
        <p:nvSpPr>
          <p:cNvPr id="19460" name="Номер слайда 1"/>
          <p:cNvSpPr txBox="1">
            <a:spLocks/>
          </p:cNvSpPr>
          <p:nvPr/>
        </p:nvSpPr>
        <p:spPr bwMode="auto">
          <a:xfrm>
            <a:off x="8647113" y="142875"/>
            <a:ext cx="314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CDCD375E-87DA-452D-A872-53428F1CA0B0}" type="slidenum">
              <a:rPr lang="ru-RU" altLang="ru-RU" sz="1800">
                <a:solidFill>
                  <a:srgbClr val="898989"/>
                </a:solidFill>
              </a:rPr>
              <a:pPr algn="r"/>
              <a:t>3</a:t>
            </a:fld>
            <a:endParaRPr lang="ru-RU" altLang="ru-RU" sz="18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266825"/>
            <a:ext cx="8672513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863600" y="5949950"/>
            <a:ext cx="6746875" cy="576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uk-UA" sz="1575" dirty="0">
                <a:cs typeface="Times New Roman" panose="02020603050405020304" pitchFamily="18" charset="0"/>
              </a:rPr>
              <a:t>А – параметри котла насиченої пари для генерації тепла</a:t>
            </a:r>
          </a:p>
          <a:p>
            <a:pPr algn="ctr" eaLnBrk="0" hangingPunct="0">
              <a:defRPr/>
            </a:pPr>
            <a:r>
              <a:rPr lang="uk-UA" sz="1575" dirty="0">
                <a:cs typeface="Times New Roman" panose="02020603050405020304" pitchFamily="18" charset="0"/>
              </a:rPr>
              <a:t>В, </a:t>
            </a:r>
            <a:r>
              <a:rPr lang="uk-UA" sz="1575" dirty="0">
                <a:cs typeface="Times New Roman" panose="02020603050405020304" pitchFamily="18" charset="0"/>
              </a:rPr>
              <a:t>С і Д</a:t>
            </a:r>
            <a:r>
              <a:rPr lang="uk-UA" sz="1575" dirty="0">
                <a:cs typeface="Times New Roman" panose="02020603050405020304" pitchFamily="18" charset="0"/>
              </a:rPr>
              <a:t> </a:t>
            </a:r>
            <a:r>
              <a:rPr lang="uk-UA" sz="1575" dirty="0">
                <a:cs typeface="Times New Roman" panose="02020603050405020304" pitchFamily="18" charset="0"/>
              </a:rPr>
              <a:t>– параметри перегрітої пари для генерації електрики і </a:t>
            </a:r>
            <a:r>
              <a:rPr lang="uk-UA" sz="1575" dirty="0">
                <a:cs typeface="Times New Roman" panose="02020603050405020304" pitchFamily="18" charset="0"/>
              </a:rPr>
              <a:t>тепла</a:t>
            </a:r>
            <a:endParaRPr lang="uk-UA" sz="1575" dirty="0">
              <a:cs typeface="Times New Roman" panose="02020603050405020304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5646738" y="2974975"/>
            <a:ext cx="236537" cy="358775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589963" y="1036638"/>
            <a:ext cx="33337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uk-UA" sz="1050" dirty="0">
                <a:solidFill>
                  <a:schemeClr val="bg1"/>
                </a:solidFill>
                <a:latin typeface="Bookman Old Style" panose="02050604050505020204" pitchFamily="18" charset="0"/>
                <a:cs typeface="+mn-cs"/>
              </a:rPr>
              <a:t>6</a:t>
            </a:r>
            <a:endParaRPr lang="ru-RU" sz="1050" dirty="0">
              <a:solidFill>
                <a:schemeClr val="bg1"/>
              </a:solidFill>
              <a:latin typeface="Bookman Old Style" panose="02050604050505020204" pitchFamily="18" charset="0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95375" y="300038"/>
            <a:ext cx="7056438" cy="5762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uk-UA" sz="1575" dirty="0">
                <a:cs typeface="Times New Roman" panose="02020603050405020304" pitchFamily="18" charset="0"/>
              </a:rPr>
              <a:t>Більшість котлів України здатні забезпечувати </a:t>
            </a:r>
          </a:p>
          <a:p>
            <a:pPr algn="ctr" eaLnBrk="0" hangingPunct="0">
              <a:defRPr/>
            </a:pPr>
            <a:r>
              <a:rPr lang="uk-UA" sz="1575" dirty="0">
                <a:cs typeface="Times New Roman" panose="02020603050405020304" pitchFamily="18" charset="0"/>
              </a:rPr>
              <a:t>параметри </a:t>
            </a:r>
            <a:r>
              <a:rPr lang="uk-UA" sz="1575" dirty="0">
                <a:cs typeface="Times New Roman" panose="02020603050405020304" pitchFamily="18" charset="0"/>
              </a:rPr>
              <a:t>перегрітої пари для </a:t>
            </a:r>
            <a:r>
              <a:rPr lang="uk-UA" sz="1575" dirty="0">
                <a:cs typeface="Times New Roman" panose="02020603050405020304" pitchFamily="18" charset="0"/>
              </a:rPr>
              <a:t>сумісної генерації </a:t>
            </a:r>
            <a:r>
              <a:rPr lang="uk-UA" sz="1575" dirty="0">
                <a:cs typeface="Times New Roman" panose="02020603050405020304" pitchFamily="18" charset="0"/>
              </a:rPr>
              <a:t>електрики і </a:t>
            </a:r>
            <a:r>
              <a:rPr lang="uk-UA" sz="1575" dirty="0">
                <a:cs typeface="Times New Roman" panose="02020603050405020304" pitchFamily="18" charset="0"/>
              </a:rPr>
              <a:t>тепла</a:t>
            </a:r>
            <a:endParaRPr lang="uk-UA" sz="1575" dirty="0">
              <a:cs typeface="Times New Roman" panose="02020603050405020304" pitchFamily="18" charset="0"/>
            </a:endParaRPr>
          </a:p>
        </p:txBody>
      </p:sp>
      <p:sp>
        <p:nvSpPr>
          <p:cNvPr id="20486" name="Номер слайда 1"/>
          <p:cNvSpPr txBox="1">
            <a:spLocks/>
          </p:cNvSpPr>
          <p:nvPr/>
        </p:nvSpPr>
        <p:spPr bwMode="auto">
          <a:xfrm>
            <a:off x="8647113" y="142875"/>
            <a:ext cx="314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FAA5064-19AB-4DEE-8EB1-F42129720B95}" type="slidenum">
              <a:rPr lang="ru-RU" altLang="ru-RU" sz="1800">
                <a:solidFill>
                  <a:srgbClr val="898989"/>
                </a:solidFill>
              </a:rPr>
              <a:pPr algn="r"/>
              <a:t>4</a:t>
            </a:fld>
            <a:endParaRPr lang="ru-RU" altLang="ru-RU" sz="18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188" y="908050"/>
            <a:ext cx="7920037" cy="1223963"/>
          </a:xfrm>
        </p:spPr>
        <p:txBody>
          <a:bodyPr/>
          <a:lstStyle/>
          <a:p>
            <a:pPr algn="l" eaLnBrk="1" hangingPunct="1"/>
            <a:r>
              <a:rPr lang="uk-UA" altLang="ru-RU" sz="2400" smtClean="0">
                <a:solidFill>
                  <a:srgbClr val="FF0000"/>
                </a:solidFill>
                <a:latin typeface="Times New Roman" pitchFamily="18" charset="0"/>
              </a:rPr>
              <a:t>Проблема 1 – старіння обладнання </a:t>
            </a:r>
            <a:br>
              <a:rPr lang="uk-UA" altLang="ru-RU" sz="2400" smtClean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uk-UA" altLang="ru-RU" sz="2400" smtClean="0">
                <a:solidFill>
                  <a:srgbClr val="FF0000"/>
                </a:solidFill>
                <a:latin typeface="Times New Roman" pitchFamily="18" charset="0"/>
              </a:rPr>
              <a:t>Проблема 2 – обмеження потужності котлів</a:t>
            </a:r>
            <a:br>
              <a:rPr lang="uk-UA" altLang="ru-RU" sz="2400" smtClean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uk-UA" altLang="ru-RU" sz="2400" smtClean="0">
                <a:solidFill>
                  <a:srgbClr val="FF0000"/>
                </a:solidFill>
                <a:latin typeface="Times New Roman" pitchFamily="18" charset="0"/>
              </a:rPr>
              <a:t>Проблема 3 </a:t>
            </a:r>
            <a:r>
              <a:rPr lang="uk-UA" altLang="ru-RU" sz="24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altLang="ru-RU" sz="2400" smtClean="0">
                <a:solidFill>
                  <a:srgbClr val="FF0000"/>
                </a:solidFill>
                <a:latin typeface="Times New Roman" pitchFamily="18" charset="0"/>
              </a:rPr>
              <a:t> високі затрати енергії на власні потреби</a:t>
            </a:r>
            <a:endParaRPr lang="uk-UA" altLang="ru-RU" sz="2400" smtClean="0">
              <a:solidFill>
                <a:schemeClr val="hlink"/>
              </a:solidFill>
              <a:latin typeface="Times New Roman" pitchFamily="18" charset="0"/>
            </a:endParaRPr>
          </a:p>
        </p:txBody>
      </p:sp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468313" y="2420938"/>
            <a:ext cx="8424862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altLang="ru-RU" sz="2000" b="0"/>
              <a:t>Унікальна практика «вдосконалення структурі потоків»</a:t>
            </a:r>
          </a:p>
          <a:p>
            <a:pPr algn="ctr"/>
            <a:endParaRPr lang="uk-UA" altLang="ru-RU" sz="2000" b="0"/>
          </a:p>
          <a:p>
            <a:pPr algn="ctr"/>
            <a:r>
              <a:rPr lang="uk-UA" altLang="ru-RU" sz="2000" b="0"/>
              <a:t>Реконструкції дуттьового тракту котлів КВГМ №3 та №4 </a:t>
            </a:r>
          </a:p>
          <a:p>
            <a:pPr algn="ctr"/>
            <a:r>
              <a:rPr lang="uk-UA" altLang="ru-RU" sz="2000" b="0"/>
              <a:t>м. Чорноморськ 2006 рік.</a:t>
            </a:r>
          </a:p>
          <a:p>
            <a:pPr algn="ctr"/>
            <a:endParaRPr lang="uk-UA" altLang="ru-RU" sz="2000" b="0"/>
          </a:p>
          <a:p>
            <a:r>
              <a:rPr lang="uk-UA" altLang="ru-RU" sz="2000" b="0"/>
              <a:t>Причина: 1 – обмеження потужності котлів по дуттю на 30%</a:t>
            </a:r>
          </a:p>
          <a:p>
            <a:r>
              <a:rPr lang="uk-UA" altLang="ru-RU" sz="2000" b="0"/>
              <a:t>                 2 – великі витрати енергії на власні потреби</a:t>
            </a:r>
          </a:p>
          <a:p>
            <a:endParaRPr lang="uk-UA" altLang="ru-RU" sz="2000" b="0"/>
          </a:p>
          <a:p>
            <a:r>
              <a:rPr lang="uk-UA" altLang="ru-RU" sz="2000" b="0"/>
              <a:t>Завдання: 1 – забезпечення максимальної теплової потужності котлів </a:t>
            </a:r>
          </a:p>
          <a:p>
            <a:r>
              <a:rPr lang="uk-UA" altLang="ru-RU" sz="2000" b="0"/>
              <a:t>                  за рахунок збільшення подачі дуттьового вентилятора</a:t>
            </a:r>
          </a:p>
          <a:p>
            <a:pPr algn="just"/>
            <a:r>
              <a:rPr lang="uk-UA" altLang="ru-RU" sz="2000" b="0"/>
              <a:t>                  2 – зменшення витрат енергії на роботу вентилятора </a:t>
            </a:r>
          </a:p>
          <a:p>
            <a:pPr algn="just"/>
            <a:r>
              <a:rPr lang="uk-UA" altLang="ru-RU" sz="2000" b="0"/>
              <a:t>                   за рахунок зменшення опорів дуттьового тракту</a:t>
            </a:r>
          </a:p>
        </p:txBody>
      </p:sp>
      <p:sp>
        <p:nvSpPr>
          <p:cNvPr id="21507" name="Номер слайда 1"/>
          <p:cNvSpPr txBox="1">
            <a:spLocks/>
          </p:cNvSpPr>
          <p:nvPr/>
        </p:nvSpPr>
        <p:spPr bwMode="auto">
          <a:xfrm>
            <a:off x="8647113" y="142875"/>
            <a:ext cx="314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E6D7EAD3-012C-4ADE-A61D-C46FF089764E}" type="slidenum">
              <a:rPr lang="ru-RU" altLang="ru-RU" sz="1800">
                <a:solidFill>
                  <a:srgbClr val="898989"/>
                </a:solidFill>
              </a:rPr>
              <a:pPr algn="r"/>
              <a:t>5</a:t>
            </a:fld>
            <a:endParaRPr lang="ru-RU" altLang="ru-RU" sz="1800">
              <a:solidFill>
                <a:srgbClr val="898989"/>
              </a:solidFill>
            </a:endParaRPr>
          </a:p>
        </p:txBody>
      </p:sp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2851150" y="234950"/>
            <a:ext cx="3800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 i="1">
                <a:solidFill>
                  <a:schemeClr val="hlink"/>
                </a:solidFill>
              </a:rPr>
              <a:t>Improving the flow structure</a:t>
            </a:r>
            <a:endParaRPr lang="ru-RU" altLang="ru-RU"/>
          </a:p>
        </p:txBody>
      </p:sp>
      <p:pic>
        <p:nvPicPr>
          <p:cNvPr id="21509" name="Picture 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5113" y="320675"/>
            <a:ext cx="777875" cy="371475"/>
          </a:xfrm>
          <a:prstGeom prst="rect">
            <a:avLst/>
          </a:prstGeom>
          <a:noFill/>
          <a:ln w="28575">
            <a:solidFill>
              <a:srgbClr val="0033CC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288" y="71438"/>
            <a:ext cx="8208962" cy="1295400"/>
          </a:xfrm>
        </p:spPr>
        <p:txBody>
          <a:bodyPr/>
          <a:lstStyle/>
          <a:p>
            <a:pPr eaLnBrk="1" hangingPunct="1"/>
            <a:r>
              <a:rPr lang="uk-UA" altLang="ru-RU" sz="2800" smtClean="0">
                <a:latin typeface="Times New Roman" pitchFamily="18" charset="0"/>
                <a:cs typeface="Times New Roman" pitchFamily="18" charset="0"/>
              </a:rPr>
              <a:t>Конфігурація тягодуттьових трактів котлів КВГМ</a:t>
            </a:r>
            <a:br>
              <a:rPr lang="uk-UA" altLang="ru-RU" sz="2800" smtClean="0">
                <a:latin typeface="Times New Roman" pitchFamily="18" charset="0"/>
                <a:cs typeface="Times New Roman" pitchFamily="18" charset="0"/>
              </a:rPr>
            </a:br>
            <a:r>
              <a:rPr lang="uk-UA" altLang="ru-RU" sz="2000" smtClean="0">
                <a:latin typeface="Times New Roman" pitchFamily="18" charset="0"/>
                <a:cs typeface="Times New Roman" pitchFamily="18" charset="0"/>
              </a:rPr>
              <a:t>Витрати енергії на вентилятори та димососи</a:t>
            </a:r>
            <a:br>
              <a:rPr lang="uk-UA" altLang="ru-RU" sz="2000" smtClean="0">
                <a:latin typeface="Times New Roman" pitchFamily="18" charset="0"/>
                <a:cs typeface="Times New Roman" pitchFamily="18" charset="0"/>
              </a:rPr>
            </a:br>
            <a:r>
              <a:rPr lang="uk-UA" altLang="ru-RU" sz="2000" smtClean="0">
                <a:latin typeface="Times New Roman" pitchFamily="18" charset="0"/>
                <a:cs typeface="Times New Roman" pitchFamily="18" charset="0"/>
              </a:rPr>
              <a:t> невиправдано становлять близько 2% потужності котлів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1465263"/>
            <a:ext cx="7570787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8559" name="Group 15"/>
          <p:cNvGraphicFramePr>
            <a:graphicFrameLocks noGrp="1"/>
          </p:cNvGraphicFramePr>
          <p:nvPr/>
        </p:nvGraphicFramePr>
        <p:xfrm>
          <a:off x="1452563" y="5848350"/>
          <a:ext cx="6096000" cy="958850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/>
                  </a:extLst>
                </a:gridCol>
                <a:gridCol w="3048000">
                  <a:extLst>
                    <a:ext uri="{9D8B030D-6E8A-4147-A177-3AD203B41FA5}"/>
                  </a:extLst>
                </a:gridCol>
              </a:tblGrid>
              <a:tr h="605793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Подача повітря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спалювання палива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DFF46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Видалення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димових газів котла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/>
                </a:extLst>
              </a:tr>
              <a:tr h="318982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23566" name="Номер слайда 1"/>
          <p:cNvSpPr txBox="1">
            <a:spLocks/>
          </p:cNvSpPr>
          <p:nvPr/>
        </p:nvSpPr>
        <p:spPr bwMode="auto">
          <a:xfrm>
            <a:off x="8647113" y="142875"/>
            <a:ext cx="314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7B97D5EE-E998-449E-B793-F0CDA12E85D3}" type="slidenum">
              <a:rPr lang="ru-RU" altLang="ru-RU" sz="1800">
                <a:solidFill>
                  <a:srgbClr val="898989"/>
                </a:solidFill>
              </a:rPr>
              <a:pPr algn="r"/>
              <a:t>6</a:t>
            </a:fld>
            <a:endParaRPr lang="ru-RU" altLang="ru-RU" sz="18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4" name="Заголовок 1"/>
          <p:cNvSpPr>
            <a:spLocks noGrp="1"/>
          </p:cNvSpPr>
          <p:nvPr>
            <p:ph type="title"/>
          </p:nvPr>
        </p:nvSpPr>
        <p:spPr>
          <a:xfrm>
            <a:off x="323850" y="3884613"/>
            <a:ext cx="3883025" cy="787400"/>
          </a:xfrm>
        </p:spPr>
        <p:txBody>
          <a:bodyPr/>
          <a:lstStyle/>
          <a:p>
            <a:r>
              <a:rPr lang="uk-UA" sz="1400" smtClean="0">
                <a:latin typeface="Arial" charset="0"/>
                <a:cs typeface="Arial" charset="0"/>
              </a:rPr>
              <a:t>ПОЛОЖЕННЯ </a:t>
            </a:r>
            <a:br>
              <a:rPr lang="uk-UA" sz="1400" smtClean="0">
                <a:latin typeface="Arial" charset="0"/>
                <a:cs typeface="Arial" charset="0"/>
              </a:rPr>
            </a:br>
            <a:r>
              <a:rPr lang="uk-UA" sz="1400" smtClean="0">
                <a:latin typeface="Arial" charset="0"/>
                <a:cs typeface="Arial" charset="0"/>
              </a:rPr>
              <a:t>ПРО ПОГОДЖЕННЯ </a:t>
            </a:r>
            <a:br>
              <a:rPr lang="uk-UA" sz="1400" smtClean="0">
                <a:latin typeface="Arial" charset="0"/>
                <a:cs typeface="Arial" charset="0"/>
              </a:rPr>
            </a:br>
            <a:r>
              <a:rPr lang="uk-UA" sz="1400" smtClean="0">
                <a:latin typeface="Arial" charset="0"/>
                <a:cs typeface="Arial" charset="0"/>
              </a:rPr>
              <a:t>ОБМЕЖЕНЬ ПОТУЖНОСТІ КОТЛІВ </a:t>
            </a:r>
            <a:endParaRPr lang="ru-RU" sz="1400" smtClean="0">
              <a:latin typeface="Arial" charset="0"/>
              <a:cs typeface="Arial" charset="0"/>
            </a:endParaRPr>
          </a:p>
        </p:txBody>
      </p:sp>
      <p:sp>
        <p:nvSpPr>
          <p:cNvPr id="336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7045D49-99A4-4E6A-A673-7A4332879933}" type="slidenum">
              <a:rPr lang="ru-RU" altLang="ru-RU" smtClean="0">
                <a:cs typeface="Arial" charset="0"/>
              </a:rPr>
              <a:pPr/>
              <a:t>7</a:t>
            </a:fld>
            <a:endParaRPr lang="ru-RU" altLang="ru-RU" smtClean="0">
              <a:cs typeface="Arial" charset="0"/>
            </a:endParaRPr>
          </a:p>
        </p:txBody>
      </p:sp>
      <p:graphicFrame>
        <p:nvGraphicFramePr>
          <p:cNvPr id="3362" name="Object 290"/>
          <p:cNvGraphicFramePr>
            <a:graphicFrameLocks noChangeAspect="1"/>
          </p:cNvGraphicFramePr>
          <p:nvPr/>
        </p:nvGraphicFramePr>
        <p:xfrm>
          <a:off x="4572000" y="836613"/>
          <a:ext cx="4465638" cy="2720975"/>
        </p:xfrm>
        <a:graphic>
          <a:graphicData uri="http://schemas.openxmlformats.org/presentationml/2006/ole">
            <p:oleObj spid="_x0000_s3362" name="Диаграмма" r:id="rId3" imgW="4591005" imgH="2943305" progId="">
              <p:embed/>
            </p:oleObj>
          </a:graphicData>
        </a:graphic>
      </p:graphicFrame>
      <p:graphicFrame>
        <p:nvGraphicFramePr>
          <p:cNvPr id="3363" name="Object 291"/>
          <p:cNvGraphicFramePr>
            <a:graphicFrameLocks noChangeAspect="1"/>
          </p:cNvGraphicFramePr>
          <p:nvPr/>
        </p:nvGraphicFramePr>
        <p:xfrm>
          <a:off x="4572000" y="3716338"/>
          <a:ext cx="4443413" cy="2760662"/>
        </p:xfrm>
        <a:graphic>
          <a:graphicData uri="http://schemas.openxmlformats.org/presentationml/2006/ole">
            <p:oleObj spid="_x0000_s3363" name="Диаграмма" r:id="rId4" imgW="4371908" imgH="2714545" progId="">
              <p:embed/>
            </p:oleObj>
          </a:graphicData>
        </a:graphic>
      </p:graphicFrame>
      <p:sp>
        <p:nvSpPr>
          <p:cNvPr id="3366" name="Заголовок 1"/>
          <p:cNvSpPr>
            <a:spLocks/>
          </p:cNvSpPr>
          <p:nvPr/>
        </p:nvSpPr>
        <p:spPr bwMode="auto">
          <a:xfrm>
            <a:off x="4860925" y="244475"/>
            <a:ext cx="338455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k-UA" altLang="ru-RU">
                <a:latin typeface="Arial" charset="0"/>
              </a:rPr>
              <a:t>Котли працюють з суттєвими обмеженнями потужності</a:t>
            </a:r>
          </a:p>
        </p:txBody>
      </p:sp>
      <p:sp>
        <p:nvSpPr>
          <p:cNvPr id="3367" name="Заголовок 1"/>
          <p:cNvSpPr txBox="1">
            <a:spLocks/>
          </p:cNvSpPr>
          <p:nvPr/>
        </p:nvSpPr>
        <p:spPr bwMode="auto">
          <a:xfrm>
            <a:off x="0" y="454025"/>
            <a:ext cx="4383088" cy="310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uk-UA" altLang="ru-RU" sz="2000">
                <a:latin typeface="Arial" charset="0"/>
              </a:rPr>
              <a:t>Обмеження потужності котлів</a:t>
            </a:r>
          </a:p>
          <a:p>
            <a:pPr algn="ctr" eaLnBrk="0" hangingPunct="0"/>
            <a:r>
              <a:rPr lang="uk-UA" sz="2000">
                <a:solidFill>
                  <a:srgbClr val="00B050"/>
                </a:solidFill>
                <a:latin typeface="Arial" charset="0"/>
              </a:rPr>
              <a:t>Зелене</a:t>
            </a:r>
          </a:p>
          <a:p>
            <a:pPr algn="ctr" eaLnBrk="0" hangingPunct="0"/>
            <a:r>
              <a:rPr lang="uk-UA" sz="1600">
                <a:latin typeface="Arial" charset="0"/>
              </a:rPr>
              <a:t>Котли не можуть нести паспортне навантаження, бо не вистачає подачі вентиляторів або димососів</a:t>
            </a:r>
          </a:p>
          <a:p>
            <a:pPr algn="ctr" eaLnBrk="0" hangingPunct="0"/>
            <a:endParaRPr lang="uk-UA" sz="1600">
              <a:latin typeface="Arial" charset="0"/>
            </a:endParaRPr>
          </a:p>
          <a:p>
            <a:pPr algn="ctr" eaLnBrk="0" hangingPunct="0"/>
            <a:r>
              <a:rPr lang="uk-UA" sz="1600">
                <a:latin typeface="Arial" charset="0"/>
              </a:rPr>
              <a:t>Потрібно підвищувати ефективність аэро – гідро процесів </a:t>
            </a:r>
          </a:p>
          <a:p>
            <a:pPr algn="ctr" eaLnBrk="0" hangingPunct="0"/>
            <a:r>
              <a:rPr lang="uk-UA" sz="1600">
                <a:latin typeface="Arial" charset="0"/>
              </a:rPr>
              <a:t>для збільшення потужності котлів </a:t>
            </a:r>
          </a:p>
          <a:p>
            <a:pPr algn="ctr" eaLnBrk="0" hangingPunct="0"/>
            <a:r>
              <a:rPr lang="uk-UA" sz="1600">
                <a:latin typeface="Arial" charset="0"/>
              </a:rPr>
              <a:t>та зменшення витрат енергії </a:t>
            </a:r>
          </a:p>
          <a:p>
            <a:pPr algn="ctr" eaLnBrk="0" hangingPunct="0"/>
            <a:r>
              <a:rPr lang="uk-UA" sz="1600">
                <a:latin typeface="Arial" charset="0"/>
              </a:rPr>
              <a:t>на власні потреби </a:t>
            </a:r>
          </a:p>
        </p:txBody>
      </p:sp>
      <p:pic>
        <p:nvPicPr>
          <p:cNvPr id="3368" name="Рисунок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3838" y="4852988"/>
            <a:ext cx="4300537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69" name="Рисунок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3838" y="5495925"/>
            <a:ext cx="4300537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0" name="Номер слайда 1"/>
          <p:cNvSpPr txBox="1">
            <a:spLocks/>
          </p:cNvSpPr>
          <p:nvPr/>
        </p:nvSpPr>
        <p:spPr bwMode="auto">
          <a:xfrm>
            <a:off x="8647113" y="142875"/>
            <a:ext cx="314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2B3555C9-E719-4F72-8E7A-36F7C5FDEA38}" type="slidenum">
              <a:rPr lang="ru-RU" altLang="ru-RU" sz="1800">
                <a:solidFill>
                  <a:srgbClr val="898989"/>
                </a:solidFill>
              </a:rPr>
              <a:pPr algn="r"/>
              <a:t>7</a:t>
            </a:fld>
            <a:endParaRPr lang="ru-RU" altLang="ru-RU" sz="1800">
              <a:solidFill>
                <a:srgbClr val="898989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771775" y="1052513"/>
            <a:ext cx="4032250" cy="43180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700338" y="1125538"/>
            <a:ext cx="4103687" cy="3311525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altLang="ru-RU"/>
          </a:p>
        </p:txBody>
      </p:sp>
      <p:sp>
        <p:nvSpPr>
          <p:cNvPr id="27650" name="Rectangle 10"/>
          <p:cNvSpPr>
            <a:spLocks noChangeArrowheads="1"/>
          </p:cNvSpPr>
          <p:nvPr/>
        </p:nvSpPr>
        <p:spPr bwMode="auto">
          <a:xfrm>
            <a:off x="0" y="2114550"/>
            <a:ext cx="4127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altLang="ru-RU" sz="1200" b="0">
                <a:solidFill>
                  <a:srgbClr val="FF0000"/>
                </a:solidFill>
                <a:cs typeface="Times New Roman" pitchFamily="18" charset="0"/>
              </a:rPr>
              <a:t>      </a:t>
            </a:r>
            <a:endParaRPr lang="en-US" altLang="ru-RU" sz="2400" b="0"/>
          </a:p>
        </p:txBody>
      </p:sp>
      <p:sp>
        <p:nvSpPr>
          <p:cNvPr id="27651" name="Rectangle 24"/>
          <p:cNvSpPr>
            <a:spLocks noChangeArrowheads="1"/>
          </p:cNvSpPr>
          <p:nvPr/>
        </p:nvSpPr>
        <p:spPr bwMode="auto">
          <a:xfrm>
            <a:off x="0" y="2185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altLang="ru-RU"/>
          </a:p>
        </p:txBody>
      </p:sp>
      <p:sp>
        <p:nvSpPr>
          <p:cNvPr id="27652" name="Rectangle 26"/>
          <p:cNvSpPr>
            <a:spLocks noChangeArrowheads="1"/>
          </p:cNvSpPr>
          <p:nvPr/>
        </p:nvSpPr>
        <p:spPr bwMode="auto">
          <a:xfrm>
            <a:off x="0" y="2185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altLang="ru-RU"/>
          </a:p>
        </p:txBody>
      </p:sp>
      <p:pic>
        <p:nvPicPr>
          <p:cNvPr id="27653" name="Picture 25" descr="Ris_1a_kolen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150" y="3500438"/>
            <a:ext cx="2227263" cy="188912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27654" name="Rectangle 6"/>
          <p:cNvSpPr>
            <a:spLocks noGrp="1" noChangeArrowheads="1"/>
          </p:cNvSpPr>
          <p:nvPr>
            <p:ph type="title"/>
          </p:nvPr>
        </p:nvSpPr>
        <p:spPr>
          <a:xfrm>
            <a:off x="1258888" y="188913"/>
            <a:ext cx="7700962" cy="908050"/>
          </a:xfrm>
        </p:spPr>
        <p:txBody>
          <a:bodyPr/>
          <a:lstStyle/>
          <a:p>
            <a:pPr eaLnBrk="1" hangingPunct="1"/>
            <a:r>
              <a:rPr lang="uk-UA" altLang="ru-RU" sz="2400" smtClean="0">
                <a:solidFill>
                  <a:srgbClr val="0033CC"/>
                </a:solidFill>
              </a:rPr>
              <a:t>Нова концепція коригування - удосконалення </a:t>
            </a:r>
            <a:br>
              <a:rPr lang="uk-UA" altLang="ru-RU" sz="2400" smtClean="0">
                <a:solidFill>
                  <a:srgbClr val="0033CC"/>
                </a:solidFill>
              </a:rPr>
            </a:br>
            <a:r>
              <a:rPr lang="uk-UA" altLang="ru-RU" sz="2400" smtClean="0">
                <a:solidFill>
                  <a:srgbClr val="0033CC"/>
                </a:solidFill>
              </a:rPr>
              <a:t>структури потоків (</a:t>
            </a:r>
            <a:r>
              <a:rPr lang="en-US" altLang="ru-RU" sz="2400" i="1" smtClean="0">
                <a:solidFill>
                  <a:srgbClr val="0033CC"/>
                </a:solidFill>
              </a:rPr>
              <a:t>flow structure</a:t>
            </a:r>
            <a:r>
              <a:rPr lang="uk-UA" altLang="ru-RU" sz="2400" smtClean="0">
                <a:solidFill>
                  <a:srgbClr val="0033CC"/>
                </a:solidFill>
              </a:rPr>
              <a:t>)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179388" y="1182688"/>
            <a:ext cx="8780462" cy="1970087"/>
          </a:xfrm>
          <a:prstGeom prst="rect">
            <a:avLst/>
          </a:prstGeom>
          <a:noFill/>
          <a:ln w="9525">
            <a:solidFill>
              <a:srgbClr val="0033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 sz="800" b="0">
              <a:solidFill>
                <a:srgbClr val="0033CC"/>
              </a:solidFill>
            </a:endParaRPr>
          </a:p>
          <a:p>
            <a:r>
              <a:rPr lang="uk-UA" altLang="ru-RU" sz="1800" b="0"/>
              <a:t>    Якщо потрібно збільшити продуктивність </a:t>
            </a:r>
            <a:r>
              <a:rPr lang="uk-UA" altLang="ru-RU" sz="1800" b="0">
                <a:solidFill>
                  <a:srgbClr val="0033CC"/>
                </a:solidFill>
              </a:rPr>
              <a:t>– </a:t>
            </a:r>
            <a:r>
              <a:rPr lang="uk-UA" altLang="ru-RU" sz="1800" i="1">
                <a:solidFill>
                  <a:srgbClr val="008000"/>
                </a:solidFill>
              </a:rPr>
              <a:t>Q</a:t>
            </a:r>
            <a:r>
              <a:rPr lang="uk-UA" altLang="ru-RU" sz="1800" b="0"/>
              <a:t> за правилами підвищують тиск</a:t>
            </a:r>
            <a:r>
              <a:rPr lang="uk-UA" altLang="ru-RU" sz="1800" i="1">
                <a:solidFill>
                  <a:srgbClr val="0033CC"/>
                </a:solidFill>
              </a:rPr>
              <a:t> – P </a:t>
            </a:r>
            <a:endParaRPr lang="uk-UA" altLang="ru-RU" sz="1800" b="0"/>
          </a:p>
          <a:p>
            <a:pPr algn="ctr"/>
            <a:endParaRPr lang="uk-UA" altLang="ru-RU" sz="1800" b="0">
              <a:solidFill>
                <a:srgbClr val="006633"/>
              </a:solidFill>
            </a:endParaRPr>
          </a:p>
          <a:p>
            <a:pPr algn="ctr"/>
            <a:r>
              <a:rPr lang="uk-UA" altLang="ru-RU" sz="2400" i="1">
                <a:solidFill>
                  <a:srgbClr val="00B050"/>
                </a:solidFill>
              </a:rPr>
              <a:t>Q</a:t>
            </a:r>
            <a:r>
              <a:rPr lang="uk-UA" altLang="ru-RU" sz="2400" i="1">
                <a:solidFill>
                  <a:schemeClr val="tx2"/>
                </a:solidFill>
              </a:rPr>
              <a:t> </a:t>
            </a:r>
            <a:r>
              <a:rPr lang="uk-UA" altLang="ru-RU" sz="2400" i="1">
                <a:solidFill>
                  <a:schemeClr val="tx2"/>
                </a:solidFill>
                <a:sym typeface="Symbol" pitchFamily="18" charset="2"/>
              </a:rPr>
              <a:t></a:t>
            </a:r>
            <a:r>
              <a:rPr lang="uk-UA" altLang="ru-RU" sz="2400" i="1">
                <a:solidFill>
                  <a:schemeClr val="tx2"/>
                </a:solidFill>
              </a:rPr>
              <a:t> </a:t>
            </a:r>
            <a:r>
              <a:rPr lang="uk-UA" altLang="ru-RU" sz="2400" i="1">
                <a:solidFill>
                  <a:srgbClr val="0033CC"/>
                </a:solidFill>
              </a:rPr>
              <a:t>P</a:t>
            </a:r>
            <a:r>
              <a:rPr lang="uk-UA" altLang="ru-RU" sz="2400" i="1">
                <a:solidFill>
                  <a:schemeClr val="tx2"/>
                </a:solidFill>
              </a:rPr>
              <a:t> / </a:t>
            </a:r>
            <a:r>
              <a:rPr lang="uk-UA" altLang="ru-RU" sz="2400" i="1">
                <a:solidFill>
                  <a:srgbClr val="FF0000"/>
                </a:solidFill>
              </a:rPr>
              <a:t>R</a:t>
            </a:r>
          </a:p>
          <a:p>
            <a:r>
              <a:rPr lang="uk-UA" altLang="ru-RU" sz="1800" b="0"/>
              <a:t>Алє найкраще зменшувати опір  </a:t>
            </a:r>
            <a:r>
              <a:rPr lang="uk-UA" altLang="ru-RU" sz="1800" b="0" i="1">
                <a:solidFill>
                  <a:srgbClr val="C00000"/>
                </a:solidFill>
              </a:rPr>
              <a:t>R</a:t>
            </a:r>
            <a:r>
              <a:rPr lang="uk-UA" altLang="ru-RU" sz="1800" b="0">
                <a:solidFill>
                  <a:srgbClr val="C00000"/>
                </a:solidFill>
              </a:rPr>
              <a:t> </a:t>
            </a:r>
          </a:p>
          <a:p>
            <a:endParaRPr lang="uk-UA" altLang="ru-RU" sz="1800" b="0">
              <a:solidFill>
                <a:srgbClr val="C00000"/>
              </a:solidFill>
            </a:endParaRPr>
          </a:p>
          <a:p>
            <a:r>
              <a:rPr lang="uk-UA" altLang="ru-RU" sz="1800" b="0"/>
              <a:t>Реконструкція існуючого обладнання                                   Розробка нового обладнання</a:t>
            </a:r>
          </a:p>
        </p:txBody>
      </p:sp>
      <p:pic>
        <p:nvPicPr>
          <p:cNvPr id="27656" name="Picture 25" descr="90_vstavk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55875" y="3500438"/>
            <a:ext cx="2198688" cy="1862137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27657" name="Rectangle 22"/>
          <p:cNvSpPr>
            <a:spLocks noChangeArrowheads="1"/>
          </p:cNvSpPr>
          <p:nvPr/>
        </p:nvSpPr>
        <p:spPr bwMode="auto">
          <a:xfrm>
            <a:off x="3570288" y="4792663"/>
            <a:ext cx="8461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>
                <a:solidFill>
                  <a:srgbClr val="008000"/>
                </a:solidFill>
                <a:latin typeface="Arial" charset="0"/>
                <a:sym typeface="Symbol" pitchFamily="18" charset="2"/>
              </a:rPr>
              <a:t></a:t>
            </a:r>
            <a:r>
              <a:rPr lang="ru-RU" altLang="ru-RU">
                <a:solidFill>
                  <a:schemeClr val="hlink"/>
                </a:solidFill>
                <a:latin typeface="Arial" charset="0"/>
                <a:sym typeface="Symbol" pitchFamily="18" charset="2"/>
              </a:rPr>
              <a:t> = 0,91</a:t>
            </a:r>
          </a:p>
          <a:p>
            <a:r>
              <a:rPr lang="ru-RU" altLang="ru-RU">
                <a:solidFill>
                  <a:srgbClr val="FF0000"/>
                </a:solidFill>
                <a:latin typeface="Arial" charset="0"/>
                <a:sym typeface="Symbol" pitchFamily="18" charset="2"/>
              </a:rPr>
              <a:t></a:t>
            </a:r>
            <a:r>
              <a:rPr lang="ru-RU" altLang="ru-RU">
                <a:solidFill>
                  <a:schemeClr val="hlink"/>
                </a:solidFill>
                <a:latin typeface="Arial" charset="0"/>
                <a:sym typeface="Symbol" pitchFamily="18" charset="2"/>
              </a:rPr>
              <a:t> </a:t>
            </a:r>
            <a:r>
              <a:rPr lang="ru-RU" altLang="ru-RU">
                <a:latin typeface="Arial" charset="0"/>
              </a:rPr>
              <a:t>=</a:t>
            </a:r>
            <a:r>
              <a:rPr lang="ru-RU" altLang="ru-RU">
                <a:solidFill>
                  <a:schemeClr val="hlink"/>
                </a:solidFill>
                <a:latin typeface="Arial" charset="0"/>
              </a:rPr>
              <a:t> </a:t>
            </a:r>
            <a:r>
              <a:rPr lang="ru-RU" altLang="ru-RU">
                <a:solidFill>
                  <a:srgbClr val="FF0000"/>
                </a:solidFill>
                <a:latin typeface="Arial" charset="0"/>
              </a:rPr>
              <a:t>0,23</a:t>
            </a:r>
          </a:p>
        </p:txBody>
      </p:sp>
      <p:sp>
        <p:nvSpPr>
          <p:cNvPr id="27658" name="Text Box 19"/>
          <p:cNvSpPr txBox="1">
            <a:spLocks noChangeArrowheads="1"/>
          </p:cNvSpPr>
          <p:nvPr/>
        </p:nvSpPr>
        <p:spPr bwMode="auto">
          <a:xfrm>
            <a:off x="449263" y="5643563"/>
            <a:ext cx="32051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>
                <a:solidFill>
                  <a:srgbClr val="FF3300"/>
                </a:solidFill>
                <a:sym typeface="Symbol" pitchFamily="18" charset="2"/>
              </a:rPr>
              <a:t>Z</a:t>
            </a:r>
            <a:r>
              <a:rPr lang="en-US" altLang="ru-RU"/>
              <a:t> </a:t>
            </a:r>
            <a:r>
              <a:rPr lang="en-US" altLang="ru-RU" baseline="-25000">
                <a:solidFill>
                  <a:srgbClr val="FF3300"/>
                </a:solidFill>
              </a:rPr>
              <a:t>i</a:t>
            </a:r>
            <a:r>
              <a:rPr lang="en-US" altLang="ru-RU">
                <a:solidFill>
                  <a:srgbClr val="FF3300"/>
                </a:solidFill>
              </a:rPr>
              <a:t> – dissipate zones         </a:t>
            </a:r>
            <a:r>
              <a:rPr lang="el-GR" altLang="ru-RU">
                <a:solidFill>
                  <a:srgbClr val="0033CC"/>
                </a:solidFill>
                <a:cs typeface="Times New Roman" pitchFamily="18" charset="0"/>
              </a:rPr>
              <a:t>η</a:t>
            </a:r>
            <a:r>
              <a:rPr lang="en-US" altLang="ru-RU">
                <a:solidFill>
                  <a:srgbClr val="0033CC"/>
                </a:solidFill>
              </a:rPr>
              <a:t> – efficiency </a:t>
            </a:r>
            <a:endParaRPr lang="ru-RU" altLang="ru-RU">
              <a:solidFill>
                <a:srgbClr val="0033CC"/>
              </a:solidFill>
            </a:endParaRPr>
          </a:p>
        </p:txBody>
      </p:sp>
      <p:pic>
        <p:nvPicPr>
          <p:cNvPr id="27659" name="Picture 25" descr="black_bo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6825" y="3500438"/>
            <a:ext cx="1943100" cy="1976437"/>
          </a:xfrm>
          <a:prstGeom prst="rect">
            <a:avLst/>
          </a:prstGeom>
          <a:noFill/>
          <a:ln w="12700">
            <a:solidFill>
              <a:srgbClr val="0033CC"/>
            </a:solidFill>
            <a:miter lim="800000"/>
            <a:headEnd/>
            <a:tailEnd/>
          </a:ln>
        </p:spPr>
      </p:pic>
      <p:pic>
        <p:nvPicPr>
          <p:cNvPr id="27660" name="Picture 26" descr="elbow_fst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88200" y="3500438"/>
            <a:ext cx="1847850" cy="2073275"/>
          </a:xfrm>
          <a:prstGeom prst="rect">
            <a:avLst/>
          </a:prstGeom>
          <a:noFill/>
          <a:ln w="12700">
            <a:solidFill>
              <a:srgbClr val="0033CC"/>
            </a:solidFill>
            <a:miter lim="800000"/>
            <a:headEnd/>
            <a:tailEnd/>
          </a:ln>
        </p:spPr>
      </p:pic>
      <p:sp>
        <p:nvSpPr>
          <p:cNvPr id="27661" name="Text Box 27"/>
          <p:cNvSpPr txBox="1">
            <a:spLocks noChangeArrowheads="1"/>
          </p:cNvSpPr>
          <p:nvPr/>
        </p:nvSpPr>
        <p:spPr bwMode="auto">
          <a:xfrm>
            <a:off x="8027988" y="4984750"/>
            <a:ext cx="1008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sz="1600">
                <a:solidFill>
                  <a:srgbClr val="008000"/>
                </a:solidFill>
                <a:latin typeface="Arial" charset="0"/>
                <a:sym typeface="Symbol" pitchFamily="18" charset="2"/>
              </a:rPr>
              <a:t></a:t>
            </a:r>
            <a:r>
              <a:rPr lang="en-US" altLang="ru-RU" sz="1600">
                <a:solidFill>
                  <a:srgbClr val="008000"/>
                </a:solidFill>
                <a:latin typeface="Arial" charset="0"/>
              </a:rPr>
              <a:t> </a:t>
            </a:r>
            <a:r>
              <a:rPr lang="ru-RU" altLang="ru-RU" sz="1600">
                <a:solidFill>
                  <a:srgbClr val="008000"/>
                </a:solidFill>
                <a:latin typeface="Arial" charset="0"/>
              </a:rPr>
              <a:t>= 0,99</a:t>
            </a:r>
            <a:endParaRPr lang="en-US" altLang="ru-RU" sz="1600">
              <a:solidFill>
                <a:srgbClr val="008000"/>
              </a:solidFill>
              <a:latin typeface="Arial" charset="0"/>
            </a:endParaRPr>
          </a:p>
          <a:p>
            <a:pPr>
              <a:buFont typeface="Symbol" pitchFamily="18" charset="2"/>
              <a:buNone/>
            </a:pPr>
            <a:r>
              <a:rPr lang="ru-RU" altLang="ru-RU" sz="1600">
                <a:solidFill>
                  <a:srgbClr val="FF0000"/>
                </a:solidFill>
                <a:latin typeface="Arial" charset="0"/>
                <a:sym typeface="Symbol" pitchFamily="18" charset="2"/>
              </a:rPr>
              <a:t></a:t>
            </a:r>
            <a:r>
              <a:rPr lang="en-US" altLang="ru-RU" sz="1600">
                <a:solidFill>
                  <a:srgbClr val="FF3300"/>
                </a:solidFill>
                <a:latin typeface="Arial" charset="0"/>
              </a:rPr>
              <a:t> = 0,0</a:t>
            </a:r>
            <a:r>
              <a:rPr lang="ru-RU" altLang="ru-RU" sz="1600">
                <a:solidFill>
                  <a:srgbClr val="FF3300"/>
                </a:solidFill>
                <a:latin typeface="Arial" charset="0"/>
              </a:rPr>
              <a:t>5</a:t>
            </a:r>
          </a:p>
        </p:txBody>
      </p:sp>
      <p:sp>
        <p:nvSpPr>
          <p:cNvPr id="27662" name="Прямоугольник 1"/>
          <p:cNvSpPr>
            <a:spLocks noChangeArrowheads="1"/>
          </p:cNvSpPr>
          <p:nvPr/>
        </p:nvSpPr>
        <p:spPr bwMode="auto">
          <a:xfrm>
            <a:off x="412750" y="6162675"/>
            <a:ext cx="84915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altLang="ru-RU" sz="2000" b="0" i="1">
                <a:solidFill>
                  <a:srgbClr val="0033CC"/>
                </a:solidFill>
              </a:rPr>
              <a:t>Для зменшення опору - виконуємо візуальну діагностику структури потоків</a:t>
            </a:r>
          </a:p>
        </p:txBody>
      </p:sp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5075238" y="5691188"/>
            <a:ext cx="19446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sz="2400" b="0">
                <a:solidFill>
                  <a:srgbClr val="008000"/>
                </a:solidFill>
              </a:rPr>
              <a:t>Design model</a:t>
            </a:r>
          </a:p>
        </p:txBody>
      </p:sp>
      <p:sp>
        <p:nvSpPr>
          <p:cNvPr id="27664" name="Text Box 15"/>
          <p:cNvSpPr txBox="1">
            <a:spLocks noChangeArrowheads="1"/>
          </p:cNvSpPr>
          <p:nvPr/>
        </p:nvSpPr>
        <p:spPr bwMode="auto">
          <a:xfrm>
            <a:off x="7319963" y="5732463"/>
            <a:ext cx="1584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ru-RU" sz="2000" b="0">
                <a:solidFill>
                  <a:srgbClr val="008000"/>
                </a:solidFill>
              </a:rPr>
              <a:t>FS- 90° turn</a:t>
            </a:r>
          </a:p>
        </p:txBody>
      </p:sp>
      <p:pic>
        <p:nvPicPr>
          <p:cNvPr id="27665" name="Picture 7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5113" y="320675"/>
            <a:ext cx="777875" cy="371475"/>
          </a:xfrm>
          <a:prstGeom prst="rect">
            <a:avLst/>
          </a:prstGeom>
          <a:noFill/>
          <a:ln w="28575">
            <a:solidFill>
              <a:srgbClr val="0033CC"/>
            </a:solidFill>
            <a:miter lim="800000"/>
            <a:headEnd/>
            <a:tailEnd/>
          </a:ln>
        </p:spPr>
      </p:pic>
      <p:sp>
        <p:nvSpPr>
          <p:cNvPr id="27666" name="Номер слайда 1"/>
          <p:cNvSpPr txBox="1">
            <a:spLocks/>
          </p:cNvSpPr>
          <p:nvPr/>
        </p:nvSpPr>
        <p:spPr bwMode="auto">
          <a:xfrm>
            <a:off x="8647113" y="142875"/>
            <a:ext cx="314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2D80F069-8E45-49D2-B669-8A13E20A8C0E}" type="slidenum">
              <a:rPr lang="ru-RU" altLang="ru-RU" sz="1800">
                <a:solidFill>
                  <a:srgbClr val="898989"/>
                </a:solidFill>
              </a:rPr>
              <a:pPr algn="r"/>
              <a:t>8</a:t>
            </a:fld>
            <a:endParaRPr lang="ru-RU" altLang="ru-RU" sz="18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39" descr="Vh_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49838" y="2135188"/>
            <a:ext cx="3371850" cy="4249737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29698" name="Picture 40" descr="0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2355850"/>
            <a:ext cx="4319588" cy="3810000"/>
          </a:xfrm>
          <a:prstGeom prst="rect">
            <a:avLst/>
          </a:prstGeom>
          <a:noFill/>
          <a:ln w="1270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29699" name="Text Box 42"/>
          <p:cNvSpPr txBox="1">
            <a:spLocks noChangeArrowheads="1"/>
          </p:cNvSpPr>
          <p:nvPr/>
        </p:nvSpPr>
        <p:spPr bwMode="auto">
          <a:xfrm>
            <a:off x="325438" y="981075"/>
            <a:ext cx="85677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altLang="ru-RU" sz="2000" b="0">
                <a:latin typeface="Arial" charset="0"/>
              </a:rPr>
              <a:t>Візуальна діагностика структури потоку </a:t>
            </a:r>
          </a:p>
          <a:p>
            <a:pPr algn="ctr"/>
            <a:r>
              <a:rPr lang="uk-UA" altLang="ru-RU" sz="2000" b="0">
                <a:latin typeface="Arial" charset="0"/>
              </a:rPr>
              <a:t>у вхідному патрубку вентилятора демонструє причини виникнення опорів, шуму та інших проблем, які сьогодні важко вирішувати</a:t>
            </a:r>
            <a:endParaRPr lang="ru-RU" altLang="ru-RU" sz="2400" b="0">
              <a:latin typeface="Arial" charset="0"/>
            </a:endParaRPr>
          </a:p>
        </p:txBody>
      </p:sp>
      <p:sp>
        <p:nvSpPr>
          <p:cNvPr id="29700" name="Line 23"/>
          <p:cNvSpPr>
            <a:spLocks noChangeShapeType="1"/>
          </p:cNvSpPr>
          <p:nvPr/>
        </p:nvSpPr>
        <p:spPr bwMode="auto">
          <a:xfrm>
            <a:off x="250825" y="981075"/>
            <a:ext cx="8642350" cy="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5651500" y="3500438"/>
            <a:ext cx="1660525" cy="1222375"/>
            <a:chOff x="513" y="645"/>
            <a:chExt cx="1283" cy="770"/>
          </a:xfrm>
        </p:grpSpPr>
        <p:sp>
          <p:nvSpPr>
            <p:cNvPr id="29705" name="AutoShape 11"/>
            <p:cNvSpPr>
              <a:spLocks/>
            </p:cNvSpPr>
            <p:nvPr/>
          </p:nvSpPr>
          <p:spPr bwMode="auto">
            <a:xfrm>
              <a:off x="513" y="1042"/>
              <a:ext cx="1283" cy="373"/>
            </a:xfrm>
            <a:prstGeom prst="accentCallout2">
              <a:avLst>
                <a:gd name="adj1" fmla="val 103417"/>
                <a:gd name="adj2" fmla="val 105000"/>
                <a:gd name="adj3" fmla="val 140764"/>
                <a:gd name="adj4" fmla="val 101000"/>
                <a:gd name="adj5" fmla="val 333556"/>
                <a:gd name="adj6" fmla="val 62449"/>
              </a:avLst>
            </a:prstGeom>
            <a:noFill/>
            <a:ln w="31750">
              <a:solidFill>
                <a:schemeClr val="folHlink"/>
              </a:solidFill>
              <a:miter lim="800000"/>
              <a:headEnd/>
              <a:tailEnd type="triangle" w="med" len="med"/>
            </a:ln>
          </p:spPr>
          <p:txBody>
            <a:bodyPr anchor="ctr"/>
            <a:lstStyle/>
            <a:p>
              <a:pPr algn="ctr" eaLnBrk="0" hangingPunct="0"/>
              <a:r>
                <a:rPr lang="uk-UA" altLang="ru-RU" sz="1800" b="0">
                  <a:solidFill>
                    <a:srgbClr val="FF0000"/>
                  </a:solidFill>
                </a:rPr>
                <a:t>Дисипативні зони  </a:t>
              </a:r>
            </a:p>
          </p:txBody>
        </p:sp>
        <p:sp>
          <p:nvSpPr>
            <p:cNvPr id="29706" name="Line 12"/>
            <p:cNvSpPr>
              <a:spLocks noChangeShapeType="1"/>
            </p:cNvSpPr>
            <p:nvPr/>
          </p:nvSpPr>
          <p:spPr bwMode="auto">
            <a:xfrm flipH="1" flipV="1">
              <a:off x="847" y="645"/>
              <a:ext cx="780" cy="397"/>
            </a:xfrm>
            <a:prstGeom prst="line">
              <a:avLst/>
            </a:prstGeom>
            <a:noFill/>
            <a:ln w="317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uk-UA"/>
            </a:p>
          </p:txBody>
        </p:sp>
      </p:grpSp>
      <p:sp>
        <p:nvSpPr>
          <p:cNvPr id="29702" name="Номер слайда 1"/>
          <p:cNvSpPr txBox="1">
            <a:spLocks/>
          </p:cNvSpPr>
          <p:nvPr/>
        </p:nvSpPr>
        <p:spPr bwMode="auto">
          <a:xfrm>
            <a:off x="8647113" y="142875"/>
            <a:ext cx="314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7C4770D7-878A-4116-B544-34A7C5676FBD}" type="slidenum">
              <a:rPr lang="ru-RU" altLang="ru-RU" sz="1800">
                <a:solidFill>
                  <a:srgbClr val="898989"/>
                </a:solidFill>
              </a:rPr>
              <a:pPr algn="r"/>
              <a:t>9</a:t>
            </a:fld>
            <a:endParaRPr lang="ru-RU" altLang="ru-RU" sz="1800">
              <a:solidFill>
                <a:srgbClr val="898989"/>
              </a:solidFill>
            </a:endParaRPr>
          </a:p>
        </p:txBody>
      </p:sp>
      <p:pic>
        <p:nvPicPr>
          <p:cNvPr id="29703" name="Picture 7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5113" y="320675"/>
            <a:ext cx="777875" cy="371475"/>
          </a:xfrm>
          <a:prstGeom prst="rect">
            <a:avLst/>
          </a:prstGeom>
          <a:noFill/>
          <a:ln w="28575">
            <a:solidFill>
              <a:srgbClr val="0033CC"/>
            </a:solidFill>
            <a:miter lim="800000"/>
            <a:headEnd/>
            <a:tailEnd/>
          </a:ln>
        </p:spPr>
      </p:pic>
      <p:sp>
        <p:nvSpPr>
          <p:cNvPr id="29704" name="Rectangle 7"/>
          <p:cNvSpPr>
            <a:spLocks noChangeArrowheads="1"/>
          </p:cNvSpPr>
          <p:nvPr/>
        </p:nvSpPr>
        <p:spPr bwMode="auto">
          <a:xfrm>
            <a:off x="2851150" y="234950"/>
            <a:ext cx="3800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 i="1">
                <a:solidFill>
                  <a:schemeClr val="hlink"/>
                </a:solidFill>
              </a:rPr>
              <a:t>Improving the flow structure</a:t>
            </a:r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03225" y="1057275"/>
            <a:ext cx="8493125" cy="890588"/>
          </a:xfrm>
        </p:spPr>
        <p:txBody>
          <a:bodyPr/>
          <a:lstStyle/>
          <a:p>
            <a:pPr eaLnBrk="1" hangingPunct="1"/>
            <a:r>
              <a:rPr lang="uk-UA" altLang="ru-RU" sz="2400" smtClean="0">
                <a:latin typeface="Times New Roman" pitchFamily="18" charset="0"/>
                <a:cs typeface="Times New Roman" pitchFamily="18" charset="0"/>
              </a:rPr>
              <a:t>Візуальна діагностика дає інформацію </a:t>
            </a:r>
            <a:br>
              <a:rPr lang="uk-UA" alt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uk-UA" altLang="ru-RU" sz="2400" smtClean="0">
                <a:latin typeface="Times New Roman" pitchFamily="18" charset="0"/>
                <a:cs typeface="Times New Roman" pitchFamily="18" charset="0"/>
              </a:rPr>
              <a:t>для усунення відривів потоку від стінок каналу</a:t>
            </a:r>
            <a:r>
              <a:rPr lang="uk-UA" sz="24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smtClean="0">
                <a:latin typeface="Times New Roman" pitchFamily="18" charset="0"/>
                <a:cs typeface="Times New Roman" pitchFamily="18" charset="0"/>
              </a:rPr>
            </a:br>
            <a:endParaRPr lang="uk-UA" altLang="ru-RU" sz="24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5" descr="IMG_054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1844675"/>
            <a:ext cx="4498975" cy="3736975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31747" name="Picture 6" descr="55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88" y="1844675"/>
            <a:ext cx="4032250" cy="370205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31748" name="Line 23"/>
          <p:cNvSpPr>
            <a:spLocks noChangeShapeType="1"/>
          </p:cNvSpPr>
          <p:nvPr/>
        </p:nvSpPr>
        <p:spPr bwMode="auto">
          <a:xfrm>
            <a:off x="250825" y="981075"/>
            <a:ext cx="8642350" cy="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31749" name="Номер слайда 1"/>
          <p:cNvSpPr txBox="1">
            <a:spLocks/>
          </p:cNvSpPr>
          <p:nvPr/>
        </p:nvSpPr>
        <p:spPr bwMode="auto">
          <a:xfrm>
            <a:off x="8532813" y="142875"/>
            <a:ext cx="428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81A79164-AF10-49C3-B834-486F872E483D}" type="slidenum">
              <a:rPr lang="ru-RU" altLang="ru-RU" sz="1800">
                <a:solidFill>
                  <a:srgbClr val="898989"/>
                </a:solidFill>
              </a:rPr>
              <a:pPr algn="r"/>
              <a:t>10</a:t>
            </a:fld>
            <a:endParaRPr lang="ru-RU" altLang="ru-RU" sz="1800">
              <a:solidFill>
                <a:srgbClr val="898989"/>
              </a:solidFill>
            </a:endParaRPr>
          </a:p>
        </p:txBody>
      </p:sp>
      <p:sp>
        <p:nvSpPr>
          <p:cNvPr id="31750" name="Прямоугольник 1"/>
          <p:cNvSpPr>
            <a:spLocks noChangeArrowheads="1"/>
          </p:cNvSpPr>
          <p:nvPr/>
        </p:nvSpPr>
        <p:spPr bwMode="auto">
          <a:xfrm>
            <a:off x="403225" y="5676900"/>
            <a:ext cx="82073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uk-UA"/>
              <a:t>Вставка заміщення дисипативних зон – катетер енергетики</a:t>
            </a:r>
          </a:p>
          <a:p>
            <a:pPr eaLnBrk="0" hangingPunct="0"/>
            <a:endParaRPr lang="uk-UA"/>
          </a:p>
          <a:p>
            <a:pPr eaLnBrk="0" hangingPunct="0"/>
            <a:r>
              <a:rPr lang="uk-UA">
                <a:cs typeface="Times New Roman" pitchFamily="18" charset="0"/>
              </a:rPr>
              <a:t>Так само як і Рентген у медицині, «візуальна діагностика»  потоків може суттєво покращити результати лікування проблем енергетики.</a:t>
            </a:r>
            <a:endParaRPr lang="uk-UA"/>
          </a:p>
        </p:txBody>
      </p:sp>
      <p:pic>
        <p:nvPicPr>
          <p:cNvPr id="31751" name="Picture 7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5113" y="320675"/>
            <a:ext cx="777875" cy="371475"/>
          </a:xfrm>
          <a:prstGeom prst="rect">
            <a:avLst/>
          </a:prstGeom>
          <a:noFill/>
          <a:ln w="28575">
            <a:solidFill>
              <a:srgbClr val="0033CC"/>
            </a:solidFill>
            <a:miter lim="800000"/>
            <a:headEnd/>
            <a:tailEnd/>
          </a:ln>
        </p:spPr>
      </p:pic>
      <p:sp>
        <p:nvSpPr>
          <p:cNvPr id="31752" name="Rectangle 7"/>
          <p:cNvSpPr>
            <a:spLocks noChangeArrowheads="1"/>
          </p:cNvSpPr>
          <p:nvPr/>
        </p:nvSpPr>
        <p:spPr bwMode="auto">
          <a:xfrm>
            <a:off x="2851150" y="234950"/>
            <a:ext cx="3800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 i="1">
                <a:solidFill>
                  <a:schemeClr val="hlink"/>
                </a:solidFill>
              </a:rPr>
              <a:t>Improving the flow structure</a:t>
            </a:r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/>
          </p:cNvSpPr>
          <p:nvPr/>
        </p:nvSpPr>
        <p:spPr bwMode="auto">
          <a:xfrm>
            <a:off x="755650" y="763588"/>
            <a:ext cx="338455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k-UA" altLang="ru-RU" b="0">
                <a:cs typeface="Times New Roman" pitchFamily="18" charset="0"/>
              </a:rPr>
              <a:t>Енергетичні характеристики вентилятора ВДн-15</a:t>
            </a:r>
          </a:p>
        </p:txBody>
      </p:sp>
      <p:sp>
        <p:nvSpPr>
          <p:cNvPr id="33794" name="Text Box 7"/>
          <p:cNvSpPr txBox="1">
            <a:spLocks noChangeArrowheads="1"/>
          </p:cNvSpPr>
          <p:nvPr/>
        </p:nvSpPr>
        <p:spPr bwMode="auto">
          <a:xfrm>
            <a:off x="5529263" y="6505575"/>
            <a:ext cx="2960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altLang="ru-RU">
                <a:solidFill>
                  <a:srgbClr val="663300"/>
                </a:solidFill>
              </a:rPr>
              <a:t>Діапазон</a:t>
            </a:r>
            <a:r>
              <a:rPr lang="en-US" altLang="ru-RU">
                <a:solidFill>
                  <a:srgbClr val="663300"/>
                </a:solidFill>
              </a:rPr>
              <a:t> </a:t>
            </a:r>
            <a:r>
              <a:rPr lang="uk-UA" altLang="ru-RU">
                <a:solidFill>
                  <a:srgbClr val="663300"/>
                </a:solidFill>
              </a:rPr>
              <a:t>навантаження котла</a:t>
            </a:r>
          </a:p>
        </p:txBody>
      </p:sp>
      <p:sp>
        <p:nvSpPr>
          <p:cNvPr id="33795" name="Text Box 7"/>
          <p:cNvSpPr txBox="1">
            <a:spLocks noChangeArrowheads="1"/>
          </p:cNvSpPr>
          <p:nvPr/>
        </p:nvSpPr>
        <p:spPr bwMode="auto">
          <a:xfrm>
            <a:off x="4883150" y="692150"/>
            <a:ext cx="40782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altLang="ru-RU" b="0"/>
              <a:t>Діапазон потужності КВГМ-50 </a:t>
            </a:r>
          </a:p>
          <a:p>
            <a:pPr algn="ctr"/>
            <a:r>
              <a:rPr lang="uk-UA" altLang="ru-RU" b="0"/>
              <a:t>Та витрати енергії на вентилятор</a:t>
            </a:r>
            <a:endParaRPr lang="ru-RU" altLang="ru-RU" b="0"/>
          </a:p>
        </p:txBody>
      </p:sp>
      <p:sp>
        <p:nvSpPr>
          <p:cNvPr id="3379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98475" y="93663"/>
            <a:ext cx="8208963" cy="517525"/>
          </a:xfrm>
        </p:spPr>
        <p:txBody>
          <a:bodyPr/>
          <a:lstStyle/>
          <a:p>
            <a:pPr eaLnBrk="1" hangingPunct="1"/>
            <a:r>
              <a:rPr lang="uk-UA" altLang="ru-RU" sz="2800" smtClean="0">
                <a:latin typeface="Times New Roman" pitchFamily="18" charset="0"/>
                <a:cs typeface="Times New Roman" pitchFamily="18" charset="0"/>
              </a:rPr>
              <a:t>Підвищення потужності котла КВГМ</a:t>
            </a:r>
            <a:br>
              <a:rPr lang="uk-UA" altLang="ru-RU" sz="2800" smtClean="0">
                <a:latin typeface="Times New Roman" pitchFamily="18" charset="0"/>
                <a:cs typeface="Times New Roman" pitchFamily="18" charset="0"/>
              </a:rPr>
            </a:br>
            <a:r>
              <a:rPr lang="uk-UA" altLang="ru-RU" sz="2800" smtClean="0">
                <a:latin typeface="Times New Roman" pitchFamily="18" charset="0"/>
                <a:cs typeface="Times New Roman" pitchFamily="18" charset="0"/>
              </a:rPr>
              <a:t>та зменшення витрат енергії на вентилятора</a:t>
            </a:r>
            <a:endParaRPr lang="uk-UA" altLang="ru-RU" sz="2800" smtClean="0">
              <a:latin typeface="Arial" charset="0"/>
              <a:cs typeface="Arial" charset="0"/>
            </a:endParaRPr>
          </a:p>
        </p:txBody>
      </p:sp>
      <p:sp>
        <p:nvSpPr>
          <p:cNvPr id="33797" name="Прямоугольник 19"/>
          <p:cNvSpPr>
            <a:spLocks noChangeArrowheads="1"/>
          </p:cNvSpPr>
          <p:nvPr/>
        </p:nvSpPr>
        <p:spPr bwMode="auto">
          <a:xfrm>
            <a:off x="900113" y="6453188"/>
            <a:ext cx="28082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i="1">
                <a:cs typeface="Times New Roman" pitchFamily="18" charset="0"/>
              </a:rPr>
              <a:t>Р</a:t>
            </a:r>
            <a:r>
              <a:rPr lang="en-US" sz="2000" i="1" baseline="-25000">
                <a:cs typeface="Times New Roman" pitchFamily="18" charset="0"/>
              </a:rPr>
              <a:t>V</a:t>
            </a:r>
            <a:r>
              <a:rPr lang="ru-RU" sz="2000" i="1" baseline="-25000">
                <a:cs typeface="Times New Roman" pitchFamily="18" charset="0"/>
              </a:rPr>
              <a:t>.н </a:t>
            </a:r>
            <a:r>
              <a:rPr lang="en-US" sz="2000" i="1">
                <a:cs typeface="Times New Roman" pitchFamily="18" charset="0"/>
                <a:sym typeface="Symbol" pitchFamily="18" charset="2"/>
              </a:rPr>
              <a:t></a:t>
            </a:r>
            <a:r>
              <a:rPr lang="en-US" sz="2000" i="1">
                <a:cs typeface="Times New Roman" pitchFamily="18" charset="0"/>
              </a:rPr>
              <a:t> </a:t>
            </a:r>
            <a:r>
              <a:rPr lang="ru-RU" sz="2000" i="1">
                <a:cs typeface="Times New Roman" pitchFamily="18" charset="0"/>
              </a:rPr>
              <a:t>η</a:t>
            </a:r>
            <a:r>
              <a:rPr lang="ru-RU" sz="2000" i="1" baseline="-25000">
                <a:cs typeface="Times New Roman" pitchFamily="18" charset="0"/>
              </a:rPr>
              <a:t>вент </a:t>
            </a:r>
            <a:r>
              <a:rPr lang="ru-RU" sz="2000" i="1">
                <a:ea typeface="Ubuntu"/>
                <a:cs typeface="Ubuntu"/>
              </a:rPr>
              <a:t>≥ </a:t>
            </a:r>
            <a:r>
              <a:rPr lang="ru-RU" sz="2000" i="1">
                <a:solidFill>
                  <a:srgbClr val="000000"/>
                </a:solidFill>
                <a:cs typeface="Times New Roman" pitchFamily="18" charset="0"/>
              </a:rPr>
              <a:t>0,9η</a:t>
            </a:r>
            <a:r>
              <a:rPr lang="ru-RU" sz="2000" i="1" baseline="-25000">
                <a:solidFill>
                  <a:srgbClr val="000000"/>
                </a:solidFill>
                <a:cs typeface="Times New Roman" pitchFamily="18" charset="0"/>
              </a:rPr>
              <a:t>вент </a:t>
            </a:r>
            <a:r>
              <a:rPr lang="en-US" sz="2000" i="1" baseline="-25000">
                <a:solidFill>
                  <a:srgbClr val="000000"/>
                </a:solidFill>
                <a:cs typeface="Times New Roman" pitchFamily="18" charset="0"/>
              </a:rPr>
              <a:t>max</a:t>
            </a:r>
            <a:endParaRPr lang="ru-RU" sz="2000">
              <a:cs typeface="Times New Roman" pitchFamily="18" charset="0"/>
            </a:endParaRPr>
          </a:p>
        </p:txBody>
      </p:sp>
      <p:pic>
        <p:nvPicPr>
          <p:cNvPr id="33798" name="Рисунок 25" descr="C_Ito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4500" y="1352550"/>
            <a:ext cx="4343400" cy="510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Прямоугольник 26"/>
          <p:cNvSpPr/>
          <p:nvPr/>
        </p:nvSpPr>
        <p:spPr>
          <a:xfrm>
            <a:off x="1557338" y="1700213"/>
            <a:ext cx="574675" cy="3079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/>
            <a:r>
              <a:rPr lang="ru-RU" i="1">
                <a:solidFill>
                  <a:srgbClr val="FF0000"/>
                </a:solidFill>
                <a:cs typeface="Times New Roman" pitchFamily="18" charset="0"/>
              </a:rPr>
              <a:t>РТ-1</a:t>
            </a:r>
            <a:endParaRPr lang="ru-RU" sz="100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332038" y="2420938"/>
            <a:ext cx="576262" cy="3079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/>
            <a:r>
              <a:rPr lang="ru-RU" i="1">
                <a:solidFill>
                  <a:srgbClr val="008000"/>
                </a:solidFill>
                <a:cs typeface="Times New Roman" pitchFamily="18" charset="0"/>
              </a:rPr>
              <a:t>РТ-2</a:t>
            </a:r>
            <a:endParaRPr lang="ru-RU" sz="1000">
              <a:solidFill>
                <a:srgbClr val="008000"/>
              </a:solidFill>
              <a:cs typeface="Times New Roman" pitchFamily="18" charset="0"/>
            </a:endParaRPr>
          </a:p>
        </p:txBody>
      </p:sp>
      <p:pic>
        <p:nvPicPr>
          <p:cNvPr id="33801" name="Рисунок 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3800" y="1352550"/>
            <a:ext cx="3957638" cy="510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Овал 29"/>
          <p:cNvSpPr/>
          <p:nvPr/>
        </p:nvSpPr>
        <p:spPr>
          <a:xfrm>
            <a:off x="6732588" y="5172075"/>
            <a:ext cx="503237" cy="319088"/>
          </a:xfrm>
          <a:prstGeom prst="ellipse">
            <a:avLst/>
          </a:prstGeom>
          <a:solidFill>
            <a:schemeClr val="bg1">
              <a:alpha val="3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5651500" y="5516563"/>
            <a:ext cx="504825" cy="319087"/>
          </a:xfrm>
          <a:prstGeom prst="ellipse">
            <a:avLst/>
          </a:prstGeom>
          <a:solidFill>
            <a:schemeClr val="bg1">
              <a:alpha val="3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8280400" y="5886450"/>
            <a:ext cx="503238" cy="319088"/>
          </a:xfrm>
          <a:prstGeom prst="ellipse">
            <a:avLst/>
          </a:prstGeom>
          <a:solidFill>
            <a:schemeClr val="bg1">
              <a:alpha val="3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uk-UA" dirty="0">
                <a:solidFill>
                  <a:srgbClr val="FF0000"/>
                </a:solidFill>
              </a:rPr>
              <a:t>С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3805" name="Номер слайда 1"/>
          <p:cNvSpPr txBox="1">
            <a:spLocks/>
          </p:cNvSpPr>
          <p:nvPr/>
        </p:nvSpPr>
        <p:spPr bwMode="auto">
          <a:xfrm>
            <a:off x="8459788" y="142875"/>
            <a:ext cx="501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FA3C9E85-2E78-47C6-8DA2-FD55918A54CF}" type="slidenum">
              <a:rPr lang="ru-RU" altLang="ru-RU" sz="1800">
                <a:solidFill>
                  <a:srgbClr val="898989"/>
                </a:solidFill>
              </a:rPr>
              <a:pPr algn="r"/>
              <a:t>11</a:t>
            </a:fld>
            <a:endParaRPr lang="ru-RU" altLang="ru-RU" sz="18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Line 4"/>
          <p:cNvSpPr>
            <a:spLocks noChangeShapeType="1"/>
          </p:cNvSpPr>
          <p:nvPr/>
        </p:nvSpPr>
        <p:spPr bwMode="auto">
          <a:xfrm>
            <a:off x="762000" y="914400"/>
            <a:ext cx="7848600" cy="0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35842" name="Text Box 6"/>
          <p:cNvSpPr txBox="1">
            <a:spLocks noChangeArrowheads="1"/>
          </p:cNvSpPr>
          <p:nvPr/>
        </p:nvSpPr>
        <p:spPr bwMode="auto">
          <a:xfrm>
            <a:off x="457200" y="1557338"/>
            <a:ext cx="8286750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altLang="ru-RU" sz="3600"/>
              <a:t>Нова концепція інноваційного проектування</a:t>
            </a:r>
          </a:p>
          <a:p>
            <a:pPr algn="ctr"/>
            <a:endParaRPr lang="uk-UA" altLang="ru-RU" sz="800"/>
          </a:p>
          <a:p>
            <a:pPr algn="ctr"/>
            <a:r>
              <a:rPr lang="uk-UA" altLang="ru-RU" sz="3600" i="1">
                <a:solidFill>
                  <a:srgbClr val="008000"/>
                </a:solidFill>
              </a:rPr>
              <a:t>Q</a:t>
            </a:r>
            <a:r>
              <a:rPr lang="uk-UA" altLang="ru-RU" sz="3600" i="1"/>
              <a:t> = Р / </a:t>
            </a:r>
            <a:r>
              <a:rPr lang="uk-UA" altLang="ru-RU" sz="3600" i="1">
                <a:solidFill>
                  <a:srgbClr val="FF0000"/>
                </a:solidFill>
              </a:rPr>
              <a:t>R</a:t>
            </a:r>
          </a:p>
          <a:p>
            <a:pPr algn="ctr"/>
            <a:endParaRPr lang="uk-UA" altLang="ru-RU" sz="800"/>
          </a:p>
          <a:p>
            <a:pPr algn="ctr"/>
            <a:r>
              <a:rPr lang="uk-UA" altLang="ru-RU" sz="2400"/>
              <a:t>Сьогодні подачу нагнітачів </a:t>
            </a:r>
            <a:r>
              <a:rPr lang="uk-UA" altLang="ru-RU" sz="2400" i="1">
                <a:solidFill>
                  <a:srgbClr val="008000"/>
                </a:solidFill>
              </a:rPr>
              <a:t>Q</a:t>
            </a:r>
            <a:r>
              <a:rPr lang="uk-UA" altLang="ru-RU" sz="2400"/>
              <a:t> збільшують</a:t>
            </a:r>
          </a:p>
          <a:p>
            <a:pPr algn="ctr"/>
            <a:r>
              <a:rPr lang="uk-UA" altLang="ru-RU" sz="2400"/>
              <a:t>заміною потужніший вентилятор</a:t>
            </a:r>
          </a:p>
          <a:p>
            <a:pPr algn="ctr"/>
            <a:r>
              <a:rPr lang="uk-UA" altLang="ru-RU" sz="2400"/>
              <a:t>  з великим тиском </a:t>
            </a:r>
            <a:r>
              <a:rPr lang="uk-UA" altLang="ru-RU" sz="2400" i="1"/>
              <a:t>Р,</a:t>
            </a:r>
          </a:p>
          <a:p>
            <a:pPr algn="ctr"/>
            <a:endParaRPr lang="uk-UA" altLang="ru-RU" sz="2400"/>
          </a:p>
          <a:p>
            <a:pPr algn="ctr"/>
            <a:r>
              <a:rPr lang="uk-UA" altLang="ru-RU" sz="2400"/>
              <a:t>Найкраще подачу </a:t>
            </a:r>
            <a:r>
              <a:rPr lang="uk-UA" altLang="ru-RU" sz="2400" i="1">
                <a:solidFill>
                  <a:srgbClr val="008000"/>
                </a:solidFill>
              </a:rPr>
              <a:t>Q</a:t>
            </a:r>
            <a:r>
              <a:rPr lang="uk-UA" altLang="ru-RU" sz="2400"/>
              <a:t> збільшувати за рахунок</a:t>
            </a:r>
          </a:p>
          <a:p>
            <a:pPr algn="ctr"/>
            <a:r>
              <a:rPr lang="uk-UA" altLang="ru-RU" sz="2400"/>
              <a:t>зменшення опорів </a:t>
            </a:r>
            <a:r>
              <a:rPr lang="uk-UA" altLang="ru-RU" sz="2400">
                <a:solidFill>
                  <a:srgbClr val="FF0000"/>
                </a:solidFill>
              </a:rPr>
              <a:t>R</a:t>
            </a:r>
            <a:r>
              <a:rPr lang="uk-UA" altLang="ru-RU" sz="2400"/>
              <a:t> каналів</a:t>
            </a:r>
            <a:endParaRPr lang="uk-UA" altLang="ru-RU" sz="2400" b="0">
              <a:solidFill>
                <a:schemeClr val="folHlink"/>
              </a:solidFill>
            </a:endParaRPr>
          </a:p>
        </p:txBody>
      </p:sp>
      <p:sp>
        <p:nvSpPr>
          <p:cNvPr id="35843" name="Rectangle 7"/>
          <p:cNvSpPr>
            <a:spLocks noChangeArrowheads="1"/>
          </p:cNvSpPr>
          <p:nvPr/>
        </p:nvSpPr>
        <p:spPr bwMode="auto">
          <a:xfrm>
            <a:off x="2851150" y="234950"/>
            <a:ext cx="3800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 i="1">
                <a:solidFill>
                  <a:schemeClr val="hlink"/>
                </a:solidFill>
              </a:rPr>
              <a:t>Improving the flow structure</a:t>
            </a:r>
            <a:endParaRPr lang="ru-RU" altLang="ru-RU"/>
          </a:p>
        </p:txBody>
      </p:sp>
      <p:sp>
        <p:nvSpPr>
          <p:cNvPr id="35844" name="Номер слайда 1"/>
          <p:cNvSpPr txBox="1">
            <a:spLocks/>
          </p:cNvSpPr>
          <p:nvPr/>
        </p:nvSpPr>
        <p:spPr bwMode="auto">
          <a:xfrm>
            <a:off x="8459788" y="142875"/>
            <a:ext cx="501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F9954B0C-A9DD-48B9-A988-1AEC12C38FC1}" type="slidenum">
              <a:rPr lang="ru-RU" altLang="ru-RU" sz="1800">
                <a:solidFill>
                  <a:srgbClr val="898989"/>
                </a:solidFill>
              </a:rPr>
              <a:pPr algn="r"/>
              <a:t>12</a:t>
            </a:fld>
            <a:endParaRPr lang="ru-RU" altLang="ru-RU" sz="1800">
              <a:solidFill>
                <a:srgbClr val="898989"/>
              </a:solidFill>
            </a:endParaRPr>
          </a:p>
        </p:txBody>
      </p:sp>
      <p:pic>
        <p:nvPicPr>
          <p:cNvPr id="35845" name="Picture 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5113" y="320675"/>
            <a:ext cx="777875" cy="371475"/>
          </a:xfrm>
          <a:prstGeom prst="rect">
            <a:avLst/>
          </a:prstGeom>
          <a:noFill/>
          <a:ln w="28575">
            <a:solidFill>
              <a:srgbClr val="0033CC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3"/>
          <p:cNvSpPr>
            <a:spLocks noChangeArrowheads="1"/>
          </p:cNvSpPr>
          <p:nvPr/>
        </p:nvSpPr>
        <p:spPr bwMode="auto">
          <a:xfrm>
            <a:off x="-615950" y="515938"/>
            <a:ext cx="67437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ru-RU" altLang="ru-RU"/>
          </a:p>
        </p:txBody>
      </p:sp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-615950" y="515938"/>
            <a:ext cx="1714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ru-RU" altLang="ru-RU"/>
          </a:p>
        </p:txBody>
      </p:sp>
      <p:sp>
        <p:nvSpPr>
          <p:cNvPr id="37891" name="Rectangle 5"/>
          <p:cNvSpPr>
            <a:spLocks noChangeArrowheads="1"/>
          </p:cNvSpPr>
          <p:nvPr/>
        </p:nvSpPr>
        <p:spPr bwMode="auto">
          <a:xfrm>
            <a:off x="-615950" y="515938"/>
            <a:ext cx="17145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b="0" i="1">
                <a:cs typeface="Times New Roman" pitchFamily="18" charset="0"/>
              </a:rPr>
              <a:t> </a:t>
            </a:r>
            <a:endParaRPr lang="ru-RU" altLang="ru-RU" sz="1000" b="0">
              <a:cs typeface="Times New Roman" pitchFamily="18" charset="0"/>
            </a:endParaRPr>
          </a:p>
          <a:p>
            <a:pPr eaLnBrk="0" hangingPunct="0"/>
            <a:endParaRPr lang="ru-RU" altLang="ru-RU" sz="2400" b="0"/>
          </a:p>
        </p:txBody>
      </p:sp>
      <p:graphicFrame>
        <p:nvGraphicFramePr>
          <p:cNvPr id="41" name="Group 181"/>
          <p:cNvGraphicFramePr>
            <a:graphicFrameLocks noGrp="1"/>
          </p:cNvGraphicFramePr>
          <p:nvPr/>
        </p:nvGraphicFramePr>
        <p:xfrm>
          <a:off x="241300" y="115888"/>
          <a:ext cx="8642350" cy="6472237"/>
        </p:xfrm>
        <a:graphic>
          <a:graphicData uri="http://schemas.openxmlformats.org/drawingml/2006/table">
            <a:tbl>
              <a:tblPr/>
              <a:tblGrid>
                <a:gridCol w="4437063"/>
                <a:gridCol w="185737"/>
                <a:gridCol w="187325"/>
                <a:gridCol w="3832225"/>
              </a:tblGrid>
              <a:tr h="50165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</a:t>
                      </a: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Енергія  </a:t>
                      </a: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</a:t>
                      </a: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</a:t>
                      </a: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ЕНЦІАЛ  и </a:t>
                      </a: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Динаміка</a:t>
                      </a:r>
                      <a:endParaRPr kumimoji="0" lang="uk-UA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4079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Потенціал</a:t>
                      </a: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alt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×</a:t>
                      </a: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инаміка </a:t>
                      </a: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 Потужність</a:t>
                      </a:r>
                      <a:endParaRPr kumimoji="0" lang="uk-UA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Потенціал </a:t>
                      </a: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</a:t>
                      </a: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инаміка</a:t>
                      </a:r>
                      <a:endParaRPr kumimoji="0" lang="uk-UA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841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Інтенсивність </a:t>
                      </a: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роботи</a:t>
                      </a: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А / t      [Дж/с ] = [Вт]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Потенціал </a:t>
                      </a: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–   Первопричина ПРОЦЕСІВ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622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</a:t>
                      </a:r>
                      <a:r>
                        <a:rPr kumimoji="0" lang="uk-UA" alt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uk-UA" altLang="ru-RU" sz="1800" b="0" i="1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</a:t>
                      </a:r>
                      <a:r>
                        <a:rPr kumimoji="0" lang="uk-UA" alt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 </a:t>
                      </a:r>
                      <a:r>
                        <a:rPr kumimoji="0" lang="uk-UA" alt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uk-UA" alt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alt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×</a:t>
                      </a:r>
                      <a:r>
                        <a:rPr kumimoji="0" lang="uk-UA" alt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         </a:t>
                      </a: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[Вт]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kumimoji="0" lang="uk-UA" alt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 </a:t>
                      </a:r>
                      <a:r>
                        <a:rPr kumimoji="0" lang="uk-UA" alt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r>
                        <a:rPr kumimoji="0" lang="uk-UA" alt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/ R = </a:t>
                      </a:r>
                      <a:r>
                        <a:rPr kumimoji="0" lang="uk-UA" alt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</a:t>
                      </a:r>
                      <a:r>
                        <a:rPr kumimoji="0" lang="uk-UA" alt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r>
                        <a:rPr kumimoji="0" lang="uk-UA" alt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uk-UA" alt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N</a:t>
                      </a:r>
                      <a:r>
                        <a:rPr kumimoji="0" lang="uk-UA" altLang="ru-RU" sz="1800" b="0" i="1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аэро</a:t>
                      </a:r>
                      <a:r>
                        <a:rPr kumimoji="0" lang="uk-UA" alt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</a:t>
                      </a:r>
                      <a:r>
                        <a:rPr kumimoji="0" lang="uk-UA" alt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GreekC"/>
                          <a:ea typeface="GreekC"/>
                          <a:cs typeface="GreekC"/>
                        </a:rPr>
                        <a:t> </a:t>
                      </a:r>
                      <a:r>
                        <a:rPr kumimoji="0" lang="uk-UA" alt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Q</a:t>
                      </a:r>
                      <a:r>
                        <a:rPr kumimoji="0" lang="uk-UA" alt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alt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×</a:t>
                      </a:r>
                      <a:r>
                        <a:rPr kumimoji="0" lang="uk-UA" alt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alt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kumimoji="0" lang="uk-UA" alt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</a:t>
                      </a: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[Вт]</a:t>
                      </a:r>
                      <a:endParaRPr kumimoji="0" lang="uk-UA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</a:t>
                      </a:r>
                      <a:r>
                        <a:rPr kumimoji="0" lang="uk-UA" altLang="ru-RU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reekC"/>
                        </a:rPr>
                        <a:t> </a:t>
                      </a:r>
                      <a:r>
                        <a:rPr kumimoji="0" lang="uk-UA" altLang="ru-RU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reekC"/>
                          <a:sym typeface="Symbol" pitchFamily="18" charset="2"/>
                        </a:rPr>
                        <a:t></a:t>
                      </a:r>
                      <a:r>
                        <a:rPr kumimoji="0" lang="uk-UA" altLang="ru-RU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reekC"/>
                        </a:rPr>
                        <a:t> </a:t>
                      </a:r>
                      <a:r>
                        <a:rPr kumimoji="0" lang="uk-UA" alt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reekC"/>
                        </a:rPr>
                        <a:t>Р </a:t>
                      </a:r>
                      <a:r>
                        <a:rPr kumimoji="0" lang="uk-UA" altLang="ru-RU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reekC"/>
                        </a:rPr>
                        <a:t>/</a:t>
                      </a:r>
                      <a:r>
                        <a:rPr kumimoji="0" lang="uk-UA" alt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reekC"/>
                        </a:rPr>
                        <a:t> (1 + </a:t>
                      </a:r>
                      <a:r>
                        <a:rPr kumimoji="0" lang="uk-UA" alt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reekC"/>
                        </a:rPr>
                        <a:t>R</a:t>
                      </a:r>
                      <a:r>
                        <a:rPr kumimoji="0" lang="uk-UA" alt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GreekC"/>
                        </a:rPr>
                        <a:t>)</a:t>
                      </a:r>
                      <a:endParaRPr kumimoji="0" lang="uk-UA" alt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GreekC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80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ККД</a:t>
                      </a: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 Корисна </a:t>
                      </a:r>
                      <a:r>
                        <a:rPr kumimoji="0" lang="uk-UA" alt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[Вт] / Витрачена </a:t>
                      </a:r>
                      <a:r>
                        <a:rPr kumimoji="0" lang="uk-UA" alt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[Вт]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ККД</a:t>
                      </a:r>
                      <a:r>
                        <a:rPr kumimoji="0" lang="uk-UA" altLang="ru-RU" sz="1800" b="0" i="1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вент</a:t>
                      </a:r>
                      <a:r>
                        <a:rPr kumimoji="0" lang="uk-UA" alt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kumimoji="0" lang="uk-UA" alt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η</a:t>
                      </a:r>
                      <a:r>
                        <a:rPr kumimoji="0" lang="uk-UA" altLang="ru-RU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вент</a:t>
                      </a:r>
                      <a:r>
                        <a:rPr kumimoji="0" lang="uk-UA" alt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= N</a:t>
                      </a:r>
                      <a:r>
                        <a:rPr kumimoji="0" lang="uk-UA" altLang="ru-RU" sz="1800" b="0" i="1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аэро</a:t>
                      </a:r>
                      <a:r>
                        <a:rPr kumimoji="0" lang="uk-UA" alt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/ N</a:t>
                      </a:r>
                      <a:r>
                        <a:rPr kumimoji="0" lang="uk-UA" altLang="ru-RU" sz="1800" b="0" i="1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</a:t>
                      </a: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kumimoji="0" lang="uk-UA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</a:t>
                      </a:r>
                      <a:r>
                        <a:rPr kumimoji="0" lang="uk-UA" altLang="ru-RU" sz="1800" b="0" i="1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гидро</a:t>
                      </a:r>
                      <a:r>
                        <a:rPr kumimoji="0" lang="uk-UA" alt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= 1 / (1 + R)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alt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</a:t>
                      </a:r>
                      <a:r>
                        <a:rPr kumimoji="0" lang="uk-UA" altLang="ru-RU" sz="2000" b="0" i="1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гидро</a:t>
                      </a:r>
                      <a:r>
                        <a:rPr kumimoji="0" lang="uk-UA" alt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alt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</a:t>
                      </a:r>
                      <a:r>
                        <a:rPr kumimoji="0" lang="uk-UA" alt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uk-UA" alt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uk-UA" altLang="ru-RU" sz="2000" b="0" i="1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дин</a:t>
                      </a:r>
                      <a:r>
                        <a:rPr kumimoji="0" lang="uk-UA" alt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alt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 </a:t>
                      </a:r>
                      <a:r>
                        <a:rPr kumimoji="0" lang="en-US" alt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uk-UA" alt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alt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sym typeface="Symbol" pitchFamily="18" charset="2"/>
                        </a:rPr>
                        <a:t></a:t>
                      </a:r>
                      <a:r>
                        <a:rPr kumimoji="0" lang="uk-UA" alt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0,05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9890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η</a:t>
                      </a:r>
                      <a:r>
                        <a:rPr kumimoji="0" lang="uk-UA" alt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= ККД</a:t>
                      </a: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ефективність </a:t>
                      </a:r>
                      <a:endParaRPr kumimoji="0" lang="uk-UA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перетворення </a:t>
                      </a: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енергії </a:t>
                      </a:r>
                      <a:r>
                        <a:rPr kumimoji="0" lang="uk-UA" alt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kumimoji="0" lang="uk-UA" alt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нагнітачі</a:t>
                      </a:r>
                      <a:endParaRPr kumimoji="0" lang="uk-UA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 &lt; </a:t>
                      </a:r>
                      <a:r>
                        <a:rPr kumimoji="0" lang="uk-UA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  <a:sym typeface="Symbol" pitchFamily="18" charset="2"/>
                        </a:rPr>
                        <a:t></a:t>
                      </a:r>
                      <a:r>
                        <a:rPr kumimoji="0" lang="uk-UA" sz="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  <a:sym typeface="Symbol" pitchFamily="18" charset="2"/>
                        </a:rPr>
                        <a:t>тр</a:t>
                      </a:r>
                      <a:r>
                        <a:rPr kumimoji="0" lang="uk-UA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sym typeface="Symbol" pitchFamily="18" charset="2"/>
                        </a:rPr>
                        <a:t> </a:t>
                      </a:r>
                      <a:r>
                        <a:rPr kumimoji="0" lang="uk-UA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&lt; 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uk-UA" alt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 </a:t>
                      </a:r>
                      <a:r>
                        <a:rPr kumimoji="0" lang="uk-UA" alt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r>
                        <a:rPr kumimoji="0" lang="uk-UA" altLang="ru-RU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alt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ефективність</a:t>
                      </a:r>
                      <a:r>
                        <a:rPr kumimoji="0" lang="uk-UA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alt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використання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потенціалу </a:t>
                      </a:r>
                      <a:r>
                        <a:rPr kumimoji="0" lang="uk-UA" alt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kumimoji="0" lang="uk-UA" alt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аеросистеми</a:t>
                      </a:r>
                      <a:r>
                        <a:rPr kumimoji="0" lang="uk-UA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 &lt; </a:t>
                      </a:r>
                      <a:r>
                        <a:rPr kumimoji="0" lang="uk-UA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</a:t>
                      </a:r>
                      <a:r>
                        <a:rPr kumimoji="0" lang="uk-UA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дин</a:t>
                      </a:r>
                      <a:r>
                        <a:rPr kumimoji="0" lang="uk-UA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 </a:t>
                      </a:r>
                      <a:r>
                        <a:rPr kumimoji="0" lang="uk-UA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&lt; 1</a:t>
                      </a:r>
                      <a:endParaRPr kumimoji="0" lang="uk-UA" altLang="ru-RU" sz="12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10953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Інтенсифікація</a:t>
                      </a:r>
                      <a:r>
                        <a:rPr kumimoji="0" lang="uk-UA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endParaRPr kumimoji="0" lang="uk-UA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збільшення потужності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 забезпеченням максимального</a:t>
                      </a:r>
                      <a:r>
                        <a:rPr kumimoji="0" lang="uk-UA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altLang="ru-RU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ККД</a:t>
                      </a:r>
                      <a:endParaRPr kumimoji="0" lang="uk-UA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uk-UA" alt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Збільшення </a:t>
                      </a:r>
                      <a:r>
                        <a:rPr kumimoji="0" lang="uk-UA" alt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дінамізму</a:t>
                      </a:r>
                      <a:r>
                        <a:rPr kumimoji="0" lang="uk-UA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Оптимізація використання потенціалу</a:t>
                      </a:r>
                      <a:endParaRPr kumimoji="0" lang="uk-UA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за рахунок з</a:t>
                      </a:r>
                      <a:r>
                        <a:rPr kumimoji="0" lang="uk-UA" alt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меншення </a:t>
                      </a:r>
                      <a:r>
                        <a:rPr kumimoji="0" lang="uk-UA" alt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опорів R</a:t>
                      </a:r>
                      <a:endParaRPr kumimoji="0" lang="uk-UA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844550"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 &lt; </a:t>
                      </a: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</a:t>
                      </a:r>
                      <a:r>
                        <a:rPr kumimoji="0" lang="ru-RU" alt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сист</a:t>
                      </a:r>
                      <a:r>
                        <a:rPr kumimoji="0" lang="uk-UA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 </a:t>
                      </a:r>
                      <a:r>
                        <a:rPr kumimoji="0" lang="uk-UA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&lt; 1        </a:t>
                      </a:r>
                      <a:r>
                        <a:rPr kumimoji="0" lang="uk-UA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</a:t>
                      </a:r>
                      <a:r>
                        <a:rPr kumimoji="0" lang="uk-UA" alt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истемна ефективність</a:t>
                      </a:r>
                      <a:endParaRPr kumimoji="0" lang="uk-UA" altLang="ru-RU" sz="12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Е</a:t>
                      </a:r>
                      <a:r>
                        <a:rPr kumimoji="0" lang="uk-UA" altLang="ru-R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сист</a:t>
                      </a:r>
                      <a:r>
                        <a:rPr kumimoji="0" lang="uk-UA" alt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= </a:t>
                      </a:r>
                      <a:r>
                        <a:rPr kumimoji="0" lang="uk-UA" alt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η</a:t>
                      </a:r>
                      <a:r>
                        <a:rPr kumimoji="0" lang="uk-UA" altLang="ru-RU" sz="10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тр</a:t>
                      </a:r>
                      <a:r>
                        <a:rPr kumimoji="0" lang="uk-UA" alt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×</a:t>
                      </a:r>
                      <a:r>
                        <a:rPr kumimoji="0" lang="uk-UA" alt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</a:t>
                      </a:r>
                      <a:r>
                        <a:rPr kumimoji="0" lang="uk-UA" altLang="ru-R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дін</a:t>
                      </a:r>
                      <a:r>
                        <a:rPr kumimoji="0" lang="uk-UA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= </a:t>
                      </a:r>
                      <a:r>
                        <a:rPr kumimoji="0" lang="uk-UA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0,8</a:t>
                      </a:r>
                      <a:r>
                        <a:rPr kumimoji="0" lang="uk-UA" alt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alt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×</a:t>
                      </a:r>
                      <a:r>
                        <a:rPr kumimoji="0" lang="uk-UA" altLang="ru-RU" sz="2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uk-UA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0,05</a:t>
                      </a:r>
                      <a:r>
                        <a:rPr kumimoji="0" lang="uk-UA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= </a:t>
                      </a:r>
                      <a:r>
                        <a:rPr kumimoji="0" lang="uk-UA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0,04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290513"/>
            <a:ext cx="777875" cy="371475"/>
          </a:xfrm>
          <a:prstGeom prst="rect">
            <a:avLst/>
          </a:prstGeom>
          <a:noFill/>
          <a:ln w="28575">
            <a:solidFill>
              <a:srgbClr val="0033CC"/>
            </a:solidFill>
            <a:miter lim="800000"/>
            <a:headEnd/>
            <a:tailEnd/>
          </a:ln>
        </p:spPr>
      </p:pic>
      <p:sp>
        <p:nvSpPr>
          <p:cNvPr id="39938" name="Line 4"/>
          <p:cNvSpPr>
            <a:spLocks noChangeShapeType="1"/>
          </p:cNvSpPr>
          <p:nvPr/>
        </p:nvSpPr>
        <p:spPr bwMode="auto">
          <a:xfrm>
            <a:off x="762000" y="914400"/>
            <a:ext cx="7848600" cy="0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39939" name="Rectangle 6"/>
          <p:cNvSpPr>
            <a:spLocks noChangeArrowheads="1"/>
          </p:cNvSpPr>
          <p:nvPr/>
        </p:nvSpPr>
        <p:spPr bwMode="auto">
          <a:xfrm>
            <a:off x="539750" y="1550988"/>
            <a:ext cx="8208963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57200" indent="-457200"/>
            <a:r>
              <a:rPr lang="uk-UA" altLang="ru-RU" sz="2000" b="0"/>
              <a:t>1997 - ТЕС "Bruch" (США). Підвищення потужності газової турбіни</a:t>
            </a:r>
          </a:p>
          <a:p>
            <a:pPr marL="457200" indent="-457200"/>
            <a:r>
              <a:rPr lang="uk-UA" altLang="ru-RU" sz="2000" b="0"/>
              <a:t>             ГТ-25 "Westinghouse«</a:t>
            </a:r>
          </a:p>
          <a:p>
            <a:pPr marL="457200" indent="-457200"/>
            <a:endParaRPr lang="uk-UA" altLang="ru-RU" sz="800" b="0"/>
          </a:p>
          <a:p>
            <a:pPr marL="457200" indent="-457200"/>
            <a:r>
              <a:rPr lang="uk-UA" altLang="ru-RU" sz="2000" b="0"/>
              <a:t>1999 - "ALSTOM" (Франція). Підвищення потужності газової турбіни</a:t>
            </a:r>
          </a:p>
          <a:p>
            <a:pPr marL="457200" indent="-457200"/>
            <a:endParaRPr lang="uk-UA" altLang="ru-RU" sz="800" b="0"/>
          </a:p>
          <a:p>
            <a:pPr marL="457200" indent="-457200"/>
            <a:r>
              <a:rPr lang="uk-UA" altLang="ru-RU" sz="2000" b="0"/>
              <a:t>2003 – H. Cegielski-Poznan (Польща). Зниження шуму під час роботи</a:t>
            </a:r>
          </a:p>
          <a:p>
            <a:pPr marL="457200" indent="-457200"/>
            <a:r>
              <a:rPr lang="uk-UA" altLang="ru-RU" sz="2000" b="0"/>
              <a:t>             відцентрового компресора</a:t>
            </a:r>
          </a:p>
          <a:p>
            <a:pPr marL="457200" indent="-457200"/>
            <a:endParaRPr lang="uk-UA" altLang="ru-RU" sz="800" b="0"/>
          </a:p>
          <a:p>
            <a:pPr marL="457200" indent="-457200"/>
            <a:r>
              <a:rPr lang="uk-UA" altLang="ru-RU" sz="2000" b="0"/>
              <a:t>2006 – м. Чорноморськ. Збільшення потужності котлів КВГМ-50</a:t>
            </a:r>
          </a:p>
          <a:p>
            <a:pPr marL="457200" indent="-457200"/>
            <a:endParaRPr lang="uk-UA" altLang="ru-RU" sz="800" b="0"/>
          </a:p>
          <a:p>
            <a:pPr marL="457200" indent="-457200"/>
            <a:r>
              <a:rPr lang="uk-UA" altLang="ru-RU" sz="2000" b="0"/>
              <a:t>2011 – 2014 Криворізька ТЕС. Підвищення ефективності</a:t>
            </a:r>
          </a:p>
          <a:p>
            <a:pPr marL="457200" indent="-457200"/>
            <a:r>
              <a:rPr lang="uk-UA" altLang="ru-RU" sz="2000" b="0"/>
              <a:t>             очищення димових газів енергоблоків 300МВт №2; №4.</a:t>
            </a:r>
          </a:p>
          <a:p>
            <a:pPr marL="457200" indent="-457200"/>
            <a:endParaRPr lang="uk-UA" altLang="ru-RU" sz="800" b="0"/>
          </a:p>
          <a:p>
            <a:pPr marL="457200" indent="-457200"/>
            <a:r>
              <a:rPr lang="uk-UA" altLang="ru-RU" sz="2000" b="0"/>
              <a:t>2012 – 2014 Молдавська ДРЕС. Збільшення потужності газової турбіни    </a:t>
            </a:r>
          </a:p>
          <a:p>
            <a:pPr marL="457200" indent="-457200"/>
            <a:r>
              <a:rPr lang="uk-UA" altLang="ru-RU" sz="2000" b="0"/>
              <a:t>             ГТ-35 енергоблоків ПГУ-250 №11, №12</a:t>
            </a:r>
          </a:p>
          <a:p>
            <a:pPr marL="457200" indent="-457200"/>
            <a:endParaRPr lang="uk-UA" altLang="ru-RU" sz="800" b="0"/>
          </a:p>
          <a:p>
            <a:pPr marL="457200" indent="-457200"/>
            <a:r>
              <a:rPr lang="uk-UA" altLang="ru-RU" sz="2000" b="0"/>
              <a:t>2017 – 2019 п. «Відродження». Збільшення потужності та ефективності </a:t>
            </a:r>
          </a:p>
          <a:p>
            <a:pPr marL="457200" indent="-457200"/>
            <a:r>
              <a:rPr lang="uk-UA" altLang="ru-RU" sz="2000" b="0"/>
              <a:t>             котлів, що працюють на біопаливі</a:t>
            </a:r>
            <a:r>
              <a:rPr lang="uk-UA" altLang="ru-RU" sz="1000" b="0"/>
              <a:t> </a:t>
            </a:r>
          </a:p>
        </p:txBody>
      </p:sp>
      <p:sp>
        <p:nvSpPr>
          <p:cNvPr id="39940" name="Rectangle 7"/>
          <p:cNvSpPr>
            <a:spLocks noChangeArrowheads="1"/>
          </p:cNvSpPr>
          <p:nvPr/>
        </p:nvSpPr>
        <p:spPr bwMode="auto">
          <a:xfrm>
            <a:off x="2851150" y="234950"/>
            <a:ext cx="3800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400" i="1">
                <a:solidFill>
                  <a:schemeClr val="hlink"/>
                </a:solidFill>
              </a:rPr>
              <a:t>Improving the flow structure</a:t>
            </a:r>
            <a:endParaRPr lang="ru-RU" altLang="ru-RU"/>
          </a:p>
        </p:txBody>
      </p:sp>
      <p:sp>
        <p:nvSpPr>
          <p:cNvPr id="39941" name="Номер слайда 1"/>
          <p:cNvSpPr txBox="1">
            <a:spLocks/>
          </p:cNvSpPr>
          <p:nvPr/>
        </p:nvSpPr>
        <p:spPr bwMode="auto">
          <a:xfrm>
            <a:off x="8459788" y="142875"/>
            <a:ext cx="501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7C1D79B5-0E31-428A-AC0C-20A5EF45E28C}" type="slidenum">
              <a:rPr lang="ru-RU" altLang="ru-RU" sz="1800">
                <a:solidFill>
                  <a:srgbClr val="898989"/>
                </a:solidFill>
              </a:rPr>
              <a:pPr algn="r"/>
              <a:t>14</a:t>
            </a:fld>
            <a:endParaRPr lang="ru-RU" altLang="ru-RU" sz="18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Прямоугольник 3"/>
          <p:cNvSpPr>
            <a:spLocks noChangeArrowheads="1"/>
          </p:cNvSpPr>
          <p:nvPr/>
        </p:nvSpPr>
        <p:spPr bwMode="auto">
          <a:xfrm>
            <a:off x="6804025" y="0"/>
            <a:ext cx="2339975" cy="22050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2400" b="0"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89963" y="6308725"/>
            <a:ext cx="528637" cy="4619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ru-RU" dirty="0"/>
              <a:t>15</a:t>
            </a:r>
            <a:endParaRPr lang="ru-RU" dirty="0"/>
          </a:p>
        </p:txBody>
      </p:sp>
      <p:pic>
        <p:nvPicPr>
          <p:cNvPr id="41987" name="Picture 8" descr="Fire flowers - Daisy by End3avour on 500px | Fire flower, Burning flowers,  Twin flame art"/>
          <p:cNvPicPr>
            <a:picLocks noChangeAspect="1" noChangeArrowheads="1"/>
          </p:cNvPicPr>
          <p:nvPr/>
        </p:nvPicPr>
        <p:blipFill>
          <a:blip r:embed="rId3"/>
          <a:srcRect l="-1952" t="12675"/>
          <a:stretch>
            <a:fillRect/>
          </a:stretch>
        </p:blipFill>
        <p:spPr bwMode="auto">
          <a:xfrm>
            <a:off x="-180975" y="-11113"/>
            <a:ext cx="9432925" cy="8928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0" y="2420888"/>
            <a:ext cx="7629268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eaLnBrk="0" hangingPunct="0">
              <a:defRPr/>
            </a:pPr>
            <a:r>
              <a:rPr lang="ru-RU" sz="5400" dirty="0">
                <a:ln w="10160">
                  <a:solidFill>
                    <a:schemeClr val="tx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+mn-cs"/>
              </a:rPr>
              <a:t>ДЯКУЕМО ЗА УВАГУ!</a:t>
            </a:r>
            <a:endParaRPr lang="ru-RU" sz="5400" dirty="0">
              <a:ln w="10160">
                <a:solidFill>
                  <a:schemeClr val="tx1">
                    <a:lumMod val="60000"/>
                    <a:lumOff val="4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+mn-cs"/>
            </a:endParaRPr>
          </a:p>
        </p:txBody>
      </p:sp>
      <p:sp>
        <p:nvSpPr>
          <p:cNvPr id="41989" name="Rectangle 7"/>
          <p:cNvSpPr>
            <a:spLocks noChangeArrowheads="1"/>
          </p:cNvSpPr>
          <p:nvPr/>
        </p:nvSpPr>
        <p:spPr bwMode="auto">
          <a:xfrm>
            <a:off x="646113" y="6092825"/>
            <a:ext cx="781367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ru-RU" sz="2000" b="0">
                <a:solidFill>
                  <a:srgbClr val="FFFFCC"/>
                </a:solidFill>
              </a:rPr>
              <a:t>АКАДЕМІЯ  ЕНЕРГЕТИКИ  УКРАЇНИ </a:t>
            </a:r>
          </a:p>
          <a:p>
            <a:pPr>
              <a:lnSpc>
                <a:spcPct val="55000"/>
              </a:lnSpc>
              <a:spcBef>
                <a:spcPct val="50000"/>
              </a:spcBef>
            </a:pPr>
            <a:r>
              <a:rPr lang="uk-UA" altLang="ru-RU" sz="2000" b="0">
                <a:solidFill>
                  <a:schemeClr val="hlink"/>
                </a:solidFill>
              </a:rPr>
              <a:t>www.aeuk</a:t>
            </a:r>
            <a:r>
              <a:rPr lang="en-US" altLang="ru-RU" sz="2000" b="0">
                <a:solidFill>
                  <a:schemeClr val="hlink"/>
                </a:solidFill>
              </a:rPr>
              <a:t>r</a:t>
            </a:r>
            <a:r>
              <a:rPr lang="uk-UA" altLang="ru-RU" sz="2000" b="0">
                <a:solidFill>
                  <a:schemeClr val="hlink"/>
                </a:solidFill>
              </a:rPr>
              <a:t>.org</a:t>
            </a:r>
          </a:p>
          <a:p>
            <a:pPr>
              <a:spcBef>
                <a:spcPct val="50000"/>
              </a:spcBef>
            </a:pPr>
            <a:r>
              <a:rPr lang="uk-UA" altLang="ru-RU" sz="2000" b="0">
                <a:solidFill>
                  <a:srgbClr val="FFFFCC"/>
                </a:solidFill>
              </a:rPr>
              <a:t>Одеська державна академія будівництва та архітектури</a:t>
            </a:r>
            <a:endParaRPr lang="uk-UA" altLang="ru-RU" sz="2000" b="0"/>
          </a:p>
          <a:p>
            <a:pPr>
              <a:spcBef>
                <a:spcPct val="50000"/>
              </a:spcBef>
            </a:pPr>
            <a:r>
              <a:rPr lang="uk-UA" altLang="ru-RU" sz="2000" b="0">
                <a:solidFill>
                  <a:schemeClr val="hlink"/>
                </a:solidFill>
              </a:rPr>
              <a:t>www.arsiry.org.ua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7433</TotalTime>
  <Words>643</Words>
  <Application>Microsoft Office PowerPoint</Application>
  <PresentationFormat>Экран (4:3)</PresentationFormat>
  <Paragraphs>171</Paragraphs>
  <Slides>16</Slides>
  <Notes>12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Times New Roman</vt:lpstr>
      <vt:lpstr>Arial</vt:lpstr>
      <vt:lpstr>Calibri</vt:lpstr>
      <vt:lpstr>Bookman Old Style</vt:lpstr>
      <vt:lpstr>Symbol</vt:lpstr>
      <vt:lpstr>Ubuntu</vt:lpstr>
      <vt:lpstr>GreekC</vt:lpstr>
      <vt:lpstr>Тема Office</vt:lpstr>
      <vt:lpstr>Тема Office</vt:lpstr>
      <vt:lpstr>Диаграмма</vt:lpstr>
      <vt:lpstr>Слайд 1</vt:lpstr>
      <vt:lpstr>Слайд 2</vt:lpstr>
      <vt:lpstr>Слайд 3</vt:lpstr>
      <vt:lpstr>Слайд 4</vt:lpstr>
      <vt:lpstr>Проблема 1 – старіння обладнання  Проблема 2 – обмеження потужності котлів Проблема 3 – високі затрати енергії на власні потреби</vt:lpstr>
      <vt:lpstr>Конфігурація тягодуттьових трактів котлів КВГМ Витрати енергії на вентилятори та димососи  невиправдано становлять близько 2% потужності котлів</vt:lpstr>
      <vt:lpstr>ПОЛОЖЕННЯ  ПРО ПОГОДЖЕННЯ  ОБМЕЖЕНЬ ПОТУЖНОСТІ КОТЛІВ </vt:lpstr>
      <vt:lpstr>Нова концепція коригування - удосконалення  структури потоків (flow structure)</vt:lpstr>
      <vt:lpstr>Слайд 9</vt:lpstr>
      <vt:lpstr>Візуальна діагностика дає інформацію  для усунення відривів потоку від стінок каналу </vt:lpstr>
      <vt:lpstr>Підвищення потужності котла КВГМ та зменшення витрат енергії на вентилятора</vt:lpstr>
      <vt:lpstr>Слайд 12</vt:lpstr>
      <vt:lpstr>Слайд 13</vt:lpstr>
      <vt:lpstr>Слайд 14</vt:lpstr>
      <vt:lpstr>Слайд 15</vt:lpstr>
      <vt:lpstr>Слайд 16</vt:lpstr>
    </vt:vector>
  </TitlesOfParts>
  <Company>Home Station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FST-технология</dc:title>
  <dc:creator>Arsiry</dc:creator>
  <cp:lastModifiedBy>kutseva</cp:lastModifiedBy>
  <cp:revision>705</cp:revision>
  <cp:lastPrinted>2021-04-09T13:00:53Z</cp:lastPrinted>
  <dcterms:created xsi:type="dcterms:W3CDTF">2001-10-13T10:09:11Z</dcterms:created>
  <dcterms:modified xsi:type="dcterms:W3CDTF">2023-03-17T09:34:39Z</dcterms:modified>
</cp:coreProperties>
</file>