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14"/>
  </p:notesMasterIdLst>
  <p:handoutMasterIdLst>
    <p:handoutMasterId r:id="rId15"/>
  </p:handoutMasterIdLst>
  <p:sldIdLst>
    <p:sldId id="256" r:id="rId3"/>
    <p:sldId id="7963" r:id="rId4"/>
    <p:sldId id="7964" r:id="rId5"/>
    <p:sldId id="7965" r:id="rId6"/>
    <p:sldId id="7959" r:id="rId7"/>
    <p:sldId id="7969" r:id="rId8"/>
    <p:sldId id="7966" r:id="rId9"/>
    <p:sldId id="7967" r:id="rId10"/>
    <p:sldId id="7960" r:id="rId11"/>
    <p:sldId id="7962" r:id="rId12"/>
    <p:sldId id="267" r:id="rId1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E461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6374" autoAdjust="0"/>
  </p:normalViewPr>
  <p:slideViewPr>
    <p:cSldViewPr snapToGrid="0">
      <p:cViewPr varScale="1">
        <p:scale>
          <a:sx n="65" d="100"/>
          <a:sy n="65" d="100"/>
        </p:scale>
        <p:origin x="-90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3" name="Date Placeholder 2">
            <a:extLst>
              <a:ext uri="{FF2B5EF4-FFF2-40B4-BE49-F238E27FC236}"/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0D78088-0EB8-4CE2-B29A-A6E5114C7008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4" name="Footer Placeholder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5" name="Slide Number Placeholder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06F5875-0E0C-465D-BCF8-79B1C9A59508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5CD85A6-5E26-4287-97E2-75100B596D0F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NZ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NZ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D65D2FD-42DA-4B9E-9C28-0D2DCE17398F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506913" y="3400425"/>
            <a:ext cx="317817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1728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329113" y="3625850"/>
            <a:ext cx="31765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1728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329113" y="3625850"/>
            <a:ext cx="31765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3153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329113" y="3625850"/>
            <a:ext cx="31765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3153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329113" y="4254500"/>
            <a:ext cx="31765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619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3750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329113" y="2349500"/>
            <a:ext cx="31765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558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19300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4329113" y="4197350"/>
            <a:ext cx="317658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04807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95675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125075" y="5837238"/>
            <a:ext cx="1638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SzPct val="100000"/>
              <a:buFont typeface="+mj-lt"/>
              <a:buAutoNum type="arabicPeriod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:\ENPAS\Перспективные проекты\Гранты_Литва\Презентация_11_06_2021\3 logo.png"/>
          <p:cNvPicPr>
            <a:picLocks noChangeAspect="1" noChangeArrowheads="1"/>
          </p:cNvPicPr>
          <p:nvPr userDrawn="1"/>
        </p:nvPicPr>
        <p:blipFill>
          <a:blip r:embed="rId3"/>
          <a:srcRect r="33679"/>
          <a:stretch>
            <a:fillRect/>
          </a:stretch>
        </p:blipFill>
        <p:spPr bwMode="auto">
          <a:xfrm>
            <a:off x="8958263" y="5902325"/>
            <a:ext cx="28860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142538" y="425450"/>
            <a:ext cx="16383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142538" y="425450"/>
            <a:ext cx="16383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plain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167938" y="134938"/>
            <a:ext cx="16383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11151"/>
            <a:ext cx="10515600" cy="6731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plain no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11151"/>
            <a:ext cx="10515600" cy="6731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142538" y="425450"/>
            <a:ext cx="16383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NZ" noProof="0" dirty="0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caption small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502900" y="381000"/>
            <a:ext cx="1131888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NZ" noProof="0" dirty="0"/>
          </a:p>
        </p:txBody>
      </p:sp>
      <p:sp>
        <p:nvSpPr>
          <p:cNvPr id="4" name="Text Placeholder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B7B9555C-92F5-413B-A555-0820DB9B73BD}" type="datetime1">
              <a:rPr lang="fr-FR"/>
              <a:pPr>
                <a:defRPr/>
              </a:pPr>
              <a:t>26/04/2023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09C5E1C6-FB40-4777-9333-7BCB33AADBE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3175" cy="1587"/>
        </p:xfrm>
        <a:graphic>
          <a:graphicData uri="http://schemas.openxmlformats.org/presentationml/2006/ole">
            <p:oleObj spid="_x0000_s106497" name="Diapositiva think-cell" r:id="rId4" imgW="360" imgH="360" progId="">
              <p:embed/>
            </p:oleObj>
          </a:graphicData>
        </a:graphic>
      </p:graphicFrame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967788" y="6343650"/>
            <a:ext cx="2846387" cy="476250"/>
          </a:xfrm>
        </p:spPr>
        <p:txBody>
          <a:bodyPr anchorCtr="0"/>
          <a:lstStyle>
            <a:lvl1pPr algn="r">
              <a:defRPr sz="1404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1DE2F6-D430-4BB7-8D1B-DCFE5B88ABBF}" type="slidenum">
              <a:rPr lang="it-IT" altLang="it-IT"/>
              <a:pPr>
                <a:defRPr/>
              </a:pPr>
              <a:t>‹#›</a:t>
            </a:fld>
            <a:endParaRPr lang="it-IT" altLang="it-IT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A4719D-E4D8-488C-876F-8A9DFBEB7E95}" type="datetimeFigureOut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A0D727E-D60D-4921-A0BB-9A19BFEF5B3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A42EBA-2CD4-47BC-A151-6A06AB122C1C}" type="datetimeFigureOut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AD98C64-71DF-4B7E-8E08-5863DA49EC6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p:oleObj spid="_x0000_s109569" name="think-cell Slide" r:id="rId4" imgW="360" imgH="360" progId="">
              <p:embed/>
            </p:oleObj>
          </a:graphicData>
        </a:graphic>
      </p:graphicFrame>
      <p:sp>
        <p:nvSpPr>
          <p:cNvPr id="6" name="Rectangle 6"/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3"/>
              </a:gs>
              <a:gs pos="51000">
                <a:schemeClr val="accent4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 userDrawn="1"/>
        </p:nvSpPr>
        <p:spPr>
          <a:xfrm>
            <a:off x="11464925" y="6384925"/>
            <a:ext cx="392113" cy="4730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3"/>
          <p:cNvSpPr/>
          <p:nvPr userDrawn="1"/>
        </p:nvSpPr>
        <p:spPr>
          <a:xfrm>
            <a:off x="334963" y="319088"/>
            <a:ext cx="793750" cy="857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4"/>
          <p:cNvSpPr/>
          <p:nvPr userDrawn="1"/>
        </p:nvSpPr>
        <p:spPr>
          <a:xfrm>
            <a:off x="1128713" y="319088"/>
            <a:ext cx="215900" cy="8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5"/>
          <p:cNvSpPr/>
          <p:nvPr userDrawn="1"/>
        </p:nvSpPr>
        <p:spPr>
          <a:xfrm>
            <a:off x="1560513" y="319088"/>
            <a:ext cx="215900" cy="857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6"/>
          <p:cNvSpPr/>
          <p:nvPr userDrawn="1"/>
        </p:nvSpPr>
        <p:spPr>
          <a:xfrm>
            <a:off x="1344613" y="319088"/>
            <a:ext cx="21590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007" y="510386"/>
            <a:ext cx="11521987" cy="498483"/>
          </a:xfrm>
        </p:spPr>
        <p:txBody>
          <a:bodyPr lIns="0" tIns="0" rIns="0" bIns="0" anchor="t">
            <a:spAutoFit/>
          </a:bodyPr>
          <a:lstStyle>
            <a:lvl1pPr>
              <a:defRPr sz="3599" b="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007" y="1616113"/>
            <a:ext cx="11521987" cy="4560851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35007" y="1001704"/>
            <a:ext cx="11521987" cy="317426"/>
          </a:xfrm>
        </p:spPr>
        <p:txBody>
          <a:bodyPr lIns="0" tIns="0" rIns="0" bIns="0">
            <a:noAutofit/>
          </a:bodyPr>
          <a:lstStyle>
            <a:lvl1pPr marL="0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000" b="0" kern="1200" dirty="0" smtClean="0">
                <a:solidFill>
                  <a:schemeClr val="accent5"/>
                </a:solidFill>
                <a:latin typeface="+mn-lt"/>
                <a:ea typeface="+mj-ea"/>
                <a:cs typeface="+mj-cs"/>
              </a:defRPr>
            </a:lvl1pPr>
            <a:lvl2pPr marL="457063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2pPr>
            <a:lvl3pPr marL="914126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3pPr>
            <a:lvl4pPr marL="1371189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 smtClean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4pPr>
            <a:lvl5pPr marL="1828251" indent="0"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99" b="0" kern="1200" dirty="0">
                <a:solidFill>
                  <a:schemeClr val="accent4"/>
                </a:solidFill>
                <a:latin typeface="+mn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>
          <a:xfrm>
            <a:off x="334963" y="6451600"/>
            <a:ext cx="2743200" cy="365125"/>
          </a:xfrm>
        </p:spPr>
        <p:txBody>
          <a:bodyPr/>
          <a:lstStyle>
            <a:lvl1pPr>
              <a:defRPr sz="1000" smtClean="0"/>
            </a:lvl1pPr>
          </a:lstStyle>
          <a:p>
            <a:pPr>
              <a:defRPr/>
            </a:pPr>
            <a:fld id="{C8EAA725-CC0B-4A16-AE77-83A5B67A2992}" type="datetime1">
              <a:rPr lang="en-US"/>
              <a:pPr>
                <a:defRPr/>
              </a:pPr>
              <a:t>4/26/2023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038600" y="6451600"/>
            <a:ext cx="4114800" cy="365125"/>
          </a:xfrm>
        </p:spPr>
        <p:txBody>
          <a:bodyPr/>
          <a:lstStyle>
            <a:lvl1pPr>
              <a:defRPr sz="10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11464925" y="6451600"/>
            <a:ext cx="392113" cy="365125"/>
          </a:xfrm>
        </p:spPr>
        <p:txBody>
          <a:bodyPr/>
          <a:lstStyle>
            <a:lvl1pPr algn="ctr">
              <a:defRPr sz="1000" smtClean="0">
                <a:solidFill>
                  <a:schemeClr val="accent4"/>
                </a:solidFill>
              </a:defRPr>
            </a:lvl1pPr>
          </a:lstStyle>
          <a:p>
            <a:pPr>
              <a:defRPr/>
            </a:pPr>
            <a:fld id="{91622AF2-5FE4-4E3E-A25B-8C38E37193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g object 16"/>
          <p:cNvSpPr/>
          <p:nvPr/>
        </p:nvSpPr>
        <p:spPr>
          <a:xfrm>
            <a:off x="317500" y="309563"/>
            <a:ext cx="11557000" cy="62309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  <a:cs typeface="+mn-cs"/>
            </a:endParaRPr>
          </a:p>
        </p:txBody>
      </p:sp>
      <p:sp>
        <p:nvSpPr>
          <p:cNvPr id="5" name="bg object 17"/>
          <p:cNvSpPr/>
          <p:nvPr/>
        </p:nvSpPr>
        <p:spPr>
          <a:xfrm>
            <a:off x="10356850" y="331788"/>
            <a:ext cx="1500188" cy="790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latin typeface="+mn-lt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1938" y="2438145"/>
            <a:ext cx="9628123" cy="125222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4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5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E30A87E-1CA8-4371-B2CD-5661FBB5D59F}" type="datetimeFigureOut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8" name="Holder 6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3F50E4-2CFF-42A6-AF15-0A62D95B44C1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FA93F-B2F0-4C77-8216-1674CFAF913B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8D7DC-C3BD-4EBD-AE42-5D8A096FA8AC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02ED6-1871-4902-928A-F30234DFEF3A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C3404-4F0E-4BAC-AEE8-B28057C289A9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750" b="1" cap="all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17">
                <a:solidFill>
                  <a:schemeClr val="tx1">
                    <a:tint val="75000"/>
                  </a:schemeClr>
                </a:solidFill>
              </a:defRPr>
            </a:lvl1pPr>
            <a:lvl2pPr marL="544237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2pPr>
            <a:lvl3pPr marL="1088473" indent="0">
              <a:buNone/>
              <a:defRPr sz="1917">
                <a:solidFill>
                  <a:schemeClr val="tx1">
                    <a:tint val="75000"/>
                  </a:schemeClr>
                </a:solidFill>
              </a:defRPr>
            </a:lvl3pPr>
            <a:lvl4pPr marL="163271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4pPr>
            <a:lvl5pPr marL="217694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5pPr>
            <a:lvl6pPr marL="272118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6pPr>
            <a:lvl7pPr marL="326542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7pPr>
            <a:lvl8pPr marL="3809657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8pPr>
            <a:lvl9pPr marL="435389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874E6-2718-4979-AE8D-0A8D4C4C6075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E519C-798B-4812-A043-D4E2A8814698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785" y="1920875"/>
            <a:ext cx="8676216" cy="5430838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55201" y="1920875"/>
            <a:ext cx="8676218" cy="5430838"/>
          </a:xfrm>
        </p:spPr>
        <p:txBody>
          <a:bodyPr/>
          <a:lstStyle>
            <a:lvl1pPr>
              <a:defRPr sz="3333"/>
            </a:lvl1pPr>
            <a:lvl2pPr>
              <a:defRPr sz="2833"/>
            </a:lvl2pPr>
            <a:lvl3pPr>
              <a:defRPr sz="2417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56C13-697D-44D8-85AC-9E0F79C75D88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82BED-6179-4F91-BB4C-7D6E8CFFDD50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833" b="1"/>
            </a:lvl1pPr>
            <a:lvl2pPr marL="544237" indent="0">
              <a:buNone/>
              <a:defRPr sz="2417" b="1"/>
            </a:lvl2pPr>
            <a:lvl3pPr marL="1088473" indent="0">
              <a:buNone/>
              <a:defRPr sz="2167" b="1"/>
            </a:lvl3pPr>
            <a:lvl4pPr marL="1632711" indent="0">
              <a:buNone/>
              <a:defRPr sz="1917" b="1"/>
            </a:lvl4pPr>
            <a:lvl5pPr marL="2176947" indent="0">
              <a:buNone/>
              <a:defRPr sz="1917" b="1"/>
            </a:lvl5pPr>
            <a:lvl6pPr marL="2721184" indent="0">
              <a:buNone/>
              <a:defRPr sz="1917" b="1"/>
            </a:lvl6pPr>
            <a:lvl7pPr marL="3265420" indent="0">
              <a:buNone/>
              <a:defRPr sz="1917" b="1"/>
            </a:lvl7pPr>
            <a:lvl8pPr marL="3809657" indent="0">
              <a:buNone/>
              <a:defRPr sz="1917" b="1"/>
            </a:lvl8pPr>
            <a:lvl9pPr marL="4353894" indent="0">
              <a:buNone/>
              <a:defRPr sz="19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833"/>
            </a:lvl1pPr>
            <a:lvl2pPr>
              <a:defRPr sz="2417"/>
            </a:lvl2pPr>
            <a:lvl3pPr>
              <a:defRPr sz="2167"/>
            </a:lvl3pPr>
            <a:lvl4pPr>
              <a:defRPr sz="1917"/>
            </a:lvl4pPr>
            <a:lvl5pPr>
              <a:defRPr sz="1917"/>
            </a:lvl5pPr>
            <a:lvl6pPr>
              <a:defRPr sz="1917"/>
            </a:lvl6pPr>
            <a:lvl7pPr>
              <a:defRPr sz="1917"/>
            </a:lvl7pPr>
            <a:lvl8pPr>
              <a:defRPr sz="1917"/>
            </a:lvl8pPr>
            <a:lvl9pPr>
              <a:defRPr sz="19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833" b="1"/>
            </a:lvl1pPr>
            <a:lvl2pPr marL="544237" indent="0">
              <a:buNone/>
              <a:defRPr sz="2417" b="1"/>
            </a:lvl2pPr>
            <a:lvl3pPr marL="1088473" indent="0">
              <a:buNone/>
              <a:defRPr sz="2167" b="1"/>
            </a:lvl3pPr>
            <a:lvl4pPr marL="1632711" indent="0">
              <a:buNone/>
              <a:defRPr sz="1917" b="1"/>
            </a:lvl4pPr>
            <a:lvl5pPr marL="2176947" indent="0">
              <a:buNone/>
              <a:defRPr sz="1917" b="1"/>
            </a:lvl5pPr>
            <a:lvl6pPr marL="2721184" indent="0">
              <a:buNone/>
              <a:defRPr sz="1917" b="1"/>
            </a:lvl6pPr>
            <a:lvl7pPr marL="3265420" indent="0">
              <a:buNone/>
              <a:defRPr sz="1917" b="1"/>
            </a:lvl7pPr>
            <a:lvl8pPr marL="3809657" indent="0">
              <a:buNone/>
              <a:defRPr sz="1917" b="1"/>
            </a:lvl8pPr>
            <a:lvl9pPr marL="4353894" indent="0">
              <a:buNone/>
              <a:defRPr sz="19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833"/>
            </a:lvl1pPr>
            <a:lvl2pPr>
              <a:defRPr sz="2417"/>
            </a:lvl2pPr>
            <a:lvl3pPr>
              <a:defRPr sz="2167"/>
            </a:lvl3pPr>
            <a:lvl4pPr>
              <a:defRPr sz="1917"/>
            </a:lvl4pPr>
            <a:lvl5pPr>
              <a:defRPr sz="1917"/>
            </a:lvl5pPr>
            <a:lvl6pPr>
              <a:defRPr sz="1917"/>
            </a:lvl6pPr>
            <a:lvl7pPr>
              <a:defRPr sz="1917"/>
            </a:lvl7pPr>
            <a:lvl8pPr>
              <a:defRPr sz="1917"/>
            </a:lvl8pPr>
            <a:lvl9pPr>
              <a:defRPr sz="19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1CCE7-701A-4E38-8DA8-E8867FB4CC29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D01B-3461-4D63-8603-394E4AC22219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CCFF-4E81-48CF-B956-3E99A9E7D4BA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00D0F-0CE2-478F-AB33-AD0B7554EE9C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D41FF-6126-4F24-9D2F-07C04A0D6080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7A4CC-2359-424D-B47F-3F3B2549783D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17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833"/>
            </a:lvl1pPr>
            <a:lvl2pPr>
              <a:defRPr sz="3333"/>
            </a:lvl2pPr>
            <a:lvl3pPr>
              <a:defRPr sz="2833"/>
            </a:lvl3pPr>
            <a:lvl4pPr>
              <a:defRPr sz="2417"/>
            </a:lvl4pPr>
            <a:lvl5pPr>
              <a:defRPr sz="2417"/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1063"/>
          </a:xfrm>
        </p:spPr>
        <p:txBody>
          <a:bodyPr/>
          <a:lstStyle>
            <a:lvl1pPr marL="0" indent="0">
              <a:buNone/>
              <a:defRPr sz="1667"/>
            </a:lvl1pPr>
            <a:lvl2pPr marL="544237" indent="0">
              <a:buNone/>
              <a:defRPr sz="1417"/>
            </a:lvl2pPr>
            <a:lvl3pPr marL="1088473" indent="0">
              <a:buNone/>
              <a:defRPr sz="1167"/>
            </a:lvl3pPr>
            <a:lvl4pPr marL="1632711" indent="0">
              <a:buNone/>
              <a:defRPr sz="1083"/>
            </a:lvl4pPr>
            <a:lvl5pPr marL="2176947" indent="0">
              <a:buNone/>
              <a:defRPr sz="1083"/>
            </a:lvl5pPr>
            <a:lvl6pPr marL="2721184" indent="0">
              <a:buNone/>
              <a:defRPr sz="1083"/>
            </a:lvl6pPr>
            <a:lvl7pPr marL="3265420" indent="0">
              <a:buNone/>
              <a:defRPr sz="1083"/>
            </a:lvl7pPr>
            <a:lvl8pPr marL="3809657" indent="0">
              <a:buNone/>
              <a:defRPr sz="1083"/>
            </a:lvl8pPr>
            <a:lvl9pPr marL="4353894" indent="0">
              <a:buNone/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BAA25-EE8E-450C-BFF4-327D9750041F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19D92-8374-46C3-AB6D-AF414E881B7C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417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833"/>
            </a:lvl1pPr>
            <a:lvl2pPr marL="544237" indent="0">
              <a:buNone/>
              <a:defRPr sz="3333"/>
            </a:lvl2pPr>
            <a:lvl3pPr marL="1088473" indent="0">
              <a:buNone/>
              <a:defRPr sz="2833"/>
            </a:lvl3pPr>
            <a:lvl4pPr marL="1632711" indent="0">
              <a:buNone/>
              <a:defRPr sz="2417"/>
            </a:lvl4pPr>
            <a:lvl5pPr marL="2176947" indent="0">
              <a:buNone/>
              <a:defRPr sz="2417"/>
            </a:lvl5pPr>
            <a:lvl6pPr marL="2721184" indent="0">
              <a:buNone/>
              <a:defRPr sz="2417"/>
            </a:lvl6pPr>
            <a:lvl7pPr marL="3265420" indent="0">
              <a:buNone/>
              <a:defRPr sz="2417"/>
            </a:lvl7pPr>
            <a:lvl8pPr marL="3809657" indent="0">
              <a:buNone/>
              <a:defRPr sz="2417"/>
            </a:lvl8pPr>
            <a:lvl9pPr marL="4353894" indent="0">
              <a:buNone/>
              <a:defRPr sz="2417"/>
            </a:lvl9pPr>
          </a:lstStyle>
          <a:p>
            <a:pPr lvl="0"/>
            <a:endParaRPr lang="en-NZ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667"/>
            </a:lvl1pPr>
            <a:lvl2pPr marL="544237" indent="0">
              <a:buNone/>
              <a:defRPr sz="1417"/>
            </a:lvl2pPr>
            <a:lvl3pPr marL="1088473" indent="0">
              <a:buNone/>
              <a:defRPr sz="1167"/>
            </a:lvl3pPr>
            <a:lvl4pPr marL="1632711" indent="0">
              <a:buNone/>
              <a:defRPr sz="1083"/>
            </a:lvl4pPr>
            <a:lvl5pPr marL="2176947" indent="0">
              <a:buNone/>
              <a:defRPr sz="1083"/>
            </a:lvl5pPr>
            <a:lvl6pPr marL="2721184" indent="0">
              <a:buNone/>
              <a:defRPr sz="1083"/>
            </a:lvl6pPr>
            <a:lvl7pPr marL="3265420" indent="0">
              <a:buNone/>
              <a:defRPr sz="1083"/>
            </a:lvl7pPr>
            <a:lvl8pPr marL="3809657" indent="0">
              <a:buNone/>
              <a:defRPr sz="1083"/>
            </a:lvl8pPr>
            <a:lvl9pPr marL="4353894" indent="0">
              <a:buNone/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7B12D-C485-41F7-9DAB-4753A457D452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55491-226E-416A-864C-5B3F4E6D9A56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C79CF-14F0-4CF3-8ED2-BCC2F27C930B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4EF0A-126F-4552-930A-E9863451C632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3567" y="330200"/>
            <a:ext cx="4387851" cy="70215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785" y="330200"/>
            <a:ext cx="12964583" cy="70215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8CDFE-7602-4FF9-A93D-A21CD8C998A6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83A93-3369-436B-BB64-EF4F5B0BC010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NZ" smtClean="0"/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 smtClean="0"/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B6F76A-8BF4-45A8-AD9E-88CA27D7637F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7A052D-8FEA-47DC-A171-A6BEC6A7361F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17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388CF5-FC71-4670-9BA3-0BE8D4E8F2E4}" type="datetimeFigureOut">
              <a:rPr lang="en-NZ"/>
              <a:pPr>
                <a:defRPr/>
              </a:pPr>
              <a:t>26/04/2023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17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17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F183DF-78DC-41DC-BAA2-520EAB763FAA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4" r:id="rId2"/>
    <p:sldLayoutId id="2147483703" r:id="rId3"/>
    <p:sldLayoutId id="2147483702" r:id="rId4"/>
    <p:sldLayoutId id="2147483701" r:id="rId5"/>
    <p:sldLayoutId id="2147483700" r:id="rId6"/>
    <p:sldLayoutId id="2147483699" r:id="rId7"/>
    <p:sldLayoutId id="2147483698" r:id="rId8"/>
    <p:sldLayoutId id="2147483697" r:id="rId9"/>
    <p:sldLayoutId id="2147483696" r:id="rId10"/>
    <p:sldLayoutId id="2147483695" r:id="rId11"/>
  </p:sldLayoutIdLst>
  <p:txStyles>
    <p:titleStyle>
      <a:lvl1pPr algn="ctr" defTabSz="1087438" rtl="0" fontAlgn="base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108743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7988" indent="-407988" algn="l" defTabSz="1087438" rtl="0" fontAlgn="base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238" indent="-339725" algn="l" defTabSz="1087438" rtl="0" fontAlgn="base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488" indent="-271463" algn="l" defTabSz="1087438" rtl="0" fontAlgn="base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413" indent="-271463" algn="l" defTabSz="1087438" rtl="0" fontAlgn="base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25" indent="-271463" algn="l" defTabSz="1087438" rtl="0" fontAlgn="base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02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537538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081776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626012" indent="-272118" algn="l" defTabSz="1088473" rtl="0" eaLnBrk="1" latinLnBrk="0" hangingPunct="1">
        <a:spcBef>
          <a:spcPct val="20000"/>
        </a:spcBef>
        <a:buFont typeface="Arial" pitchFamily="34" charset="0"/>
        <a:buChar char="•"/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1pPr>
      <a:lvl2pPr marL="54423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2pPr>
      <a:lvl3pPr marL="1088473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632711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17694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1184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65420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809657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353894" algn="l" defTabSz="1088473" rtl="0" eaLnBrk="1" latinLnBrk="0" hangingPunct="1"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5"/>
          <p:cNvSpPr>
            <a:spLocks noGrp="1"/>
          </p:cNvSpPr>
          <p:nvPr>
            <p:ph type="ctrTitle"/>
          </p:nvPr>
        </p:nvSpPr>
        <p:spPr>
          <a:xfrm>
            <a:off x="1641475" y="1243013"/>
            <a:ext cx="9144000" cy="1712912"/>
          </a:xfrm>
        </p:spPr>
        <p:txBody>
          <a:bodyPr/>
          <a:lstStyle/>
          <a:p>
            <a:r>
              <a:rPr lang="uk-UA" sz="4000" smtClean="0"/>
              <a:t>Перспективи впровадження водню в теплову енергетику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11830050" y="574675"/>
            <a:ext cx="725488" cy="1588"/>
          </a:xfrm>
          <a:prstGeom prst="line">
            <a:avLst/>
          </a:prstGeom>
          <a:ln w="508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87" name="Прямоугольник 21"/>
          <p:cNvSpPr>
            <a:spLocks noChangeArrowheads="1"/>
          </p:cNvSpPr>
          <p:nvPr/>
        </p:nvSpPr>
        <p:spPr bwMode="auto">
          <a:xfrm>
            <a:off x="5942013" y="6415088"/>
            <a:ext cx="6397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FFFFFF"/>
                </a:solidFill>
              </a:rPr>
              <a:t>202</a:t>
            </a:r>
            <a:r>
              <a:rPr lang="uk-UA" sz="1600" b="1">
                <a:solidFill>
                  <a:srgbClr val="FFFFFF"/>
                </a:solidFill>
              </a:rPr>
              <a:t>3</a:t>
            </a:r>
            <a:endParaRPr lang="ru-RU" sz="1600" b="1">
              <a:solidFill>
                <a:srgbClr val="FFFFFF"/>
              </a:solidFill>
            </a:endParaRPr>
          </a:p>
        </p:txBody>
      </p:sp>
      <p:pic>
        <p:nvPicPr>
          <p:cNvPr id="41988" name="Picture 2" descr="D:\ENPAS\Буклет\Логотипы\ENPANSELECTRO\PNG\WHITE GORIZONTAL.png"/>
          <p:cNvPicPr>
            <a:picLocks noChangeAspect="1" noChangeArrowheads="1"/>
          </p:cNvPicPr>
          <p:nvPr/>
        </p:nvPicPr>
        <p:blipFill>
          <a:blip r:embed="rId2"/>
          <a:srcRect l="9660" t="22807" r="9268" b="20262"/>
          <a:stretch>
            <a:fillRect/>
          </a:stretch>
        </p:blipFill>
        <p:spPr bwMode="auto">
          <a:xfrm>
            <a:off x="8305800" y="3576638"/>
            <a:ext cx="3335338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Подзаголовок 16"/>
          <p:cNvSpPr txBox="1">
            <a:spLocks/>
          </p:cNvSpPr>
          <p:nvPr/>
        </p:nvSpPr>
        <p:spPr bwMode="auto">
          <a:xfrm>
            <a:off x="8677275" y="5233988"/>
            <a:ext cx="30718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>
                <a:solidFill>
                  <a:schemeClr val="bg1"/>
                </a:solidFill>
              </a:rPr>
              <a:t>Бондаренко Ю.М. </a:t>
            </a:r>
          </a:p>
        </p:txBody>
      </p:sp>
      <p:sp>
        <p:nvSpPr>
          <p:cNvPr id="41990" name="Подзаголовок 16"/>
          <p:cNvSpPr txBox="1">
            <a:spLocks/>
          </p:cNvSpPr>
          <p:nvPr/>
        </p:nvSpPr>
        <p:spPr bwMode="auto">
          <a:xfrm>
            <a:off x="442913" y="4684713"/>
            <a:ext cx="6313487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 sz="1200">
                <a:solidFill>
                  <a:schemeClr val="bg1"/>
                </a:solidFill>
              </a:rPr>
              <a:t>Віце-президент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 sz="1200">
                <a:solidFill>
                  <a:schemeClr val="bg1"/>
                </a:solidFill>
              </a:rPr>
              <a:t>УНК </a:t>
            </a:r>
            <a:r>
              <a:rPr lang="en-US" sz="1200">
                <a:solidFill>
                  <a:schemeClr val="bg1"/>
                </a:solidFill>
              </a:rPr>
              <a:t>CIGRE - </a:t>
            </a:r>
            <a:r>
              <a:rPr lang="uk-UA" sz="1200">
                <a:solidFill>
                  <a:schemeClr val="bg1"/>
                </a:solidFill>
              </a:rPr>
              <a:t>"Міжнародна рада з великих електроенергетичних систем»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 sz="1200">
                <a:solidFill>
                  <a:schemeClr val="bg1"/>
                </a:solidFill>
              </a:rPr>
              <a:t>Генеральний директор ТОВ «НАУКОВО-ТЕХНІЧНА КОМПАНІЯ ЕНПАСЕЛЕКТРО»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ru-RU" sz="12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en-GB" sz="1200">
              <a:solidFill>
                <a:schemeClr val="bg1"/>
              </a:solidFill>
            </a:endParaRPr>
          </a:p>
        </p:txBody>
      </p:sp>
      <p:sp>
        <p:nvSpPr>
          <p:cNvPr id="41991" name="Подзаголовок 16"/>
          <p:cNvSpPr txBox="1">
            <a:spLocks/>
          </p:cNvSpPr>
          <p:nvPr/>
        </p:nvSpPr>
        <p:spPr bwMode="auto">
          <a:xfrm>
            <a:off x="8677275" y="5899150"/>
            <a:ext cx="30718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uk-UA">
                <a:solidFill>
                  <a:schemeClr val="bg1"/>
                </a:solidFill>
              </a:rPr>
              <a:t>Скляров В.Ф.  </a:t>
            </a:r>
          </a:p>
        </p:txBody>
      </p:sp>
      <p:sp>
        <p:nvSpPr>
          <p:cNvPr id="41992" name="Подзаголовок 16"/>
          <p:cNvSpPr txBox="1">
            <a:spLocks/>
          </p:cNvSpPr>
          <p:nvPr/>
        </p:nvSpPr>
        <p:spPr bwMode="auto">
          <a:xfrm>
            <a:off x="442913" y="5743575"/>
            <a:ext cx="5891212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ru-RU" sz="1200">
                <a:solidFill>
                  <a:schemeClr val="bg1"/>
                </a:solidFill>
              </a:rPr>
              <a:t>Міністр енергетики та електрифікації України з 1982 р. до 1993 р.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ru-RU" sz="1200">
                <a:solidFill>
                  <a:schemeClr val="bg1"/>
                </a:solidFill>
              </a:rPr>
              <a:t>Академік Інженерної академії наук України</a:t>
            </a:r>
            <a:endParaRPr lang="en-US" sz="12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ru-RU" sz="1200">
                <a:solidFill>
                  <a:schemeClr val="bg1"/>
                </a:solidFill>
              </a:rPr>
              <a:t>Заслужений енергетик України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endParaRPr lang="en-GB" sz="12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>
          <a:xfrm>
            <a:off x="852488" y="630238"/>
            <a:ext cx="10501312" cy="923925"/>
          </a:xfrm>
        </p:spPr>
        <p:txBody>
          <a:bodyPr/>
          <a:lstStyle/>
          <a:p>
            <a:r>
              <a:rPr lang="en-US" b="1" smtClean="0"/>
              <a:t>Energy transition</a:t>
            </a:r>
            <a:br>
              <a:rPr lang="en-US" b="1" smtClean="0"/>
            </a:br>
            <a:r>
              <a:rPr lang="en-US" sz="1800" b="1" smtClean="0"/>
              <a:t>and Global Environment for Sustainable Growth</a:t>
            </a:r>
            <a:endParaRPr lang="uk-UA" smtClean="0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0413" y="1547813"/>
            <a:ext cx="1693862" cy="2001837"/>
          </a:xfrm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6988" y="2160588"/>
            <a:ext cx="158115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Box 5"/>
          <p:cNvSpPr txBox="1">
            <a:spLocks noChangeArrowheads="1"/>
          </p:cNvSpPr>
          <p:nvPr/>
        </p:nvSpPr>
        <p:spPr bwMode="auto">
          <a:xfrm>
            <a:off x="5022850" y="2759075"/>
            <a:ext cx="6716713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500"/>
              <a:t>- </a:t>
            </a:r>
            <a:r>
              <a:rPr lang="uk-UA" sz="1500"/>
              <a:t>Паризька угода (</a:t>
            </a:r>
            <a:r>
              <a:rPr lang="en-US" sz="1500"/>
              <a:t>Paris Agreement) - 2016 </a:t>
            </a:r>
            <a:r>
              <a:rPr lang="uk-UA" sz="1500"/>
              <a:t>рік</a:t>
            </a:r>
          </a:p>
          <a:p>
            <a:r>
              <a:rPr lang="en-US" sz="1500"/>
              <a:t>- European Green Deal (</a:t>
            </a:r>
            <a:r>
              <a:rPr lang="uk-UA" sz="1500"/>
              <a:t>Європейський зелений курс) – 1 грудня 2019 року</a:t>
            </a:r>
            <a:endParaRPr lang="en-US" sz="1500"/>
          </a:p>
          <a:p>
            <a:endParaRPr lang="en-US" sz="1600"/>
          </a:p>
          <a:p>
            <a:r>
              <a:rPr lang="en-US" sz="1500"/>
              <a:t>Ukraine has chosen its Energy transition way based on best world practices and standards.</a:t>
            </a:r>
          </a:p>
          <a:p>
            <a:endParaRPr lang="uk-UA" sz="1500"/>
          </a:p>
        </p:txBody>
      </p:sp>
      <p:pic>
        <p:nvPicPr>
          <p:cNvPr id="8" name="Рисунок 7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550" y="2547938"/>
            <a:ext cx="1679575" cy="2111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/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4900613"/>
            <a:ext cx="4989513" cy="1411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015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8488" y="2759075"/>
            <a:ext cx="1825625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Рисунок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3388" y="442913"/>
            <a:ext cx="4956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Женя\Desktop\000111.jpg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944" y="217595"/>
            <a:ext cx="9115871" cy="6093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rgbClr val="00FF00">
                <a:alpha val="60000"/>
              </a:srgbClr>
            </a:glow>
          </a:effectLst>
        </p:spPr>
      </p:pic>
      <p:sp>
        <p:nvSpPr>
          <p:cNvPr id="16" name="Умножение 10">
            <a:extLst>
              <a:ext uri="{FF2B5EF4-FFF2-40B4-BE49-F238E27FC236}"/>
            </a:extLst>
          </p:cNvPr>
          <p:cNvSpPr/>
          <p:nvPr/>
        </p:nvSpPr>
        <p:spPr>
          <a:xfrm>
            <a:off x="6032500" y="1270000"/>
            <a:ext cx="379413" cy="3968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7" name="Умножение 11">
            <a:extLst>
              <a:ext uri="{FF2B5EF4-FFF2-40B4-BE49-F238E27FC236}"/>
            </a:extLst>
          </p:cNvPr>
          <p:cNvSpPr/>
          <p:nvPr/>
        </p:nvSpPr>
        <p:spPr>
          <a:xfrm>
            <a:off x="6154738" y="1531938"/>
            <a:ext cx="387350" cy="44926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8" name="Умножение 12">
            <a:extLst>
              <a:ext uri="{FF2B5EF4-FFF2-40B4-BE49-F238E27FC236}"/>
            </a:extLst>
          </p:cNvPr>
          <p:cNvSpPr/>
          <p:nvPr/>
        </p:nvSpPr>
        <p:spPr>
          <a:xfrm>
            <a:off x="6542088" y="1558925"/>
            <a:ext cx="363537" cy="4476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9" name="Умножение 13">
            <a:extLst>
              <a:ext uri="{FF2B5EF4-FFF2-40B4-BE49-F238E27FC236}"/>
            </a:extLst>
          </p:cNvPr>
          <p:cNvSpPr/>
          <p:nvPr/>
        </p:nvSpPr>
        <p:spPr>
          <a:xfrm>
            <a:off x="7178675" y="2044700"/>
            <a:ext cx="365125" cy="4492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0" name="Умножение 15">
            <a:extLst>
              <a:ext uri="{FF2B5EF4-FFF2-40B4-BE49-F238E27FC236}"/>
            </a:extLst>
          </p:cNvPr>
          <p:cNvSpPr/>
          <p:nvPr/>
        </p:nvSpPr>
        <p:spPr>
          <a:xfrm>
            <a:off x="7878763" y="2228850"/>
            <a:ext cx="363537" cy="4492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1" name="Умножение 16">
            <a:extLst>
              <a:ext uri="{FF2B5EF4-FFF2-40B4-BE49-F238E27FC236}"/>
            </a:extLst>
          </p:cNvPr>
          <p:cNvSpPr/>
          <p:nvPr/>
        </p:nvSpPr>
        <p:spPr>
          <a:xfrm>
            <a:off x="8455025" y="2308225"/>
            <a:ext cx="363538" cy="4492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2" name="Умножение 17">
            <a:extLst>
              <a:ext uri="{FF2B5EF4-FFF2-40B4-BE49-F238E27FC236}"/>
            </a:extLst>
          </p:cNvPr>
          <p:cNvSpPr/>
          <p:nvPr/>
        </p:nvSpPr>
        <p:spPr>
          <a:xfrm>
            <a:off x="8516938" y="2593975"/>
            <a:ext cx="363537" cy="4492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3" name="Умножение 18">
            <a:extLst>
              <a:ext uri="{FF2B5EF4-FFF2-40B4-BE49-F238E27FC236}"/>
            </a:extLst>
          </p:cNvPr>
          <p:cNvSpPr/>
          <p:nvPr/>
        </p:nvSpPr>
        <p:spPr>
          <a:xfrm>
            <a:off x="8455025" y="2882900"/>
            <a:ext cx="363538" cy="4476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4" name="Умножение 19">
            <a:extLst>
              <a:ext uri="{FF2B5EF4-FFF2-40B4-BE49-F238E27FC236}"/>
            </a:extLst>
          </p:cNvPr>
          <p:cNvSpPr/>
          <p:nvPr/>
        </p:nvSpPr>
        <p:spPr>
          <a:xfrm>
            <a:off x="8210550" y="3168650"/>
            <a:ext cx="363538" cy="4492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5" name="Умножение 20">
            <a:extLst>
              <a:ext uri="{FF2B5EF4-FFF2-40B4-BE49-F238E27FC236}"/>
            </a:extLst>
          </p:cNvPr>
          <p:cNvSpPr/>
          <p:nvPr/>
        </p:nvSpPr>
        <p:spPr>
          <a:xfrm>
            <a:off x="7513638" y="3562350"/>
            <a:ext cx="365125" cy="4492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" name="Умножение 21">
            <a:extLst>
              <a:ext uri="{FF2B5EF4-FFF2-40B4-BE49-F238E27FC236}"/>
            </a:extLst>
          </p:cNvPr>
          <p:cNvSpPr/>
          <p:nvPr/>
        </p:nvSpPr>
        <p:spPr>
          <a:xfrm>
            <a:off x="5243513" y="1271588"/>
            <a:ext cx="365125" cy="44767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7" name="Умножение 23">
            <a:extLst>
              <a:ext uri="{FF2B5EF4-FFF2-40B4-BE49-F238E27FC236}"/>
            </a:extLst>
          </p:cNvPr>
          <p:cNvSpPr/>
          <p:nvPr/>
        </p:nvSpPr>
        <p:spPr>
          <a:xfrm>
            <a:off x="6905625" y="3816350"/>
            <a:ext cx="365125" cy="4492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8" name="Умножение 24">
            <a:extLst>
              <a:ext uri="{FF2B5EF4-FFF2-40B4-BE49-F238E27FC236}"/>
            </a:extLst>
          </p:cNvPr>
          <p:cNvSpPr/>
          <p:nvPr/>
        </p:nvSpPr>
        <p:spPr>
          <a:xfrm>
            <a:off x="6151563" y="4011613"/>
            <a:ext cx="365125" cy="44926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4047" name="TextBox 28"/>
          <p:cNvSpPr txBox="1">
            <a:spLocks noChangeArrowheads="1"/>
          </p:cNvSpPr>
          <p:nvPr/>
        </p:nvSpPr>
        <p:spPr bwMode="auto">
          <a:xfrm>
            <a:off x="617538" y="192088"/>
            <a:ext cx="2476500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26.0</a:t>
            </a:r>
            <a:r>
              <a:rPr lang="uk-UA" b="1"/>
              <a:t>4</a:t>
            </a:r>
            <a:r>
              <a:rPr lang="en-US" b="1"/>
              <a:t>.2023</a:t>
            </a:r>
            <a:endParaRPr lang="uk-UA" b="1"/>
          </a:p>
        </p:txBody>
      </p:sp>
      <p:sp>
        <p:nvSpPr>
          <p:cNvPr id="44048" name="Прямоугольник 2"/>
          <p:cNvSpPr>
            <a:spLocks noChangeArrowheads="1"/>
          </p:cNvSpPr>
          <p:nvPr/>
        </p:nvSpPr>
        <p:spPr bwMode="auto">
          <a:xfrm>
            <a:off x="4032250" y="5094288"/>
            <a:ext cx="21796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HV lines 750 kV </a:t>
            </a:r>
          </a:p>
          <a:p>
            <a:r>
              <a:rPr lang="en-US" sz="1200" b="1"/>
              <a:t>HV lines 500 kV </a:t>
            </a:r>
          </a:p>
          <a:p>
            <a:r>
              <a:rPr lang="en-US" sz="1200" b="1"/>
              <a:t>HV lines 330 kV </a:t>
            </a:r>
          </a:p>
          <a:p>
            <a:r>
              <a:rPr lang="en-US" sz="1200" b="1"/>
              <a:t>HV lines 220 kV </a:t>
            </a:r>
          </a:p>
          <a:p>
            <a:r>
              <a:rPr lang="en-US" sz="1200" b="1"/>
              <a:t>HV transformers 330kV, 110kV ≈ 100 pcs</a:t>
            </a:r>
          </a:p>
        </p:txBody>
      </p:sp>
      <p:sp>
        <p:nvSpPr>
          <p:cNvPr id="44049" name="Прямоугольник 26"/>
          <p:cNvSpPr>
            <a:spLocks noChangeArrowheads="1"/>
          </p:cNvSpPr>
          <p:nvPr/>
        </p:nvSpPr>
        <p:spPr bwMode="auto">
          <a:xfrm>
            <a:off x="2538413" y="4922838"/>
            <a:ext cx="3683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u="sng"/>
              <a:t>Destroyed ≈ 40% :</a:t>
            </a:r>
          </a:p>
          <a:p>
            <a:r>
              <a:rPr lang="en-US" sz="1200" b="1"/>
              <a:t>Substation 750 kV </a:t>
            </a:r>
          </a:p>
          <a:p>
            <a:r>
              <a:rPr lang="en-US" sz="1200" b="1"/>
              <a:t>Substation 500 kV  </a:t>
            </a:r>
          </a:p>
          <a:p>
            <a:r>
              <a:rPr lang="en-US" sz="1200" b="1"/>
              <a:t>Substation 330 kV    </a:t>
            </a:r>
          </a:p>
          <a:p>
            <a:r>
              <a:rPr lang="en-US" sz="1200" b="1"/>
              <a:t>Substation 220 kV </a:t>
            </a:r>
          </a:p>
          <a:p>
            <a:r>
              <a:rPr lang="en-US" sz="1200" b="1"/>
              <a:t>Substation 110 kV </a:t>
            </a:r>
          </a:p>
        </p:txBody>
      </p:sp>
      <p:sp>
        <p:nvSpPr>
          <p:cNvPr id="32" name="Прямоугольник 3">
            <a:extLst>
              <a:ext uri="{FF2B5EF4-FFF2-40B4-BE49-F238E27FC236}"/>
            </a:extLst>
          </p:cNvPr>
          <p:cNvSpPr/>
          <p:nvPr/>
        </p:nvSpPr>
        <p:spPr>
          <a:xfrm>
            <a:off x="3333750" y="685800"/>
            <a:ext cx="6554788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Zaporizhzhia</a:t>
            </a:r>
            <a:r>
              <a:rPr lang="en-US" sz="1200" b="1" dirty="0">
                <a:latin typeface="+mn-lt"/>
                <a:cs typeface="+mn-cs"/>
              </a:rPr>
              <a:t> nuclear power plant and </a:t>
            </a:r>
            <a:r>
              <a:rPr lang="en-US" sz="1200" b="1" dirty="0" err="1">
                <a:latin typeface="+mn-lt"/>
                <a:cs typeface="+mn-cs"/>
              </a:rPr>
              <a:t>Kakhovska</a:t>
            </a:r>
            <a:r>
              <a:rPr lang="en-US" sz="1200" b="1" dirty="0">
                <a:latin typeface="+mn-lt"/>
                <a:cs typeface="+mn-cs"/>
              </a:rPr>
              <a:t> HPP are under 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control of the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                                                                                                   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russian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+mn-lt"/>
                <a:cs typeface="+mn-cs"/>
              </a:rPr>
              <a:t>engineers and army</a:t>
            </a:r>
            <a:endParaRPr lang="uk-UA" sz="1200" dirty="0">
              <a:solidFill>
                <a:schemeClr val="accent3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3" name="Молния 27">
            <a:extLst>
              <a:ext uri="{FF2B5EF4-FFF2-40B4-BE49-F238E27FC236}"/>
            </a:extLst>
          </p:cNvPr>
          <p:cNvSpPr/>
          <p:nvPr/>
        </p:nvSpPr>
        <p:spPr>
          <a:xfrm>
            <a:off x="6284913" y="3067050"/>
            <a:ext cx="463550" cy="630238"/>
          </a:xfrm>
          <a:prstGeom prst="lightningBol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4052" name="Прямоугольник 31"/>
          <p:cNvSpPr>
            <a:spLocks noChangeArrowheads="1"/>
          </p:cNvSpPr>
          <p:nvPr/>
        </p:nvSpPr>
        <p:spPr bwMode="auto">
          <a:xfrm>
            <a:off x="5480050" y="2835275"/>
            <a:ext cx="15700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Zaporizhzhia NPP</a:t>
            </a:r>
            <a:endParaRPr lang="uk-UA" sz="1200"/>
          </a:p>
        </p:txBody>
      </p:sp>
      <p:sp>
        <p:nvSpPr>
          <p:cNvPr id="44053" name="Прямоугольник 32"/>
          <p:cNvSpPr>
            <a:spLocks noChangeArrowheads="1"/>
          </p:cNvSpPr>
          <p:nvPr/>
        </p:nvSpPr>
        <p:spPr bwMode="auto">
          <a:xfrm>
            <a:off x="4586288" y="2032000"/>
            <a:ext cx="528637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Kyiv</a:t>
            </a:r>
            <a:endParaRPr lang="uk-UA" sz="1200"/>
          </a:p>
        </p:txBody>
      </p:sp>
      <p:sp>
        <p:nvSpPr>
          <p:cNvPr id="44054" name="TextBox 37"/>
          <p:cNvSpPr txBox="1">
            <a:spLocks noChangeArrowheads="1"/>
          </p:cNvSpPr>
          <p:nvPr/>
        </p:nvSpPr>
        <p:spPr bwMode="auto">
          <a:xfrm>
            <a:off x="711200" y="1466850"/>
            <a:ext cx="1211263" cy="36988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ENTSO-E</a:t>
            </a:r>
          </a:p>
        </p:txBody>
      </p:sp>
      <p:sp>
        <p:nvSpPr>
          <p:cNvPr id="44055" name="TextBox 38"/>
          <p:cNvSpPr txBox="1">
            <a:spLocks noChangeArrowheads="1"/>
          </p:cNvSpPr>
          <p:nvPr/>
        </p:nvSpPr>
        <p:spPr bwMode="auto">
          <a:xfrm>
            <a:off x="8059738" y="1138238"/>
            <a:ext cx="1393825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Russia</a:t>
            </a:r>
            <a:endParaRPr lang="uk-UA" b="1"/>
          </a:p>
        </p:txBody>
      </p:sp>
      <p:sp>
        <p:nvSpPr>
          <p:cNvPr id="44056" name="Прямоугольник 36"/>
          <p:cNvSpPr>
            <a:spLocks noChangeArrowheads="1"/>
          </p:cNvSpPr>
          <p:nvPr/>
        </p:nvSpPr>
        <p:spPr bwMode="auto">
          <a:xfrm>
            <a:off x="3094038" y="195263"/>
            <a:ext cx="4481512" cy="354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700" b="1"/>
              <a:t>Power system is operating with ENTSO-E</a:t>
            </a:r>
            <a:endParaRPr lang="uk-UA" sz="1700"/>
          </a:p>
        </p:txBody>
      </p:sp>
      <p:sp>
        <p:nvSpPr>
          <p:cNvPr id="44057" name="TextBox 40"/>
          <p:cNvSpPr txBox="1">
            <a:spLocks noChangeArrowheads="1"/>
          </p:cNvSpPr>
          <p:nvPr/>
        </p:nvSpPr>
        <p:spPr bwMode="auto">
          <a:xfrm>
            <a:off x="8059738" y="1544638"/>
            <a:ext cx="1393825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/>
              <a:t>Disconnected</a:t>
            </a:r>
          </a:p>
          <a:p>
            <a:r>
              <a:rPr lang="en-US" sz="1400" b="1"/>
              <a:t>24.02.22</a:t>
            </a:r>
            <a:endParaRPr lang="uk-UA" sz="2000" b="1"/>
          </a:p>
        </p:txBody>
      </p:sp>
      <p:sp>
        <p:nvSpPr>
          <p:cNvPr id="44058" name="Прямоугольник 6"/>
          <p:cNvSpPr>
            <a:spLocks noChangeArrowheads="1"/>
          </p:cNvSpPr>
          <p:nvPr/>
        </p:nvSpPr>
        <p:spPr bwMode="auto">
          <a:xfrm>
            <a:off x="6851650" y="5106988"/>
            <a:ext cx="2790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/>
              <a:t>Consumption – 11,1 – 14,4 GW</a:t>
            </a:r>
          </a:p>
          <a:p>
            <a:r>
              <a:rPr lang="en-US" sz="1200" b="1"/>
              <a:t>Approximately damages – </a:t>
            </a:r>
          </a:p>
          <a:p>
            <a:r>
              <a:rPr lang="en-US" sz="1200" b="1"/>
              <a:t>30 billions $</a:t>
            </a:r>
            <a:endParaRPr lang="uk-UA" sz="1200" b="1"/>
          </a:p>
          <a:p>
            <a:r>
              <a:rPr lang="en-US" sz="1200" b="1"/>
              <a:t>Destroyed 75% thermal power plant</a:t>
            </a:r>
          </a:p>
        </p:txBody>
      </p:sp>
      <p:sp>
        <p:nvSpPr>
          <p:cNvPr id="44059" name="TextBox 42"/>
          <p:cNvSpPr txBox="1">
            <a:spLocks noChangeArrowheads="1"/>
          </p:cNvSpPr>
          <p:nvPr/>
        </p:nvSpPr>
        <p:spPr bwMode="auto">
          <a:xfrm>
            <a:off x="711200" y="1900238"/>
            <a:ext cx="1211263" cy="46196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rgbClr val="0070C0"/>
                </a:solidFill>
              </a:rPr>
              <a:t>Connected</a:t>
            </a:r>
          </a:p>
          <a:p>
            <a:r>
              <a:rPr lang="en-US" sz="1200" b="1">
                <a:solidFill>
                  <a:srgbClr val="0070C0"/>
                </a:solidFill>
              </a:rPr>
              <a:t>16.03.22</a:t>
            </a:r>
          </a:p>
        </p:txBody>
      </p:sp>
      <p:sp>
        <p:nvSpPr>
          <p:cNvPr id="44060" name="Прямоугольник 31"/>
          <p:cNvSpPr>
            <a:spLocks noChangeArrowheads="1"/>
          </p:cNvSpPr>
          <p:nvPr/>
        </p:nvSpPr>
        <p:spPr bwMode="auto">
          <a:xfrm>
            <a:off x="4283075" y="3208338"/>
            <a:ext cx="13430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/>
              <a:t>Kahovska HPP</a:t>
            </a:r>
            <a:endParaRPr lang="uk-UA" sz="1200"/>
          </a:p>
        </p:txBody>
      </p:sp>
      <p:sp>
        <p:nvSpPr>
          <p:cNvPr id="46" name="Молния 27">
            <a:extLst>
              <a:ext uri="{FF2B5EF4-FFF2-40B4-BE49-F238E27FC236}"/>
            </a:extLst>
          </p:cNvPr>
          <p:cNvSpPr/>
          <p:nvPr/>
        </p:nvSpPr>
        <p:spPr>
          <a:xfrm>
            <a:off x="5335588" y="3432175"/>
            <a:ext cx="463550" cy="631825"/>
          </a:xfrm>
          <a:prstGeom prst="lightningBol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Рисунок 5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3652838"/>
            <a:ext cx="3108325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Рисунок 5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6300" y="1006475"/>
            <a:ext cx="1906588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Рисунок 5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9138" y="3652838"/>
            <a:ext cx="3133725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Рисунок 6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51863" y="1027113"/>
            <a:ext cx="2122487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Рисунок 6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61438" y="3030538"/>
            <a:ext cx="2532062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Заголовок 1"/>
          <p:cNvSpPr>
            <a:spLocks noGrp="1"/>
          </p:cNvSpPr>
          <p:nvPr>
            <p:ph type="title"/>
          </p:nvPr>
        </p:nvSpPr>
        <p:spPr>
          <a:xfrm>
            <a:off x="320675" y="501650"/>
            <a:ext cx="10233025" cy="439738"/>
          </a:xfrm>
        </p:spPr>
        <p:txBody>
          <a:bodyPr/>
          <a:lstStyle/>
          <a:p>
            <a:r>
              <a:rPr lang="en-US" sz="2200" smtClean="0"/>
              <a:t>Russia is destroying Ukrainian power system for more than </a:t>
            </a:r>
            <a:r>
              <a:rPr lang="uk-UA" sz="2200" smtClean="0"/>
              <a:t>426</a:t>
            </a:r>
            <a:r>
              <a:rPr lang="en-US" sz="2200" smtClean="0"/>
              <a:t> days. It is a terrorism and genocide of our country.</a:t>
            </a:r>
            <a:endParaRPr lang="uk-UA" sz="2200" smtClean="0"/>
          </a:p>
        </p:txBody>
      </p:sp>
      <p:pic>
        <p:nvPicPr>
          <p:cNvPr id="45063" name="Рисунок 6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0425" y="1027113"/>
            <a:ext cx="212725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Рисунок 6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22675" y="1006475"/>
            <a:ext cx="1814513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5" name="Заголовок 1"/>
          <p:cNvSpPr txBox="1">
            <a:spLocks/>
          </p:cNvSpPr>
          <p:nvPr/>
        </p:nvSpPr>
        <p:spPr bwMode="auto">
          <a:xfrm>
            <a:off x="293688" y="5694363"/>
            <a:ext cx="5510212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i="1">
                <a:solidFill>
                  <a:schemeClr val="accent1"/>
                </a:solidFill>
              </a:rPr>
              <a:t>Many Thermal power</a:t>
            </a:r>
          </a:p>
          <a:p>
            <a:pPr>
              <a:lnSpc>
                <a:spcPct val="90000"/>
              </a:lnSpc>
            </a:pPr>
            <a:r>
              <a:rPr lang="en-US" i="1">
                <a:solidFill>
                  <a:schemeClr val="accent1"/>
                </a:solidFill>
              </a:rPr>
              <a:t> plants are occupied. Zaporizhzhya NPP and Kakhovska HPP are occupied. A lot of 330 and 110 kV substations are damaged.</a:t>
            </a:r>
          </a:p>
          <a:p>
            <a:pPr>
              <a:lnSpc>
                <a:spcPct val="90000"/>
              </a:lnSpc>
            </a:pPr>
            <a:endParaRPr lang="uk-UA" sz="2000" i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838200" y="630238"/>
            <a:ext cx="10515600" cy="746125"/>
          </a:xfrm>
        </p:spPr>
        <p:txBody>
          <a:bodyPr/>
          <a:lstStyle/>
          <a:p>
            <a:r>
              <a:rPr lang="uk-UA" smtClean="0"/>
              <a:t>Умови, що робиться в енергетиці України, з чим це пов’язано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451225" y="1395413"/>
            <a:ext cx="7902575" cy="4351337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800" dirty="0"/>
              <a:t>Енергетичний перехід в світі вимагає </a:t>
            </a:r>
            <a:r>
              <a:rPr lang="uk-UA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декарбонізації</a:t>
            </a:r>
            <a:r>
              <a:rPr lang="uk-UA" sz="1800" dirty="0"/>
              <a:t>, закриття вугільних електростанцій, скорочення викидів в атмосферу. Це вимагає розглянути варіанти подовження експлуатації теплових електростанцій в умовах пошуку, нових джерел ресурсів енергії. Одним із </a:t>
            </a:r>
            <a:r>
              <a:rPr lang="uk-UA" sz="1800" dirty="0" smtClean="0"/>
              <a:t>варіантів що розглядаються</a:t>
            </a:r>
            <a:r>
              <a:rPr lang="uk-UA" sz="1800" dirty="0"/>
              <a:t>, планується залучення водню при спалюванні вугілля в теплових блоках для підвищення ефективності </a:t>
            </a:r>
            <a:r>
              <a:rPr lang="uk-UA" sz="1800" dirty="0" smtClean="0"/>
              <a:t>роботи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800" dirty="0" err="1" smtClean="0"/>
              <a:t>Використання</a:t>
            </a:r>
            <a:r>
              <a:rPr lang="ru-RU" sz="1800" dirty="0" smtClean="0"/>
              <a:t> </a:t>
            </a:r>
            <a:r>
              <a:rPr lang="ru-RU" sz="1800" dirty="0" err="1"/>
              <a:t>водню</a:t>
            </a:r>
            <a:r>
              <a:rPr lang="ru-RU" sz="1800" dirty="0"/>
              <a:t> в </a:t>
            </a:r>
            <a:r>
              <a:rPr lang="ru-RU" sz="1800" dirty="0" err="1"/>
              <a:t>тепловій</a:t>
            </a:r>
            <a:r>
              <a:rPr lang="ru-RU" sz="1800" dirty="0"/>
              <a:t> </a:t>
            </a:r>
            <a:r>
              <a:rPr lang="ru-RU" sz="1800" dirty="0" err="1"/>
              <a:t>енергетиці</a:t>
            </a:r>
            <a:r>
              <a:rPr lang="ru-RU" sz="1800" dirty="0"/>
              <a:t> </a:t>
            </a:r>
            <a:r>
              <a:rPr lang="ru-RU" sz="1800" dirty="0" err="1"/>
              <a:t>може</a:t>
            </a:r>
            <a:r>
              <a:rPr lang="ru-RU" sz="1800" dirty="0"/>
              <a:t> </a:t>
            </a:r>
            <a:r>
              <a:rPr lang="ru-RU" sz="1800" dirty="0" err="1"/>
              <a:t>підвищити</a:t>
            </a:r>
            <a:r>
              <a:rPr lang="ru-RU" sz="1800" dirty="0"/>
              <a:t> </a:t>
            </a:r>
            <a:r>
              <a:rPr lang="ru-RU" sz="1800" dirty="0" err="1"/>
              <a:t>ефективність</a:t>
            </a:r>
            <a:r>
              <a:rPr lang="ru-RU" sz="1800" dirty="0"/>
              <a:t> та </a:t>
            </a:r>
            <a:r>
              <a:rPr lang="ru-RU" sz="1800" dirty="0" err="1"/>
              <a:t>надійність</a:t>
            </a:r>
            <a:r>
              <a:rPr lang="ru-RU" sz="1800" dirty="0"/>
              <a:t> </a:t>
            </a:r>
            <a:r>
              <a:rPr lang="ru-RU" sz="1800" dirty="0" err="1"/>
              <a:t>системи</a:t>
            </a:r>
            <a:r>
              <a:rPr lang="ru-RU" sz="1800" dirty="0"/>
              <a:t>, особливо у </a:t>
            </a:r>
            <a:r>
              <a:rPr lang="ru-RU" sz="1800" dirty="0" err="1"/>
              <a:t>поєднанні</a:t>
            </a:r>
            <a:r>
              <a:rPr lang="ru-RU" sz="1800" dirty="0"/>
              <a:t> з </a:t>
            </a:r>
            <a:r>
              <a:rPr lang="ru-RU" sz="1800" dirty="0" err="1"/>
              <a:t>іншими</a:t>
            </a:r>
            <a:r>
              <a:rPr lang="ru-RU" sz="1800" dirty="0"/>
              <a:t> </a:t>
            </a:r>
            <a:r>
              <a:rPr lang="ru-RU" sz="1800" dirty="0" err="1"/>
              <a:t>чистими</a:t>
            </a:r>
            <a:r>
              <a:rPr lang="ru-RU" sz="1800" dirty="0"/>
              <a:t> </a:t>
            </a:r>
            <a:r>
              <a:rPr lang="ru-RU" sz="1800" dirty="0" err="1"/>
              <a:t>технологіями</a:t>
            </a:r>
            <a:r>
              <a:rPr lang="ru-RU" sz="1800" dirty="0"/>
              <a:t>, такими як </a:t>
            </a:r>
            <a:r>
              <a:rPr lang="ru-RU" sz="1800" dirty="0" err="1"/>
              <a:t>електроенергія</a:t>
            </a:r>
            <a:r>
              <a:rPr lang="ru-RU" sz="1800" dirty="0"/>
              <a:t> з </a:t>
            </a:r>
            <a:r>
              <a:rPr lang="ru-RU" sz="1800" dirty="0" err="1"/>
              <a:t>відновлюваних</a:t>
            </a:r>
            <a:r>
              <a:rPr lang="ru-RU" sz="1800" dirty="0"/>
              <a:t> </a:t>
            </a:r>
            <a:r>
              <a:rPr lang="ru-RU" sz="1800" dirty="0" err="1"/>
              <a:t>джерел</a:t>
            </a:r>
            <a:r>
              <a:rPr lang="ru-RU" sz="1800" dirty="0"/>
              <a:t>.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може</a:t>
            </a:r>
            <a:r>
              <a:rPr lang="ru-RU" sz="1800" dirty="0"/>
              <a:t> </a:t>
            </a:r>
            <a:r>
              <a:rPr lang="ru-RU" sz="1800" dirty="0" err="1"/>
              <a:t>призвести</a:t>
            </a:r>
            <a:r>
              <a:rPr lang="ru-RU" sz="1800" dirty="0"/>
              <a:t> до </a:t>
            </a:r>
            <a:r>
              <a:rPr lang="ru-RU" sz="1800" dirty="0" err="1"/>
              <a:t>скорочення</a:t>
            </a:r>
            <a:r>
              <a:rPr lang="ru-RU" sz="1800" dirty="0"/>
              <a:t> </a:t>
            </a:r>
            <a:r>
              <a:rPr lang="ru-RU" sz="1800" dirty="0" err="1"/>
              <a:t>споживання</a:t>
            </a:r>
            <a:r>
              <a:rPr lang="ru-RU" sz="1800" dirty="0"/>
              <a:t> </a:t>
            </a:r>
            <a:r>
              <a:rPr lang="ru-RU" sz="1800" dirty="0" err="1" smtClean="0"/>
              <a:t>традиційних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джерел</a:t>
            </a:r>
            <a:r>
              <a:rPr lang="ru-RU" sz="1800" dirty="0" smtClean="0"/>
              <a:t> </a:t>
            </a:r>
            <a:r>
              <a:rPr lang="ru-RU" sz="1800" dirty="0" err="1" smtClean="0"/>
              <a:t>енергії</a:t>
            </a:r>
            <a:r>
              <a:rPr lang="ru-RU" sz="1800" dirty="0" smtClean="0"/>
              <a:t> з </a:t>
            </a:r>
            <a:r>
              <a:rPr lang="ru-RU" sz="1800" dirty="0" err="1" smtClean="0"/>
              <a:t>використанням</a:t>
            </a:r>
            <a:r>
              <a:rPr lang="ru-RU" sz="1800" dirty="0" smtClean="0"/>
              <a:t> </a:t>
            </a:r>
            <a:r>
              <a:rPr lang="ru-RU" sz="1800" dirty="0" err="1" smtClean="0"/>
              <a:t>вуглеводів</a:t>
            </a:r>
            <a:r>
              <a:rPr lang="ru-RU" sz="1800" dirty="0" smtClean="0"/>
              <a:t> та </a:t>
            </a:r>
            <a:r>
              <a:rPr lang="ru-RU" sz="1800" dirty="0" err="1"/>
              <a:t>зменшення</a:t>
            </a:r>
            <a:r>
              <a:rPr lang="ru-RU" sz="1800" dirty="0"/>
              <a:t> </a:t>
            </a:r>
            <a:r>
              <a:rPr lang="ru-RU" sz="1800" dirty="0" err="1"/>
              <a:t>викидів</a:t>
            </a:r>
            <a:r>
              <a:rPr lang="ru-RU" sz="1800" dirty="0"/>
              <a:t> </a:t>
            </a:r>
            <a:r>
              <a:rPr lang="ru-RU" sz="1800" dirty="0" err="1"/>
              <a:t>парникових</a:t>
            </a:r>
            <a:r>
              <a:rPr lang="ru-RU" sz="1800" dirty="0"/>
              <a:t> </a:t>
            </a:r>
            <a:r>
              <a:rPr lang="ru-RU" sz="1800" dirty="0" err="1"/>
              <a:t>газів</a:t>
            </a:r>
            <a:r>
              <a:rPr lang="ru-RU" sz="1800" dirty="0" smtClean="0"/>
              <a:t>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1800" dirty="0"/>
              <a:t>Загалом використання водню в тепловій енергетиці має як свої переваги, так і недоліки. Незважаючи на те, що технології на основі водню можуть стати важливим компонентом майбутньої чистої енергетичної системи, необхідно враховувати всі </a:t>
            </a:r>
            <a:r>
              <a:rPr lang="uk-UA" sz="1800" dirty="0" smtClean="0"/>
              <a:t>аспекти його впровадження в конструкцію теплового блоку.</a:t>
            </a:r>
            <a:endParaRPr lang="uk-UA" sz="1800" dirty="0"/>
          </a:p>
        </p:txBody>
      </p:sp>
      <p:pic>
        <p:nvPicPr>
          <p:cNvPr id="4608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88" y="1549400"/>
            <a:ext cx="3249612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838200" y="630238"/>
            <a:ext cx="10515600" cy="746125"/>
          </a:xfrm>
        </p:spPr>
        <p:txBody>
          <a:bodyPr/>
          <a:lstStyle/>
          <a:p>
            <a:r>
              <a:rPr lang="uk-UA" smtClean="0"/>
              <a:t>Теплова генерація для первинного регулювання в системі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5413"/>
            <a:ext cx="10515600" cy="4351337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/>
              <a:t>Ефективне та безпечне функціонування Об’єднаної енергетичної системи України </a:t>
            </a:r>
            <a:r>
              <a:rPr lang="uk-UA" dirty="0" smtClean="0"/>
              <a:t>вимагає наявності </a:t>
            </a:r>
            <a:r>
              <a:rPr lang="uk-UA" dirty="0"/>
              <a:t>маневрених </a:t>
            </a:r>
            <a:r>
              <a:rPr lang="uk-UA" dirty="0" err="1" smtClean="0"/>
              <a:t>потужностей</a:t>
            </a:r>
            <a:r>
              <a:rPr lang="uk-UA" dirty="0" smtClean="0"/>
              <a:t> </a:t>
            </a:r>
            <a:r>
              <a:rPr lang="uk-UA" dirty="0"/>
              <a:t>для регулювання добових та сезонних навантажень, а </a:t>
            </a:r>
            <a:r>
              <a:rPr lang="uk-UA" dirty="0" smtClean="0"/>
              <a:t>також збільшення </a:t>
            </a:r>
            <a:r>
              <a:rPr lang="uk-UA" dirty="0"/>
              <a:t>в енергосистемі частки відновлюваних джерел енергії (ВДЕ). Як одне з первинних </a:t>
            </a:r>
            <a:r>
              <a:rPr lang="uk-UA" dirty="0" smtClean="0"/>
              <a:t>джерел </a:t>
            </a:r>
            <a:r>
              <a:rPr lang="uk-UA" dirty="0"/>
              <a:t>енергії для маневрених </a:t>
            </a:r>
            <a:r>
              <a:rPr lang="uk-UA" dirty="0" err="1"/>
              <a:t>потужностей</a:t>
            </a:r>
            <a:r>
              <a:rPr lang="uk-UA" dirty="0"/>
              <a:t> розглядається водень. У першу чергу йдеться про «</a:t>
            </a:r>
            <a:r>
              <a:rPr lang="uk-UA" dirty="0" smtClean="0"/>
              <a:t>зелений» водень</a:t>
            </a:r>
            <a:r>
              <a:rPr lang="uk-UA" dirty="0"/>
              <a:t>, який можливо продукувати як централізовано, так і на місці його споживання з </a:t>
            </a:r>
            <a:r>
              <a:rPr lang="uk-UA" dirty="0" smtClean="0"/>
              <a:t>використанням </a:t>
            </a:r>
            <a:r>
              <a:rPr lang="uk-UA" dirty="0"/>
              <a:t>електричної енергії з відновлюваних джерел або АЕС. Національна енергетична компанія «</a:t>
            </a:r>
            <a:r>
              <a:rPr lang="uk-UA" dirty="0" smtClean="0"/>
              <a:t>Укренерго</a:t>
            </a:r>
            <a:r>
              <a:rPr lang="uk-UA" dirty="0"/>
              <a:t>», яка керує Об’єднаною енергосистемою України, оцінює потребу у </a:t>
            </a:r>
            <a:r>
              <a:rPr lang="uk-UA" dirty="0" err="1"/>
              <a:t>маневруючих</a:t>
            </a:r>
            <a:r>
              <a:rPr lang="uk-UA" dirty="0"/>
              <a:t> </a:t>
            </a:r>
            <a:r>
              <a:rPr lang="uk-UA" dirty="0" err="1" smtClean="0"/>
              <a:t>потужностях</a:t>
            </a:r>
            <a:r>
              <a:rPr lang="uk-UA" dirty="0" smtClean="0"/>
              <a:t> у </a:t>
            </a:r>
            <a:r>
              <a:rPr lang="uk-UA" dirty="0"/>
              <a:t>2,5 </a:t>
            </a:r>
            <a:r>
              <a:rPr lang="uk-UA" dirty="0" err="1"/>
              <a:t>ГВт</a:t>
            </a:r>
            <a:r>
              <a:rPr lang="uk-UA" dirty="0"/>
              <a:t>. Технологічно ці потужності мають базуватися на використанні газових двигунів </a:t>
            </a:r>
            <a:r>
              <a:rPr lang="uk-UA" dirty="0" smtClean="0"/>
              <a:t>внутрішнього </a:t>
            </a:r>
            <a:r>
              <a:rPr lang="uk-UA" dirty="0"/>
              <a:t>згоряння, які мають достатньо високий ККД, а головне можуть бути підключені до </a:t>
            </a:r>
            <a:r>
              <a:rPr lang="uk-UA" dirty="0" smtClean="0"/>
              <a:t>енергосистеми </a:t>
            </a:r>
            <a:r>
              <a:rPr lang="uk-UA" dirty="0"/>
              <a:t>за декілька хвилин. Для забезпечення такої потужності протягом року (прийнято 8000 годин) </a:t>
            </a:r>
            <a:r>
              <a:rPr lang="uk-UA" dirty="0" smtClean="0"/>
              <a:t>за рахунок </a:t>
            </a:r>
            <a:r>
              <a:rPr lang="uk-UA" dirty="0"/>
              <a:t>використання водню (ККД 40%) його потрібно 16,8 млрд.м3. </a:t>
            </a:r>
            <a:endParaRPr lang="uk-UA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/>
              <a:t> </a:t>
            </a:r>
            <a:r>
              <a:rPr lang="uk-UA" dirty="0" smtClean="0"/>
              <a:t>  </a:t>
            </a:r>
            <a:r>
              <a:rPr lang="uk-UA" dirty="0" err="1" smtClean="0">
                <a:solidFill>
                  <a:schemeClr val="accent2">
                    <a:lumMod val="50000"/>
                  </a:schemeClr>
                </a:solidFill>
              </a:rPr>
              <a:t>І.М.Карп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, академік НАН України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/>
            </a:extLst>
          </p:cNvPr>
          <p:cNvSpPr/>
          <p:nvPr/>
        </p:nvSpPr>
        <p:spPr>
          <a:xfrm>
            <a:off x="5297488" y="2428875"/>
            <a:ext cx="1314450" cy="138271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котел</a:t>
            </a:r>
          </a:p>
        </p:txBody>
      </p:sp>
      <p:sp>
        <p:nvSpPr>
          <p:cNvPr id="3" name="Прямоугольник 2">
            <a:extLst>
              <a:ext uri="{FF2B5EF4-FFF2-40B4-BE49-F238E27FC236}"/>
            </a:extLst>
          </p:cNvPr>
          <p:cNvSpPr/>
          <p:nvPr/>
        </p:nvSpPr>
        <p:spPr>
          <a:xfrm>
            <a:off x="8067675" y="2781300"/>
            <a:ext cx="998538" cy="593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ГРП</a:t>
            </a:r>
          </a:p>
        </p:txBody>
      </p:sp>
      <p:sp>
        <p:nvSpPr>
          <p:cNvPr id="4" name="Прямоугольник 3">
            <a:extLst>
              <a:ext uri="{FF2B5EF4-FFF2-40B4-BE49-F238E27FC236}"/>
            </a:extLst>
          </p:cNvPr>
          <p:cNvSpPr/>
          <p:nvPr/>
        </p:nvSpPr>
        <p:spPr>
          <a:xfrm>
            <a:off x="9385300" y="2781300"/>
            <a:ext cx="998538" cy="593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ГРС</a:t>
            </a:r>
          </a:p>
        </p:txBody>
      </p:sp>
      <p:cxnSp>
        <p:nvCxnSpPr>
          <p:cNvPr id="6" name="Прямая со стрелкой 5">
            <a:extLst>
              <a:ext uri="{FF2B5EF4-FFF2-40B4-BE49-F238E27FC236}"/>
            </a:extLst>
          </p:cNvPr>
          <p:cNvCxnSpPr/>
          <p:nvPr/>
        </p:nvCxnSpPr>
        <p:spPr>
          <a:xfrm flipV="1">
            <a:off x="11031538" y="998538"/>
            <a:ext cx="0" cy="41767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/>
            </a:extLst>
          </p:cNvPr>
          <p:cNvSpPr/>
          <p:nvPr/>
        </p:nvSpPr>
        <p:spPr>
          <a:xfrm>
            <a:off x="7005638" y="4605338"/>
            <a:ext cx="1006475" cy="16113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электролизер</a:t>
            </a:r>
          </a:p>
        </p:txBody>
      </p:sp>
      <p:sp>
        <p:nvSpPr>
          <p:cNvPr id="8" name="Прямоугольник 7">
            <a:extLst>
              <a:ext uri="{FF2B5EF4-FFF2-40B4-BE49-F238E27FC236}"/>
            </a:extLst>
          </p:cNvPr>
          <p:cNvSpPr/>
          <p:nvPr/>
        </p:nvSpPr>
        <p:spPr>
          <a:xfrm>
            <a:off x="5195888" y="5456238"/>
            <a:ext cx="1482725" cy="593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золоотвал</a:t>
            </a:r>
          </a:p>
        </p:txBody>
      </p:sp>
      <p:sp>
        <p:nvSpPr>
          <p:cNvPr id="10" name="Блок-схема: память с прямым доступом 9">
            <a:extLst>
              <a:ext uri="{FF2B5EF4-FFF2-40B4-BE49-F238E27FC236}"/>
            </a:extLst>
          </p:cNvPr>
          <p:cNvSpPr/>
          <p:nvPr/>
        </p:nvSpPr>
        <p:spPr>
          <a:xfrm>
            <a:off x="2673350" y="2786063"/>
            <a:ext cx="1484313" cy="593725"/>
          </a:xfrm>
          <a:prstGeom prst="flowChartMagneticDrum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турбина</a:t>
            </a:r>
          </a:p>
        </p:txBody>
      </p:sp>
      <p:sp>
        <p:nvSpPr>
          <p:cNvPr id="12" name="Стрелка: влево 11">
            <a:extLst>
              <a:ext uri="{FF2B5EF4-FFF2-40B4-BE49-F238E27FC236}"/>
            </a:extLst>
          </p:cNvPr>
          <p:cNvSpPr/>
          <p:nvPr/>
        </p:nvSpPr>
        <p:spPr>
          <a:xfrm>
            <a:off x="4157663" y="2786063"/>
            <a:ext cx="1133475" cy="593725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пар</a:t>
            </a:r>
          </a:p>
        </p:txBody>
      </p:sp>
      <p:sp>
        <p:nvSpPr>
          <p:cNvPr id="13" name="Овал 12">
            <a:extLst>
              <a:ext uri="{FF2B5EF4-FFF2-40B4-BE49-F238E27FC236}"/>
            </a:extLst>
          </p:cNvPr>
          <p:cNvSpPr/>
          <p:nvPr/>
        </p:nvSpPr>
        <p:spPr>
          <a:xfrm>
            <a:off x="2695575" y="5238750"/>
            <a:ext cx="1484313" cy="149225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Пруд охлаждения</a:t>
            </a:r>
          </a:p>
        </p:txBody>
      </p:sp>
      <p:sp>
        <p:nvSpPr>
          <p:cNvPr id="14" name="Прямоугольник 13">
            <a:extLst>
              <a:ext uri="{FF2B5EF4-FFF2-40B4-BE49-F238E27FC236}"/>
            </a:extLst>
          </p:cNvPr>
          <p:cNvSpPr/>
          <p:nvPr/>
        </p:nvSpPr>
        <p:spPr>
          <a:xfrm>
            <a:off x="2755900" y="4308475"/>
            <a:ext cx="1365250" cy="593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циркнасос</a:t>
            </a:r>
            <a:endParaRPr lang="ru-RU" dirty="0"/>
          </a:p>
        </p:txBody>
      </p:sp>
      <p:cxnSp>
        <p:nvCxnSpPr>
          <p:cNvPr id="16" name="Прямая со стрелкой 15">
            <a:extLst>
              <a:ext uri="{FF2B5EF4-FFF2-40B4-BE49-F238E27FC236}"/>
            </a:extLst>
          </p:cNvPr>
          <p:cNvCxnSpPr>
            <a:stCxn id="4" idx="1"/>
            <a:endCxn id="3" idx="3"/>
          </p:cNvCxnSpPr>
          <p:nvPr/>
        </p:nvCxnSpPr>
        <p:spPr>
          <a:xfrm flipH="1">
            <a:off x="9066213" y="3078163"/>
            <a:ext cx="31908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/>
            </a:extLst>
          </p:cNvPr>
          <p:cNvCxnSpPr>
            <a:cxnSpLocks/>
            <a:stCxn id="3" idx="1"/>
            <a:endCxn id="2" idx="6"/>
          </p:cNvCxnSpPr>
          <p:nvPr/>
        </p:nvCxnSpPr>
        <p:spPr>
          <a:xfrm flipH="1">
            <a:off x="6611938" y="3078163"/>
            <a:ext cx="1455737" cy="412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/>
            </a:extLst>
          </p:cNvPr>
          <p:cNvCxnSpPr>
            <a:cxnSpLocks/>
            <a:stCxn id="13" idx="0"/>
            <a:endCxn id="14" idx="2"/>
          </p:cNvCxnSpPr>
          <p:nvPr/>
        </p:nvCxnSpPr>
        <p:spPr>
          <a:xfrm flipV="1">
            <a:off x="3438525" y="4902200"/>
            <a:ext cx="0" cy="336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/>
            </a:extLst>
          </p:cNvPr>
          <p:cNvCxnSpPr>
            <a:stCxn id="10" idx="1"/>
          </p:cNvCxnSpPr>
          <p:nvPr/>
        </p:nvCxnSpPr>
        <p:spPr>
          <a:xfrm flipH="1" flipV="1">
            <a:off x="2306638" y="3082925"/>
            <a:ext cx="3667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Блок-схема: узел 25">
            <a:extLst>
              <a:ext uri="{FF2B5EF4-FFF2-40B4-BE49-F238E27FC236}"/>
            </a:extLst>
          </p:cNvPr>
          <p:cNvSpPr/>
          <p:nvPr/>
        </p:nvSpPr>
        <p:spPr>
          <a:xfrm>
            <a:off x="1849438" y="2854325"/>
            <a:ext cx="457200" cy="457200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/>
            </a:extLst>
          </p:cNvPr>
          <p:cNvCxnSpPr>
            <a:stCxn id="26" idx="2"/>
          </p:cNvCxnSpPr>
          <p:nvPr/>
        </p:nvCxnSpPr>
        <p:spPr>
          <a:xfrm flipH="1">
            <a:off x="1350963" y="3082925"/>
            <a:ext cx="49847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/>
            </a:extLst>
          </p:cNvPr>
          <p:cNvCxnSpPr/>
          <p:nvPr/>
        </p:nvCxnSpPr>
        <p:spPr>
          <a:xfrm flipV="1">
            <a:off x="1476375" y="2173288"/>
            <a:ext cx="0" cy="9096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Блок-схема: узел 30">
            <a:extLst>
              <a:ext uri="{FF2B5EF4-FFF2-40B4-BE49-F238E27FC236}"/>
            </a:extLst>
          </p:cNvPr>
          <p:cNvSpPr/>
          <p:nvPr/>
        </p:nvSpPr>
        <p:spPr>
          <a:xfrm>
            <a:off x="1247775" y="1787525"/>
            <a:ext cx="457200" cy="457200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Блок-схема: узел 31">
            <a:extLst>
              <a:ext uri="{FF2B5EF4-FFF2-40B4-BE49-F238E27FC236}"/>
            </a:extLst>
          </p:cNvPr>
          <p:cNvSpPr/>
          <p:nvPr/>
        </p:nvSpPr>
        <p:spPr>
          <a:xfrm>
            <a:off x="1247775" y="1487488"/>
            <a:ext cx="457200" cy="457200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4" name="Прямая со стрелкой 33">
            <a:extLst>
              <a:ext uri="{FF2B5EF4-FFF2-40B4-BE49-F238E27FC236}"/>
            </a:extLst>
          </p:cNvPr>
          <p:cNvCxnSpPr>
            <a:stCxn id="32" idx="0"/>
          </p:cNvCxnSpPr>
          <p:nvPr/>
        </p:nvCxnSpPr>
        <p:spPr>
          <a:xfrm flipV="1">
            <a:off x="1476375" y="788988"/>
            <a:ext cx="0" cy="698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/>
            </a:extLst>
          </p:cNvPr>
          <p:cNvCxnSpPr>
            <a:cxnSpLocks/>
            <a:stCxn id="2" idx="0"/>
          </p:cNvCxnSpPr>
          <p:nvPr/>
        </p:nvCxnSpPr>
        <p:spPr>
          <a:xfrm flipV="1">
            <a:off x="5954713" y="739775"/>
            <a:ext cx="42862" cy="16891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Прямоугольник 36">
            <a:extLst>
              <a:ext uri="{FF2B5EF4-FFF2-40B4-BE49-F238E27FC236}"/>
            </a:extLst>
          </p:cNvPr>
          <p:cNvSpPr/>
          <p:nvPr/>
        </p:nvSpPr>
        <p:spPr>
          <a:xfrm>
            <a:off x="3028950" y="1241425"/>
            <a:ext cx="1316038" cy="593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/>
              <a:t>Хим</a:t>
            </a:r>
            <a:r>
              <a:rPr lang="ru-RU" dirty="0"/>
              <a:t> очистка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/>
            </a:extLst>
          </p:cNvPr>
          <p:cNvCxnSpPr/>
          <p:nvPr/>
        </p:nvCxnSpPr>
        <p:spPr>
          <a:xfrm>
            <a:off x="7121525" y="6216650"/>
            <a:ext cx="0" cy="40163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417638" y="6727825"/>
            <a:ext cx="597693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Блок-схема: узел 46">
            <a:extLst>
              <a:ext uri="{FF2B5EF4-FFF2-40B4-BE49-F238E27FC236}"/>
            </a:extLst>
          </p:cNvPr>
          <p:cNvSpPr/>
          <p:nvPr/>
        </p:nvSpPr>
        <p:spPr>
          <a:xfrm>
            <a:off x="1247775" y="4292600"/>
            <a:ext cx="457200" cy="457200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Блок-схема: узел 47">
            <a:extLst>
              <a:ext uri="{FF2B5EF4-FFF2-40B4-BE49-F238E27FC236}"/>
            </a:extLst>
          </p:cNvPr>
          <p:cNvSpPr/>
          <p:nvPr/>
        </p:nvSpPr>
        <p:spPr>
          <a:xfrm>
            <a:off x="1247775" y="3992563"/>
            <a:ext cx="457200" cy="457200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0" name="Прямая со стрелкой 49">
            <a:extLst>
              <a:ext uri="{FF2B5EF4-FFF2-40B4-BE49-F238E27FC236}"/>
            </a:extLst>
          </p:cNvPr>
          <p:cNvCxnSpPr>
            <a:cxnSpLocks/>
            <a:stCxn id="47" idx="6"/>
            <a:endCxn id="14" idx="1"/>
          </p:cNvCxnSpPr>
          <p:nvPr/>
        </p:nvCxnSpPr>
        <p:spPr>
          <a:xfrm>
            <a:off x="1704975" y="4521200"/>
            <a:ext cx="1050925" cy="841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/>
            </a:extLst>
          </p:cNvPr>
          <p:cNvCxnSpPr/>
          <p:nvPr/>
        </p:nvCxnSpPr>
        <p:spPr>
          <a:xfrm flipH="1">
            <a:off x="1560513" y="6618288"/>
            <a:ext cx="55610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/>
            </a:extLst>
          </p:cNvPr>
          <p:cNvCxnSpPr>
            <a:endCxn id="47" idx="5"/>
          </p:cNvCxnSpPr>
          <p:nvPr/>
        </p:nvCxnSpPr>
        <p:spPr>
          <a:xfrm flipV="1">
            <a:off x="1560513" y="4749800"/>
            <a:ext cx="0" cy="18684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/>
            </a:extLst>
          </p:cNvPr>
          <p:cNvCxnSpPr/>
          <p:nvPr/>
        </p:nvCxnSpPr>
        <p:spPr>
          <a:xfrm flipV="1">
            <a:off x="1417638" y="3082925"/>
            <a:ext cx="0" cy="36449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Стрелка: вверх 60">
            <a:extLst>
              <a:ext uri="{FF2B5EF4-FFF2-40B4-BE49-F238E27FC236}"/>
            </a:extLst>
          </p:cNvPr>
          <p:cNvSpPr/>
          <p:nvPr/>
        </p:nvSpPr>
        <p:spPr>
          <a:xfrm>
            <a:off x="7253288" y="3148013"/>
            <a:ext cx="857250" cy="1441450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Н2</a:t>
            </a:r>
          </a:p>
        </p:txBody>
      </p:sp>
      <p:cxnSp>
        <p:nvCxnSpPr>
          <p:cNvPr id="63" name="Прямая со стрелкой 62">
            <a:extLst>
              <a:ext uri="{FF2B5EF4-FFF2-40B4-BE49-F238E27FC236}"/>
            </a:extLst>
          </p:cNvPr>
          <p:cNvCxnSpPr/>
          <p:nvPr/>
        </p:nvCxnSpPr>
        <p:spPr>
          <a:xfrm flipV="1">
            <a:off x="7402513" y="6216650"/>
            <a:ext cx="0" cy="5111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Арка 63">
            <a:extLst>
              <a:ext uri="{FF2B5EF4-FFF2-40B4-BE49-F238E27FC236}"/>
            </a:extLst>
          </p:cNvPr>
          <p:cNvSpPr/>
          <p:nvPr/>
        </p:nvSpPr>
        <p:spPr>
          <a:xfrm>
            <a:off x="5740400" y="1281113"/>
            <a:ext cx="500063" cy="474662"/>
          </a:xfrm>
          <a:prstGeom prst="blockArc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Арка 64">
            <a:extLst>
              <a:ext uri="{FF2B5EF4-FFF2-40B4-BE49-F238E27FC236}"/>
            </a:extLst>
          </p:cNvPr>
          <p:cNvSpPr/>
          <p:nvPr/>
        </p:nvSpPr>
        <p:spPr>
          <a:xfrm rot="16200000">
            <a:off x="6800056" y="2934495"/>
            <a:ext cx="498475" cy="474662"/>
          </a:xfrm>
          <a:prstGeom prst="blockArc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5" name="Прямоугольник 74">
            <a:extLst>
              <a:ext uri="{FF2B5EF4-FFF2-40B4-BE49-F238E27FC236}"/>
            </a:extLst>
          </p:cNvPr>
          <p:cNvSpPr/>
          <p:nvPr/>
        </p:nvSpPr>
        <p:spPr>
          <a:xfrm>
            <a:off x="6115050" y="1528763"/>
            <a:ext cx="958850" cy="9683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рямоугольник 75">
            <a:extLst>
              <a:ext uri="{FF2B5EF4-FFF2-40B4-BE49-F238E27FC236}"/>
            </a:extLst>
          </p:cNvPr>
          <p:cNvSpPr/>
          <p:nvPr/>
        </p:nvSpPr>
        <p:spPr>
          <a:xfrm>
            <a:off x="7075488" y="1528763"/>
            <a:ext cx="106362" cy="152241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165" name="TextBox 81"/>
          <p:cNvSpPr txBox="1">
            <a:spLocks noChangeArrowheads="1"/>
          </p:cNvSpPr>
          <p:nvPr/>
        </p:nvSpPr>
        <p:spPr bwMode="auto">
          <a:xfrm>
            <a:off x="806450" y="4340225"/>
            <a:ext cx="485775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СН</a:t>
            </a:r>
          </a:p>
        </p:txBody>
      </p:sp>
      <p:sp>
        <p:nvSpPr>
          <p:cNvPr id="48166" name="TextBox 82"/>
          <p:cNvSpPr txBox="1">
            <a:spLocks noChangeArrowheads="1"/>
          </p:cNvSpPr>
          <p:nvPr/>
        </p:nvSpPr>
        <p:spPr bwMode="auto">
          <a:xfrm>
            <a:off x="9915525" y="1260475"/>
            <a:ext cx="1827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Магистраль газопровода</a:t>
            </a:r>
          </a:p>
        </p:txBody>
      </p:sp>
      <p:cxnSp>
        <p:nvCxnSpPr>
          <p:cNvPr id="85" name="Прямая со стрелкой 84">
            <a:extLst>
              <a:ext uri="{FF2B5EF4-FFF2-40B4-BE49-F238E27FC236}"/>
            </a:extLst>
          </p:cNvPr>
          <p:cNvCxnSpPr>
            <a:cxnSpLocks/>
            <a:endCxn id="4" idx="3"/>
          </p:cNvCxnSpPr>
          <p:nvPr/>
        </p:nvCxnSpPr>
        <p:spPr>
          <a:xfrm flipH="1">
            <a:off x="10383838" y="3078163"/>
            <a:ext cx="60483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Стрелка: вниз 86">
            <a:extLst>
              <a:ext uri="{FF2B5EF4-FFF2-40B4-BE49-F238E27FC236}"/>
            </a:extLst>
          </p:cNvPr>
          <p:cNvSpPr/>
          <p:nvPr/>
        </p:nvSpPr>
        <p:spPr>
          <a:xfrm>
            <a:off x="7013575" y="3308350"/>
            <a:ext cx="230188" cy="1281113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рямоугольник 87">
            <a:extLst>
              <a:ext uri="{FF2B5EF4-FFF2-40B4-BE49-F238E27FC236}"/>
            </a:extLst>
          </p:cNvPr>
          <p:cNvSpPr/>
          <p:nvPr/>
        </p:nvSpPr>
        <p:spPr>
          <a:xfrm>
            <a:off x="4344988" y="1538288"/>
            <a:ext cx="1504950" cy="8731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00" name="Прямая со стрелкой 99">
            <a:extLst>
              <a:ext uri="{FF2B5EF4-FFF2-40B4-BE49-F238E27FC236}"/>
            </a:extLst>
          </p:cNvPr>
          <p:cNvCxnSpPr>
            <a:cxnSpLocks/>
            <a:stCxn id="2" idx="4"/>
            <a:endCxn id="8" idx="0"/>
          </p:cNvCxnSpPr>
          <p:nvPr/>
        </p:nvCxnSpPr>
        <p:spPr>
          <a:xfrm flipH="1">
            <a:off x="5937250" y="3811588"/>
            <a:ext cx="17463" cy="16446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/>
            </a:extLst>
          </p:cNvPr>
          <p:cNvCxnSpPr/>
          <p:nvPr/>
        </p:nvCxnSpPr>
        <p:spPr>
          <a:xfrm>
            <a:off x="3606800" y="3375025"/>
            <a:ext cx="0" cy="9334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172" name="TextBox 118"/>
          <p:cNvSpPr txBox="1">
            <a:spLocks noChangeArrowheads="1"/>
          </p:cNvSpPr>
          <p:nvPr/>
        </p:nvSpPr>
        <p:spPr bwMode="auto">
          <a:xfrm>
            <a:off x="5670550" y="334963"/>
            <a:ext cx="1208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выбросы</a:t>
            </a:r>
          </a:p>
        </p:txBody>
      </p:sp>
      <p:sp>
        <p:nvSpPr>
          <p:cNvPr id="46" name="Заголовок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339725" y="273050"/>
            <a:ext cx="8226425" cy="5921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</a:rPr>
              <a:t>Пілотний проект для Трипільської ТЕС</a:t>
            </a:r>
            <a:endParaRPr lang="uk-UA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/>
            </a:extLst>
          </p:cNvPr>
          <p:cNvCxnSpPr/>
          <p:nvPr/>
        </p:nvCxnSpPr>
        <p:spPr>
          <a:xfrm>
            <a:off x="1033463" y="1155700"/>
            <a:ext cx="0" cy="53435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/>
            </a:extLst>
          </p:cNvPr>
          <p:cNvCxnSpPr/>
          <p:nvPr/>
        </p:nvCxnSpPr>
        <p:spPr>
          <a:xfrm>
            <a:off x="9720263" y="1247775"/>
            <a:ext cx="0" cy="52514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/>
            </a:extLst>
          </p:cNvPr>
          <p:cNvSpPr/>
          <p:nvPr/>
        </p:nvSpPr>
        <p:spPr>
          <a:xfrm>
            <a:off x="3051175" y="3001963"/>
            <a:ext cx="914400" cy="7016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Э/Л (1)</a:t>
            </a:r>
          </a:p>
        </p:txBody>
      </p:sp>
      <p:sp>
        <p:nvSpPr>
          <p:cNvPr id="6" name="Прямоугольник 5">
            <a:extLst>
              <a:ext uri="{FF2B5EF4-FFF2-40B4-BE49-F238E27FC236}"/>
            </a:extLst>
          </p:cNvPr>
          <p:cNvSpPr/>
          <p:nvPr/>
        </p:nvSpPr>
        <p:spPr>
          <a:xfrm>
            <a:off x="3051175" y="3781425"/>
            <a:ext cx="914400" cy="7016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Э/Л (2)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/>
            </a:extLst>
          </p:cNvPr>
          <p:cNvCxnSpPr>
            <a:stCxn id="5" idx="3"/>
          </p:cNvCxnSpPr>
          <p:nvPr/>
        </p:nvCxnSpPr>
        <p:spPr>
          <a:xfrm flipV="1">
            <a:off x="3965575" y="3352800"/>
            <a:ext cx="1285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/>
            </a:extLst>
          </p:cNvPr>
          <p:cNvCxnSpPr/>
          <p:nvPr/>
        </p:nvCxnSpPr>
        <p:spPr>
          <a:xfrm>
            <a:off x="4094163" y="3352800"/>
            <a:ext cx="0" cy="779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/>
            </a:extLst>
          </p:cNvPr>
          <p:cNvCxnSpPr>
            <a:stCxn id="6" idx="3"/>
          </p:cNvCxnSpPr>
          <p:nvPr/>
        </p:nvCxnSpPr>
        <p:spPr>
          <a:xfrm flipV="1">
            <a:off x="3965575" y="4132263"/>
            <a:ext cx="1285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Стрелка: вправо 16">
            <a:extLst>
              <a:ext uri="{FF2B5EF4-FFF2-40B4-BE49-F238E27FC236}"/>
            </a:extLst>
          </p:cNvPr>
          <p:cNvSpPr/>
          <p:nvPr/>
        </p:nvSpPr>
        <p:spPr>
          <a:xfrm>
            <a:off x="4094163" y="3609975"/>
            <a:ext cx="1724025" cy="4191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Н2</a:t>
            </a:r>
          </a:p>
        </p:txBody>
      </p:sp>
      <p:sp>
        <p:nvSpPr>
          <p:cNvPr id="18" name="Блок-схема: ручное управление 17">
            <a:extLst>
              <a:ext uri="{FF2B5EF4-FFF2-40B4-BE49-F238E27FC236}"/>
            </a:extLst>
          </p:cNvPr>
          <p:cNvSpPr/>
          <p:nvPr/>
        </p:nvSpPr>
        <p:spPr>
          <a:xfrm rot="5400000">
            <a:off x="5873750" y="3416300"/>
            <a:ext cx="754063" cy="779463"/>
          </a:xfrm>
          <a:prstGeom prst="flowChartManualOperati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/>
              <a:t>ГТУ(3)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/>
            </a:extLst>
          </p:cNvPr>
          <p:cNvCxnSpPr/>
          <p:nvPr/>
        </p:nvCxnSpPr>
        <p:spPr>
          <a:xfrm>
            <a:off x="6621463" y="3781425"/>
            <a:ext cx="2682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Овал 20">
            <a:extLst>
              <a:ext uri="{FF2B5EF4-FFF2-40B4-BE49-F238E27FC236}"/>
            </a:extLst>
          </p:cNvPr>
          <p:cNvSpPr/>
          <p:nvPr/>
        </p:nvSpPr>
        <p:spPr>
          <a:xfrm>
            <a:off x="6864350" y="3502025"/>
            <a:ext cx="571500" cy="63658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/>
              <a:t>(4)</a:t>
            </a:r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/>
            </a:extLst>
          </p:cNvPr>
          <p:cNvCxnSpPr>
            <a:cxnSpLocks/>
            <a:stCxn id="18" idx="3"/>
          </p:cNvCxnSpPr>
          <p:nvPr/>
        </p:nvCxnSpPr>
        <p:spPr>
          <a:xfrm flipH="1">
            <a:off x="6251575" y="4106863"/>
            <a:ext cx="0" cy="1149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2638425" y="5200650"/>
            <a:ext cx="35925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2638425" y="4411663"/>
            <a:ext cx="0" cy="788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/>
            </a:extLst>
          </p:cNvPr>
          <p:cNvSpPr/>
          <p:nvPr/>
        </p:nvSpPr>
        <p:spPr>
          <a:xfrm>
            <a:off x="4318000" y="4876800"/>
            <a:ext cx="415925" cy="647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Гр (8)</a:t>
            </a:r>
          </a:p>
        </p:txBody>
      </p:sp>
      <p:cxnSp>
        <p:nvCxnSpPr>
          <p:cNvPr id="36" name="Прямая со стрелкой 35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V="1">
            <a:off x="5346700" y="2770188"/>
            <a:ext cx="0" cy="9334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/>
            </a:extLst>
          </p:cNvPr>
          <p:cNvCxnSpPr/>
          <p:nvPr/>
        </p:nvCxnSpPr>
        <p:spPr>
          <a:xfrm flipV="1">
            <a:off x="4446588" y="1924050"/>
            <a:ext cx="0" cy="17795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/>
            </a:extLst>
          </p:cNvPr>
          <p:cNvSpPr/>
          <p:nvPr/>
        </p:nvSpPr>
        <p:spPr>
          <a:xfrm>
            <a:off x="5156200" y="2054225"/>
            <a:ext cx="403225" cy="7159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/>
              <a:t>ВТЭ(5)</a:t>
            </a:r>
          </a:p>
        </p:txBody>
      </p:sp>
      <p:cxnSp>
        <p:nvCxnSpPr>
          <p:cNvPr id="46" name="Прямая со стрелкой 45">
            <a:extLst>
              <a:ext uri="{FF2B5EF4-FFF2-40B4-BE49-F238E27FC236}"/>
            </a:extLst>
          </p:cNvPr>
          <p:cNvCxnSpPr>
            <a:cxnSpLocks/>
            <a:stCxn id="21" idx="6"/>
          </p:cNvCxnSpPr>
          <p:nvPr/>
        </p:nvCxnSpPr>
        <p:spPr>
          <a:xfrm>
            <a:off x="7435850" y="3821113"/>
            <a:ext cx="2259013" cy="25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7750175" y="3781425"/>
            <a:ext cx="0" cy="205263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2397125" y="5834063"/>
            <a:ext cx="535305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/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2879725" y="3352800"/>
            <a:ext cx="1714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 flipH="1">
            <a:off x="2879725" y="4138613"/>
            <a:ext cx="1714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/>
            </a:extLst>
          </p:cNvPr>
          <p:cNvCxnSpPr/>
          <p:nvPr/>
        </p:nvCxnSpPr>
        <p:spPr>
          <a:xfrm flipV="1">
            <a:off x="2879725" y="3352800"/>
            <a:ext cx="0" cy="779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Овал 60">
            <a:extLst>
              <a:ext uri="{FF2B5EF4-FFF2-40B4-BE49-F238E27FC236}"/>
            </a:extLst>
          </p:cNvPr>
          <p:cNvSpPr/>
          <p:nvPr/>
        </p:nvSpPr>
        <p:spPr>
          <a:xfrm>
            <a:off x="3965575" y="1104900"/>
            <a:ext cx="884238" cy="80962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/>
              <a:t>Ресивер(6) Н2</a:t>
            </a:r>
          </a:p>
        </p:txBody>
      </p:sp>
      <p:cxnSp>
        <p:nvCxnSpPr>
          <p:cNvPr id="63" name="Прямая соединительная линия 62">
            <a:extLst>
              <a:ext uri="{FF2B5EF4-FFF2-40B4-BE49-F238E27FC236}"/>
            </a:extLst>
          </p:cNvPr>
          <p:cNvCxnSpPr>
            <a:stCxn id="40" idx="1"/>
          </p:cNvCxnSpPr>
          <p:nvPr/>
        </p:nvCxnSpPr>
        <p:spPr>
          <a:xfrm flipH="1">
            <a:off x="2397125" y="2413000"/>
            <a:ext cx="2759075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2397125" y="2413000"/>
            <a:ext cx="0" cy="1158875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7" name="Прямая со стрелкой 66">
            <a:extLst>
              <a:ext uri="{FF2B5EF4-FFF2-40B4-BE49-F238E27FC236}"/>
            </a:extLst>
          </p:cNvPr>
          <p:cNvCxnSpPr/>
          <p:nvPr/>
        </p:nvCxnSpPr>
        <p:spPr>
          <a:xfrm>
            <a:off x="2397125" y="3571875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/>
            </a:extLst>
          </p:cNvPr>
          <p:cNvCxnSpPr/>
          <p:nvPr/>
        </p:nvCxnSpPr>
        <p:spPr>
          <a:xfrm flipV="1">
            <a:off x="2397125" y="3975100"/>
            <a:ext cx="0" cy="1858963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3" name="Прямая со стрелкой 72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2397125" y="39751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7" name="Прямая со стрелкой 76">
            <a:extLst>
              <a:ext uri="{FF2B5EF4-FFF2-40B4-BE49-F238E27FC236}"/>
            </a:extLst>
          </p:cNvPr>
          <p:cNvCxnSpPr>
            <a:cxnSpLocks/>
            <a:stCxn id="61" idx="6"/>
            <a:endCxn id="78" idx="1"/>
          </p:cNvCxnSpPr>
          <p:nvPr/>
        </p:nvCxnSpPr>
        <p:spPr>
          <a:xfrm>
            <a:off x="4849813" y="1509713"/>
            <a:ext cx="625475" cy="12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8" name="Прямоугольник 77">
            <a:extLst>
              <a:ext uri="{FF2B5EF4-FFF2-40B4-BE49-F238E27FC236}"/>
            </a:extLst>
          </p:cNvPr>
          <p:cNvSpPr/>
          <p:nvPr/>
        </p:nvSpPr>
        <p:spPr>
          <a:xfrm>
            <a:off x="5475288" y="1312863"/>
            <a:ext cx="755650" cy="4191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/>
              <a:t>Н2(7)</a:t>
            </a:r>
            <a:r>
              <a:rPr lang="ru-RU" dirty="0"/>
              <a:t> </a:t>
            </a:r>
            <a:r>
              <a:rPr lang="ru-RU" sz="1100" dirty="0"/>
              <a:t>заправка</a:t>
            </a:r>
            <a:endParaRPr lang="ru-RU" dirty="0"/>
          </a:p>
        </p:txBody>
      </p:sp>
      <p:cxnSp>
        <p:nvCxnSpPr>
          <p:cNvPr id="82" name="Прямая со стрелкой 81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1033463" y="3767138"/>
            <a:ext cx="18462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9186" name="TextBox 83"/>
          <p:cNvSpPr txBox="1">
            <a:spLocks noChangeArrowheads="1"/>
          </p:cNvSpPr>
          <p:nvPr/>
        </p:nvSpPr>
        <p:spPr bwMode="auto">
          <a:xfrm>
            <a:off x="509588" y="719138"/>
            <a:ext cx="12128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Шина</a:t>
            </a:r>
            <a:r>
              <a:rPr lang="en-US" sz="1600"/>
              <a:t> DC</a:t>
            </a:r>
            <a:r>
              <a:rPr lang="ru-RU" sz="1600"/>
              <a:t> 1</a:t>
            </a:r>
          </a:p>
        </p:txBody>
      </p:sp>
      <p:sp>
        <p:nvSpPr>
          <p:cNvPr id="49187" name="TextBox 84"/>
          <p:cNvSpPr txBox="1">
            <a:spLocks noChangeArrowheads="1"/>
          </p:cNvSpPr>
          <p:nvPr/>
        </p:nvSpPr>
        <p:spPr bwMode="auto">
          <a:xfrm>
            <a:off x="9202738" y="735013"/>
            <a:ext cx="1266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Шина</a:t>
            </a:r>
            <a:r>
              <a:rPr lang="en-US"/>
              <a:t> DC</a:t>
            </a:r>
            <a:r>
              <a:rPr lang="ru-RU"/>
              <a:t> 2</a:t>
            </a:r>
          </a:p>
        </p:txBody>
      </p:sp>
      <p:cxnSp>
        <p:nvCxnSpPr>
          <p:cNvPr id="89" name="Прямая со стрелкой 88">
            <a:extLst>
              <a:ext uri="{FF2B5EF4-FFF2-40B4-BE49-F238E27FC236}"/>
            </a:extLst>
          </p:cNvPr>
          <p:cNvCxnSpPr>
            <a:cxnSpLocks/>
            <a:stCxn id="40" idx="3"/>
          </p:cNvCxnSpPr>
          <p:nvPr/>
        </p:nvCxnSpPr>
        <p:spPr>
          <a:xfrm flipV="1">
            <a:off x="5559425" y="2386013"/>
            <a:ext cx="4160838" cy="26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9189" name="TextBox 90"/>
          <p:cNvSpPr txBox="1">
            <a:spLocks noChangeArrowheads="1"/>
          </p:cNvSpPr>
          <p:nvPr/>
        </p:nvSpPr>
        <p:spPr bwMode="auto">
          <a:xfrm>
            <a:off x="9669463" y="1155700"/>
            <a:ext cx="2206625" cy="500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Принципиальная схема ВЭМ-1 (водородный энергетический модуль). Автономная система по выработке водорода с последующим производством э/э. </a:t>
            </a:r>
          </a:p>
          <a:p>
            <a:endParaRPr lang="ru-RU" sz="1100"/>
          </a:p>
          <a:p>
            <a:r>
              <a:rPr lang="ru-RU" sz="1400" u="sng"/>
              <a:t>Нумерация схемы:</a:t>
            </a:r>
          </a:p>
          <a:p>
            <a:r>
              <a:rPr lang="ru-RU" sz="1400"/>
              <a:t>1-эктролизер основной, 2-электролизер резервный, 3-газотурбинная установка, 4-генератор, 5-водородный твердооксидный элемент, 6-ресивер для водорода, 7-станция заправки транспорта водородом, 8-градирня для охлаждения водяных паров.</a:t>
            </a:r>
          </a:p>
        </p:txBody>
      </p:sp>
      <p:cxnSp>
        <p:nvCxnSpPr>
          <p:cNvPr id="93" name="Прямая со стрелкой 92">
            <a:extLst>
              <a:ext uri="{FF2B5EF4-FFF2-40B4-BE49-F238E27FC236}"/>
            </a:extLst>
          </p:cNvPr>
          <p:cNvCxnSpPr>
            <a:cxnSpLocks/>
            <a:stCxn id="33" idx="2"/>
          </p:cNvCxnSpPr>
          <p:nvPr/>
        </p:nvCxnSpPr>
        <p:spPr>
          <a:xfrm>
            <a:off x="4525963" y="5524500"/>
            <a:ext cx="7937" cy="10937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5" name="Стрелка: вправо 94">
            <a:extLst>
              <a:ext uri="{FF2B5EF4-FFF2-40B4-BE49-F238E27FC236}"/>
            </a:extLst>
          </p:cNvPr>
          <p:cNvSpPr/>
          <p:nvPr/>
        </p:nvSpPr>
        <p:spPr>
          <a:xfrm>
            <a:off x="1700213" y="4221163"/>
            <a:ext cx="1350962" cy="252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Н2О</a:t>
            </a:r>
          </a:p>
        </p:txBody>
      </p:sp>
      <p:sp>
        <p:nvSpPr>
          <p:cNvPr id="96" name="Стрелка: вправо 95">
            <a:extLst>
              <a:ext uri="{FF2B5EF4-FFF2-40B4-BE49-F238E27FC236}"/>
            </a:extLst>
          </p:cNvPr>
          <p:cNvSpPr/>
          <p:nvPr/>
        </p:nvSpPr>
        <p:spPr>
          <a:xfrm>
            <a:off x="1687513" y="2992438"/>
            <a:ext cx="1350962" cy="2524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Н2О</a:t>
            </a:r>
          </a:p>
        </p:txBody>
      </p:sp>
      <p:cxnSp>
        <p:nvCxnSpPr>
          <p:cNvPr id="101" name="Прямая соединительная линия 100">
            <a:extLst>
              <a:ext uri="{FF2B5EF4-FFF2-40B4-BE49-F238E27FC236}"/>
            </a:extLst>
          </p:cNvPr>
          <p:cNvCxnSpPr>
            <a:cxnSpLocks/>
          </p:cNvCxnSpPr>
          <p:nvPr/>
        </p:nvCxnSpPr>
        <p:spPr>
          <a:xfrm>
            <a:off x="2066925" y="3119438"/>
            <a:ext cx="0" cy="12287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194" name="TextBox 104"/>
          <p:cNvSpPr txBox="1">
            <a:spLocks noChangeArrowheads="1"/>
          </p:cNvSpPr>
          <p:nvPr/>
        </p:nvSpPr>
        <p:spPr bwMode="auto">
          <a:xfrm>
            <a:off x="4878388" y="4951413"/>
            <a:ext cx="128428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Пары Н2О </a:t>
            </a:r>
            <a:r>
              <a:rPr lang="en-US" sz="1200"/>
              <a:t>t</a:t>
            </a:r>
            <a:r>
              <a:rPr lang="ru-RU" sz="1200"/>
              <a:t>макс</a:t>
            </a:r>
          </a:p>
        </p:txBody>
      </p:sp>
      <p:sp>
        <p:nvSpPr>
          <p:cNvPr id="49195" name="TextBox 105"/>
          <p:cNvSpPr txBox="1">
            <a:spLocks noChangeArrowheads="1"/>
          </p:cNvSpPr>
          <p:nvPr/>
        </p:nvSpPr>
        <p:spPr bwMode="auto">
          <a:xfrm>
            <a:off x="2800350" y="4951413"/>
            <a:ext cx="12827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Пары Н2О </a:t>
            </a:r>
            <a:r>
              <a:rPr lang="en-US" sz="1200"/>
              <a:t>t</a:t>
            </a:r>
            <a:r>
              <a:rPr lang="ru-RU" sz="1200"/>
              <a:t>мин</a:t>
            </a:r>
          </a:p>
        </p:txBody>
      </p:sp>
      <p:pic>
        <p:nvPicPr>
          <p:cNvPr id="49196" name="Picture 2" descr="Ветряные мельницы – Бесплатные иконки: технолог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2386013"/>
            <a:ext cx="730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97" name="Picture 4" descr="Солнечная батарея – Бесплатные иконки: экология и окружающая сред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813" y="3392488"/>
            <a:ext cx="788987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98" name="Picture 6" descr="Атомная Электростанция – Бесплатные иконки: здани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" y="4510088"/>
            <a:ext cx="884238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Заголовок 1">
            <a:extLst>
              <a:ext uri="{FF2B5EF4-FFF2-40B4-BE49-F238E27FC236}"/>
            </a:extLst>
          </p:cNvPr>
          <p:cNvSpPr txBox="1">
            <a:spLocks/>
          </p:cNvSpPr>
          <p:nvPr/>
        </p:nvSpPr>
        <p:spPr>
          <a:xfrm>
            <a:off x="204788" y="219075"/>
            <a:ext cx="8226425" cy="5921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</a:rPr>
              <a:t>Схема для Трипільської ТЕС</a:t>
            </a:r>
            <a:endParaRPr lang="uk-UA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>
          <a:xfrm>
            <a:off x="838200" y="630238"/>
            <a:ext cx="10515600" cy="746125"/>
          </a:xfrm>
        </p:spPr>
        <p:txBody>
          <a:bodyPr/>
          <a:lstStyle/>
          <a:p>
            <a:r>
              <a:rPr lang="uk-UA" smtClean="0"/>
              <a:t>Приклад </a:t>
            </a:r>
            <a:r>
              <a:rPr lang="en-US" smtClean="0"/>
              <a:t>Wärtsilä</a:t>
            </a:r>
            <a:r>
              <a:rPr lang="uk-UA" smtClean="0"/>
              <a:t> та інших виробників газогенераторів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6810375" y="1376363"/>
            <a:ext cx="4543425" cy="40163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 smtClean="0"/>
              <a:t>«</a:t>
            </a:r>
            <a:r>
              <a:rPr lang="ru-RU" sz="1400" dirty="0"/>
              <a:t>Глобально </a:t>
            </a:r>
            <a:r>
              <a:rPr lang="uk-UA" sz="1400" dirty="0" smtClean="0"/>
              <a:t>спільноти</a:t>
            </a:r>
            <a:r>
              <a:rPr lang="ru-RU" sz="1400" dirty="0" smtClean="0"/>
              <a:t> </a:t>
            </a:r>
            <a:r>
              <a:rPr lang="ru-RU" sz="1400" dirty="0" err="1"/>
              <a:t>інвестуватимуть</a:t>
            </a:r>
            <a:r>
              <a:rPr lang="ru-RU" sz="1400" dirty="0"/>
              <a:t> </a:t>
            </a:r>
            <a:r>
              <a:rPr lang="ru-RU" sz="1400" dirty="0" err="1"/>
              <a:t>мільярди</a:t>
            </a:r>
            <a:r>
              <a:rPr lang="ru-RU" sz="1400" dirty="0"/>
              <a:t> в </a:t>
            </a:r>
            <a:r>
              <a:rPr lang="ru-RU" sz="1400" dirty="0" err="1"/>
              <a:t>інфраструктуру</a:t>
            </a:r>
            <a:r>
              <a:rPr lang="ru-RU" sz="1400" dirty="0"/>
              <a:t>, </a:t>
            </a:r>
            <a:r>
              <a:rPr lang="ru-RU" sz="1400" dirty="0" err="1"/>
              <a:t>необхідну</a:t>
            </a:r>
            <a:r>
              <a:rPr lang="ru-RU" sz="1400" dirty="0"/>
              <a:t> для </a:t>
            </a:r>
            <a:r>
              <a:rPr lang="ru-RU" sz="1400" dirty="0" err="1"/>
              <a:t>виробництва</a:t>
            </a:r>
            <a:r>
              <a:rPr lang="ru-RU" sz="1400" dirty="0"/>
              <a:t> "зеленого" </a:t>
            </a:r>
            <a:r>
              <a:rPr lang="ru-RU" sz="1400" dirty="0" err="1"/>
              <a:t>водню</a:t>
            </a:r>
            <a:r>
              <a:rPr lang="ru-RU" sz="1400" dirty="0"/>
              <a:t>, але </a:t>
            </a:r>
            <a:r>
              <a:rPr lang="ru-RU" sz="1400" dirty="0" err="1"/>
              <a:t>ці</a:t>
            </a:r>
            <a:r>
              <a:rPr lang="ru-RU" sz="1400" dirty="0"/>
              <a:t> </a:t>
            </a:r>
            <a:r>
              <a:rPr lang="ru-RU" sz="1400" dirty="0" err="1"/>
              <a:t>інвестиції</a:t>
            </a:r>
            <a:r>
              <a:rPr lang="ru-RU" sz="1400" dirty="0"/>
              <a:t> </a:t>
            </a:r>
            <a:r>
              <a:rPr lang="ru-RU" sz="1400" dirty="0" err="1"/>
              <a:t>покладаються</a:t>
            </a:r>
            <a:r>
              <a:rPr lang="ru-RU" sz="1400" dirty="0"/>
              <a:t> на </a:t>
            </a:r>
            <a:r>
              <a:rPr lang="ru-RU" sz="1400" dirty="0" err="1"/>
              <a:t>наявність</a:t>
            </a:r>
            <a:r>
              <a:rPr lang="ru-RU" sz="1400" dirty="0"/>
              <a:t> </a:t>
            </a:r>
            <a:r>
              <a:rPr lang="ru-RU" sz="1400" dirty="0" err="1"/>
              <a:t>серійних</a:t>
            </a:r>
            <a:r>
              <a:rPr lang="ru-RU" sz="1400" dirty="0"/>
              <a:t> </a:t>
            </a:r>
            <a:r>
              <a:rPr lang="ru-RU" sz="1400" dirty="0" err="1"/>
              <a:t>двигунів</a:t>
            </a:r>
            <a:r>
              <a:rPr lang="ru-RU" sz="1400" dirty="0"/>
              <a:t>, </a:t>
            </a:r>
            <a:r>
              <a:rPr lang="ru-RU" sz="1400" dirty="0" err="1"/>
              <a:t>які</a:t>
            </a:r>
            <a:r>
              <a:rPr lang="ru-RU" sz="1400" dirty="0"/>
              <a:t> </a:t>
            </a:r>
            <a:r>
              <a:rPr lang="ru-RU" sz="1400" dirty="0" err="1"/>
              <a:t>зможуть</a:t>
            </a:r>
            <a:r>
              <a:rPr lang="ru-RU" sz="1400" dirty="0"/>
              <a:t> </a:t>
            </a:r>
            <a:r>
              <a:rPr lang="ru-RU" sz="1400" dirty="0" err="1"/>
              <a:t>працювати</a:t>
            </a:r>
            <a:r>
              <a:rPr lang="ru-RU" sz="1400" dirty="0"/>
              <a:t> на </a:t>
            </a:r>
            <a:r>
              <a:rPr lang="ru-RU" sz="1400" dirty="0" err="1"/>
              <a:t>цьому</a:t>
            </a:r>
            <a:r>
              <a:rPr lang="ru-RU" sz="1400" dirty="0"/>
              <a:t> </a:t>
            </a:r>
            <a:r>
              <a:rPr lang="ru-RU" sz="1400" dirty="0" err="1"/>
              <a:t>паливі</a:t>
            </a:r>
            <a:r>
              <a:rPr lang="ru-RU" sz="1400" dirty="0"/>
              <a:t>, коли </a:t>
            </a:r>
            <a:r>
              <a:rPr lang="ru-RU" sz="1400" dirty="0" err="1"/>
              <a:t>воно</a:t>
            </a:r>
            <a:r>
              <a:rPr lang="ru-RU" sz="1400" dirty="0"/>
              <a:t> стане </a:t>
            </a:r>
            <a:r>
              <a:rPr lang="ru-RU" sz="1400" dirty="0" err="1"/>
              <a:t>доступним</a:t>
            </a:r>
            <a:r>
              <a:rPr lang="ru-RU" sz="1400" dirty="0"/>
              <a:t>. Наше </a:t>
            </a:r>
            <a:r>
              <a:rPr lang="ru-RU" sz="1400" dirty="0" err="1"/>
              <a:t>моделювання</a:t>
            </a:r>
            <a:r>
              <a:rPr lang="ru-RU" sz="1400" dirty="0"/>
              <a:t> </a:t>
            </a:r>
            <a:r>
              <a:rPr lang="ru-RU" sz="1400" dirty="0" err="1"/>
              <a:t>показує</a:t>
            </a:r>
            <a:r>
              <a:rPr lang="ru-RU" sz="1400" dirty="0"/>
              <a:t>, </a:t>
            </a:r>
            <a:r>
              <a:rPr lang="ru-RU" sz="1400" dirty="0" err="1"/>
              <a:t>що</a:t>
            </a:r>
            <a:r>
              <a:rPr lang="ru-RU" sz="1400" dirty="0"/>
              <a:t> </a:t>
            </a:r>
            <a:r>
              <a:rPr lang="ru-RU" sz="1400" dirty="0" err="1"/>
              <a:t>значні</a:t>
            </a:r>
            <a:r>
              <a:rPr lang="ru-RU" sz="1400" dirty="0"/>
              <a:t> </a:t>
            </a:r>
            <a:r>
              <a:rPr lang="ru-RU" sz="1400" dirty="0" err="1"/>
              <a:t>обсяги</a:t>
            </a:r>
            <a:r>
              <a:rPr lang="ru-RU" sz="1400" dirty="0"/>
              <a:t> </a:t>
            </a:r>
            <a:r>
              <a:rPr lang="ru-RU" sz="1400" dirty="0" err="1"/>
              <a:t>теплової</a:t>
            </a:r>
            <a:r>
              <a:rPr lang="ru-RU" sz="1400" dirty="0"/>
              <a:t> </a:t>
            </a:r>
            <a:r>
              <a:rPr lang="ru-RU" sz="1400" dirty="0" err="1"/>
              <a:t>високоманевреної</a:t>
            </a:r>
            <a:r>
              <a:rPr lang="ru-RU" sz="1400" dirty="0"/>
              <a:t> </a:t>
            </a:r>
            <a:r>
              <a:rPr lang="ru-RU" sz="1400" dirty="0" err="1"/>
              <a:t>потужності</a:t>
            </a:r>
            <a:r>
              <a:rPr lang="ru-RU" sz="1400" dirty="0"/>
              <a:t> </a:t>
            </a:r>
            <a:r>
              <a:rPr lang="ru-RU" sz="1400" dirty="0" err="1"/>
              <a:t>необхідні</a:t>
            </a:r>
            <a:r>
              <a:rPr lang="ru-RU" sz="1400" dirty="0"/>
              <a:t> до </a:t>
            </a:r>
            <a:r>
              <a:rPr lang="ru-RU" sz="1400" dirty="0" err="1"/>
              <a:t>середини</a:t>
            </a:r>
            <a:r>
              <a:rPr lang="ru-RU" sz="1400" dirty="0"/>
              <a:t> </a:t>
            </a:r>
            <a:r>
              <a:rPr lang="ru-RU" sz="1400" dirty="0" err="1"/>
              <a:t>нинішнього</a:t>
            </a:r>
            <a:r>
              <a:rPr lang="ru-RU" sz="1400" dirty="0"/>
              <a:t> </a:t>
            </a:r>
            <a:r>
              <a:rPr lang="ru-RU" sz="1400" dirty="0" err="1"/>
              <a:t>століття</a:t>
            </a:r>
            <a:r>
              <a:rPr lang="ru-RU" sz="1400" dirty="0"/>
              <a:t> для переходу на 100% </a:t>
            </a:r>
            <a:r>
              <a:rPr lang="ru-RU" sz="1400" dirty="0" err="1"/>
              <a:t>відновлювану</a:t>
            </a:r>
            <a:r>
              <a:rPr lang="ru-RU" sz="1400" dirty="0"/>
              <a:t> </a:t>
            </a:r>
            <a:r>
              <a:rPr lang="ru-RU" sz="1400" dirty="0" err="1"/>
              <a:t>енергію</a:t>
            </a:r>
            <a:r>
              <a:rPr lang="ru-RU" sz="1400" dirty="0"/>
              <a:t>», – </a:t>
            </a:r>
            <a:r>
              <a:rPr lang="ru-RU" sz="1400" dirty="0" err="1"/>
              <a:t>цитує</a:t>
            </a:r>
            <a:r>
              <a:rPr lang="ru-RU" sz="1400" dirty="0"/>
              <a:t> </a:t>
            </a:r>
            <a:r>
              <a:rPr lang="ru-RU" sz="1400" dirty="0" err="1"/>
              <a:t>прес</a:t>
            </a:r>
            <a:r>
              <a:rPr lang="ru-RU" sz="1400" dirty="0"/>
              <a:t>-служба слова гендиректора </a:t>
            </a:r>
            <a:r>
              <a:rPr lang="ru-RU" sz="1400" dirty="0" err="1"/>
              <a:t>компанії</a:t>
            </a:r>
            <a:r>
              <a:rPr lang="ru-RU" sz="1400" dirty="0"/>
              <a:t> </a:t>
            </a:r>
            <a:r>
              <a:rPr lang="en-US" sz="1400" dirty="0" err="1"/>
              <a:t>Wärtsilä</a:t>
            </a:r>
            <a:r>
              <a:rPr lang="en-US" sz="1400" dirty="0"/>
              <a:t> </a:t>
            </a:r>
            <a:r>
              <a:rPr lang="ru-RU" sz="1400" dirty="0" err="1"/>
              <a:t>Хокана</a:t>
            </a:r>
            <a:r>
              <a:rPr lang="ru-RU" sz="1400" dirty="0"/>
              <a:t> </a:t>
            </a:r>
            <a:r>
              <a:rPr lang="ru-RU" sz="1400" dirty="0" err="1"/>
              <a:t>Аньєвалла</a:t>
            </a:r>
            <a:r>
              <a:rPr lang="ru-RU" sz="1400" dirty="0"/>
              <a:t>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 err="1" smtClean="0"/>
              <a:t>Згідно</a:t>
            </a:r>
            <a:r>
              <a:rPr lang="ru-RU" sz="1400" dirty="0" smtClean="0"/>
              <a:t> </a:t>
            </a:r>
            <a:r>
              <a:rPr lang="ru-RU" sz="1400" dirty="0"/>
              <a:t>з </a:t>
            </a:r>
            <a:r>
              <a:rPr lang="ru-RU" sz="1400" dirty="0" err="1"/>
              <a:t>моделюванням</a:t>
            </a:r>
            <a:r>
              <a:rPr lang="ru-RU" sz="1400" dirty="0"/>
              <a:t>, </a:t>
            </a:r>
            <a:r>
              <a:rPr lang="ru-RU" sz="1400" dirty="0" err="1"/>
              <a:t>здійсненим</a:t>
            </a:r>
            <a:r>
              <a:rPr lang="ru-RU" sz="1400" dirty="0"/>
              <a:t> </a:t>
            </a:r>
            <a:r>
              <a:rPr lang="ru-RU" sz="1400" dirty="0" err="1"/>
              <a:t>компанією</a:t>
            </a:r>
            <a:r>
              <a:rPr lang="ru-RU" sz="1400" dirty="0"/>
              <a:t> </a:t>
            </a:r>
            <a:r>
              <a:rPr lang="en-US" sz="1400" dirty="0" err="1"/>
              <a:t>Wärtsilä</a:t>
            </a:r>
            <a:r>
              <a:rPr lang="en-US" sz="1400" dirty="0"/>
              <a:t>, </a:t>
            </a:r>
            <a:r>
              <a:rPr lang="ru-RU" sz="1400" dirty="0" err="1"/>
              <a:t>тільки</a:t>
            </a:r>
            <a:r>
              <a:rPr lang="ru-RU" sz="1400" dirty="0"/>
              <a:t> в </a:t>
            </a:r>
            <a:r>
              <a:rPr lang="ru-RU" sz="1400" dirty="0" err="1"/>
              <a:t>країнах</a:t>
            </a:r>
            <a:r>
              <a:rPr lang="ru-RU" sz="1400" dirty="0"/>
              <a:t> </a:t>
            </a:r>
            <a:r>
              <a:rPr lang="en-US" sz="1400" dirty="0"/>
              <a:t>G20 </a:t>
            </a:r>
            <a:r>
              <a:rPr lang="ru-RU" sz="1400" dirty="0" err="1"/>
              <a:t>необхідно</a:t>
            </a:r>
            <a:r>
              <a:rPr lang="ru-RU" sz="1400" dirty="0"/>
              <a:t> 11 000 ГВт </a:t>
            </a:r>
            <a:r>
              <a:rPr lang="ru-RU" sz="1400" dirty="0" err="1"/>
              <a:t>сонячних</a:t>
            </a:r>
            <a:r>
              <a:rPr lang="ru-RU" sz="1400" dirty="0"/>
              <a:t> та </a:t>
            </a:r>
            <a:r>
              <a:rPr lang="ru-RU" sz="1400" dirty="0" err="1"/>
              <a:t>вітрових</a:t>
            </a:r>
            <a:r>
              <a:rPr lang="ru-RU" sz="1400" dirty="0"/>
              <a:t> </a:t>
            </a:r>
            <a:r>
              <a:rPr lang="ru-RU" sz="1400" dirty="0" err="1"/>
              <a:t>станцій</a:t>
            </a:r>
            <a:r>
              <a:rPr lang="ru-RU" sz="1400" dirty="0"/>
              <a:t>, </a:t>
            </a:r>
            <a:r>
              <a:rPr lang="ru-RU" sz="1400" dirty="0" err="1"/>
              <a:t>щоб</a:t>
            </a:r>
            <a:r>
              <a:rPr lang="ru-RU" sz="1400" dirty="0"/>
              <a:t> </a:t>
            </a:r>
            <a:r>
              <a:rPr lang="ru-RU" sz="1400" dirty="0" err="1"/>
              <a:t>досягти</a:t>
            </a:r>
            <a:r>
              <a:rPr lang="ru-RU" sz="1400" dirty="0"/>
              <a:t> 100% </a:t>
            </a:r>
            <a:r>
              <a:rPr lang="ru-RU" sz="1400" dirty="0" err="1"/>
              <a:t>відновлюваної</a:t>
            </a:r>
            <a:r>
              <a:rPr lang="ru-RU" sz="1400" dirty="0"/>
              <a:t> </a:t>
            </a:r>
            <a:r>
              <a:rPr lang="ru-RU" sz="1400" dirty="0" err="1"/>
              <a:t>енергетики</a:t>
            </a:r>
            <a:r>
              <a:rPr lang="ru-RU" sz="1400" dirty="0"/>
              <a:t>. </a:t>
            </a:r>
            <a:r>
              <a:rPr lang="ru-RU" sz="1400" dirty="0" err="1"/>
              <a:t>Також</a:t>
            </a:r>
            <a:r>
              <a:rPr lang="ru-RU" sz="1400" dirty="0"/>
              <a:t> </a:t>
            </a:r>
            <a:r>
              <a:rPr lang="ru-RU" sz="1400" dirty="0" err="1"/>
              <a:t>це</a:t>
            </a:r>
            <a:r>
              <a:rPr lang="ru-RU" sz="1400" dirty="0"/>
              <a:t> </a:t>
            </a:r>
            <a:r>
              <a:rPr lang="ru-RU" sz="1400" dirty="0" err="1"/>
              <a:t>вимагатиме</a:t>
            </a:r>
            <a:r>
              <a:rPr lang="ru-RU" sz="1400" dirty="0"/>
              <a:t> 933 ГВт </a:t>
            </a:r>
            <a:r>
              <a:rPr lang="ru-RU" sz="1400" dirty="0" err="1"/>
              <a:t>вуглецево-нейтральних</a:t>
            </a:r>
            <a:r>
              <a:rPr lang="ru-RU" sz="1400" dirty="0"/>
              <a:t> </a:t>
            </a:r>
            <a:r>
              <a:rPr lang="ru-RU" sz="1400" dirty="0" err="1"/>
              <a:t>теплових</a:t>
            </a:r>
            <a:r>
              <a:rPr lang="ru-RU" sz="1400" dirty="0"/>
              <a:t> </a:t>
            </a:r>
            <a:r>
              <a:rPr lang="ru-RU" sz="1400" dirty="0" err="1"/>
              <a:t>маневрених</a:t>
            </a:r>
            <a:r>
              <a:rPr lang="ru-RU" sz="1400" dirty="0"/>
              <a:t> </a:t>
            </a:r>
            <a:r>
              <a:rPr lang="ru-RU" sz="1400" dirty="0" err="1"/>
              <a:t>потужностей</a:t>
            </a:r>
            <a:r>
              <a:rPr lang="ru-RU" sz="1400" dirty="0"/>
              <a:t>, </a:t>
            </a:r>
            <a:r>
              <a:rPr lang="ru-RU" sz="1400" dirty="0" err="1"/>
              <a:t>щоб</a:t>
            </a:r>
            <a:r>
              <a:rPr lang="ru-RU" sz="1400" dirty="0"/>
              <a:t> </a:t>
            </a:r>
            <a:r>
              <a:rPr lang="ru-RU" sz="1400" dirty="0" err="1"/>
              <a:t>уможливити</a:t>
            </a:r>
            <a:r>
              <a:rPr lang="ru-RU" sz="1400" dirty="0"/>
              <a:t> </a:t>
            </a:r>
            <a:r>
              <a:rPr lang="ru-RU" sz="1400" dirty="0" err="1"/>
              <a:t>додавання</a:t>
            </a:r>
            <a:r>
              <a:rPr lang="ru-RU" sz="1400" dirty="0"/>
              <a:t> такого </a:t>
            </a:r>
            <a:r>
              <a:rPr lang="ru-RU" sz="1400" dirty="0" err="1"/>
              <a:t>обсягу</a:t>
            </a:r>
            <a:r>
              <a:rPr lang="ru-RU" sz="1400" dirty="0"/>
              <a:t> ВДЕ та </a:t>
            </a:r>
            <a:r>
              <a:rPr lang="ru-RU" sz="1400" dirty="0" err="1"/>
              <a:t>врівноважити</a:t>
            </a:r>
            <a:r>
              <a:rPr lang="ru-RU" sz="1400" dirty="0"/>
              <a:t> </a:t>
            </a:r>
            <a:r>
              <a:rPr lang="ru-RU" sz="1400" dirty="0" err="1"/>
              <a:t>ці</a:t>
            </a:r>
            <a:r>
              <a:rPr lang="ru-RU" sz="1400" dirty="0"/>
              <a:t> </a:t>
            </a:r>
            <a:r>
              <a:rPr lang="ru-RU" sz="1400" dirty="0" err="1"/>
              <a:t>майбутні</a:t>
            </a:r>
            <a:r>
              <a:rPr lang="ru-RU" sz="1400" dirty="0"/>
              <a:t> </a:t>
            </a:r>
            <a:r>
              <a:rPr lang="ru-RU" sz="1400" dirty="0" err="1"/>
              <a:t>енергосистеми</a:t>
            </a:r>
            <a:r>
              <a:rPr lang="ru-RU" sz="1400" dirty="0"/>
              <a:t>».</a:t>
            </a:r>
            <a:endParaRPr lang="uk-UA" sz="1400" dirty="0"/>
          </a:p>
        </p:txBody>
      </p:sp>
      <p:pic>
        <p:nvPicPr>
          <p:cNvPr id="5017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76363"/>
            <a:ext cx="5819775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>
          <a:xfrm>
            <a:off x="838200" y="630238"/>
            <a:ext cx="10515600" cy="746125"/>
          </a:xfrm>
        </p:spPr>
        <p:txBody>
          <a:bodyPr/>
          <a:lstStyle/>
          <a:p>
            <a:r>
              <a:rPr lang="uk-UA" smtClean="0"/>
              <a:t>Висновки</a:t>
            </a:r>
          </a:p>
        </p:txBody>
      </p:sp>
      <p:sp>
        <p:nvSpPr>
          <p:cNvPr id="51202" name="Объект 2"/>
          <p:cNvSpPr>
            <a:spLocks noGrp="1"/>
          </p:cNvSpPr>
          <p:nvPr>
            <p:ph idx="1"/>
          </p:nvPr>
        </p:nvSpPr>
        <p:spPr>
          <a:xfrm>
            <a:off x="838200" y="1395413"/>
            <a:ext cx="10515600" cy="4351337"/>
          </a:xfrm>
        </p:spPr>
        <p:txBody>
          <a:bodyPr/>
          <a:lstStyle/>
          <a:p>
            <a:r>
              <a:rPr lang="uk-UA" smtClean="0"/>
              <a:t>Потрібна програма декарбонізації українських теплових електростанцій з впровадженням новітніх технологій, в тому числі водню</a:t>
            </a:r>
          </a:p>
          <a:p>
            <a:r>
              <a:rPr lang="uk-UA" smtClean="0"/>
              <a:t>Потрібні пілотні проекти для оцінки модернізації конкретних блоків, наприклад Трипільської ТЕС, Київської ТЕЦ-6, ТЕЦ-5</a:t>
            </a:r>
          </a:p>
          <a:p>
            <a:r>
              <a:rPr lang="uk-UA" smtClean="0"/>
              <a:t>Потрібно освоїти виробництво електролізерів в Україні за підтримки світових виробників</a:t>
            </a:r>
          </a:p>
          <a:p>
            <a:r>
              <a:rPr lang="uk-UA" smtClean="0"/>
              <a:t>Розглянути використання когенераційних установок різної потужності на теплових електростанціях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1638" y="1223963"/>
            <a:ext cx="3810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3687763" y="3440113"/>
            <a:ext cx="46005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087438"/>
            <a:r>
              <a:rPr lang="uk-UA" sz="4400" b="1">
                <a:solidFill>
                  <a:srgbClr val="FFFFFF"/>
                </a:solidFill>
              </a:rPr>
              <a:t>Дякую за увагу!</a:t>
            </a:r>
            <a:endParaRPr lang="en-US" sz="4400" b="1">
              <a:solidFill>
                <a:srgbClr val="FFFFFF"/>
              </a:solidFill>
            </a:endParaRPr>
          </a:p>
        </p:txBody>
      </p:sp>
      <p:pic>
        <p:nvPicPr>
          <p:cNvPr id="52228" name="Picture 2" descr="D:\ENPAS\Буклет\Логотипы\ENPANSELECTRO\PNG\WHITE GORIZONTAL.png"/>
          <p:cNvPicPr>
            <a:picLocks noChangeAspect="1" noChangeArrowheads="1"/>
          </p:cNvPicPr>
          <p:nvPr/>
        </p:nvPicPr>
        <p:blipFill>
          <a:blip r:embed="rId4"/>
          <a:srcRect l="9660" t="22807" r="9268" b="20262"/>
          <a:stretch>
            <a:fillRect/>
          </a:stretch>
        </p:blipFill>
        <p:spPr bwMode="auto">
          <a:xfrm>
            <a:off x="7599363" y="1223963"/>
            <a:ext cx="3713162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IGREglobalEd1">
      <a:dk1>
        <a:sysClr val="windowText" lastClr="000000"/>
      </a:dk1>
      <a:lt1>
        <a:sysClr val="window" lastClr="FFFFFF"/>
      </a:lt1>
      <a:dk2>
        <a:srgbClr val="7F7F7F"/>
      </a:dk2>
      <a:lt2>
        <a:srgbClr val="DEDDD7"/>
      </a:lt2>
      <a:accent1>
        <a:srgbClr val="007E4F"/>
      </a:accent1>
      <a:accent2>
        <a:srgbClr val="41AD49"/>
      </a:accent2>
      <a:accent3>
        <a:srgbClr val="F2672D"/>
      </a:accent3>
      <a:accent4>
        <a:srgbClr val="523E6C"/>
      </a:accent4>
      <a:accent5>
        <a:srgbClr val="0FB3BD"/>
      </a:accent5>
      <a:accent6>
        <a:srgbClr val="DC1A5C"/>
      </a:accent6>
      <a:hlink>
        <a:srgbClr val="11668F"/>
      </a:hlink>
      <a:folHlink>
        <a:srgbClr val="11668F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GREglobal16_9_Ed1Aug18.potx" id="{14206CF3-A443-4ADD-A97C-3906489AF433}" vid="{B37AB673-A82E-438E-922A-39049E903BC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3782</TotalTime>
  <Words>743</Words>
  <Application>Microsoft Office PowerPoint</Application>
  <PresentationFormat>Произвольный</PresentationFormat>
  <Paragraphs>99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25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40" baseType="lpstr">
      <vt:lpstr>Arial</vt:lpstr>
      <vt:lpstr>Calibri</vt:lpstr>
      <vt:lpstr>Office Theme</vt:lpstr>
      <vt:lpstr>1_Office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Diapositiva think-cell</vt:lpstr>
      <vt:lpstr>think-cell Slide</vt:lpstr>
      <vt:lpstr>Перспективи впровадження водню в теплову енергетику</vt:lpstr>
      <vt:lpstr>Energy transition and Global Environment for Sustainable Growth</vt:lpstr>
      <vt:lpstr>Слайд 3</vt:lpstr>
      <vt:lpstr>Russia is destroying Ukrainian power system for more than 426 days. It is a terrorism and genocide of our country.</vt:lpstr>
      <vt:lpstr>Умови, що робиться в енергетиці України, з чим це пов’язано</vt:lpstr>
      <vt:lpstr>Теплова генерація для первинного регулювання в системі</vt:lpstr>
      <vt:lpstr>Слайд 7</vt:lpstr>
      <vt:lpstr>Слайд 8</vt:lpstr>
      <vt:lpstr>Приклад Wärtsilä та інших виробників газогенераторів</vt:lpstr>
      <vt:lpstr>Висновки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Knox</dc:creator>
  <cp:lastModifiedBy>kutseva</cp:lastModifiedBy>
  <cp:revision>370</cp:revision>
  <dcterms:created xsi:type="dcterms:W3CDTF">2018-08-13T03:14:21Z</dcterms:created>
  <dcterms:modified xsi:type="dcterms:W3CDTF">2023-04-26T07:47:09Z</dcterms:modified>
</cp:coreProperties>
</file>