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7"/>
  </p:notesMasterIdLst>
  <p:sldIdLst>
    <p:sldId id="259" r:id="rId6"/>
    <p:sldId id="230718763" r:id="rId7"/>
    <p:sldId id="2134805097" r:id="rId8"/>
    <p:sldId id="2134805090" r:id="rId9"/>
    <p:sldId id="2134805091" r:id="rId10"/>
    <p:sldId id="2134805096" r:id="rId11"/>
    <p:sldId id="2134805098" r:id="rId12"/>
    <p:sldId id="2134804965" r:id="rId13"/>
    <p:sldId id="2134804970" r:id="rId14"/>
    <p:sldId id="2134804972" r:id="rId15"/>
    <p:sldId id="2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RGENS Saskia" initials="JS" lastIdx="17" clrIdx="0">
    <p:extLst>
      <p:ext uri="{19B8F6BF-5375-455C-9EA6-DF929625EA0E}">
        <p15:presenceInfo xmlns:p15="http://schemas.microsoft.com/office/powerpoint/2012/main" userId="S::sju@cefic.be::1a4b9fe8-00d8-4829-97c5-f084405e41dd" providerId="AD"/>
      </p:ext>
    </p:extLst>
  </p:cmAuthor>
  <p:cmAuthor id="2" name="SAUER Philipp" initials="SP" lastIdx="14" clrIdx="1">
    <p:extLst>
      <p:ext uri="{19B8F6BF-5375-455C-9EA6-DF929625EA0E}">
        <p15:presenceInfo xmlns:p15="http://schemas.microsoft.com/office/powerpoint/2012/main" userId="S::phs@cefic.be::9157a7f9-8c03-4b92-84cd-4bd24a739f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000000"/>
    <a:srgbClr val="69747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28B0CA-920F-49F4-B555-9329844ACEE5}" v="4" dt="2023-04-24T10:17:48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396" autoAdjust="0"/>
    <p:restoredTop sz="95012" autoAdjust="0"/>
  </p:normalViewPr>
  <p:slideViewPr>
    <p:cSldViewPr>
      <p:cViewPr>
        <p:scale>
          <a:sx n="80" d="100"/>
          <a:sy n="80" d="100"/>
        </p:scale>
        <p:origin x="2538" y="75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GA Nicola" userId="025dc48d-25f8-4f46-8129-19a91236364a" providerId="ADAL" clId="{4028B0CA-920F-49F4-B555-9329844ACEE5}"/>
    <pc:docChg chg="undo custSel addSld delSld modSld sldOrd">
      <pc:chgData name="REGA Nicola" userId="025dc48d-25f8-4f46-8129-19a91236364a" providerId="ADAL" clId="{4028B0CA-920F-49F4-B555-9329844ACEE5}" dt="2023-04-24T10:26:57.910" v="527" actId="47"/>
      <pc:docMkLst>
        <pc:docMk/>
      </pc:docMkLst>
      <pc:sldChg chg="modSp mod">
        <pc:chgData name="REGA Nicola" userId="025dc48d-25f8-4f46-8129-19a91236364a" providerId="ADAL" clId="{4028B0CA-920F-49F4-B555-9329844ACEE5}" dt="2023-04-24T10:22:15.879" v="469" actId="1038"/>
        <pc:sldMkLst>
          <pc:docMk/>
          <pc:sldMk cId="3089046822" sldId="259"/>
        </pc:sldMkLst>
        <pc:spChg chg="mod">
          <ac:chgData name="REGA Nicola" userId="025dc48d-25f8-4f46-8129-19a91236364a" providerId="ADAL" clId="{4028B0CA-920F-49F4-B555-9329844ACEE5}" dt="2023-04-24T10:22:15.879" v="469" actId="1038"/>
          <ac:spMkLst>
            <pc:docMk/>
            <pc:sldMk cId="3089046822" sldId="259"/>
            <ac:spMk id="2" creationId="{177418E4-1C13-4BA5-9F99-F8304D2A21D2}"/>
          </ac:spMkLst>
        </pc:spChg>
        <pc:spChg chg="mod">
          <ac:chgData name="REGA Nicola" userId="025dc48d-25f8-4f46-8129-19a91236364a" providerId="ADAL" clId="{4028B0CA-920F-49F4-B555-9329844ACEE5}" dt="2023-04-24T09:54:59.079" v="47" actId="20577"/>
          <ac:spMkLst>
            <pc:docMk/>
            <pc:sldMk cId="3089046822" sldId="259"/>
            <ac:spMk id="7" creationId="{66FB7B9E-1E0F-534F-9A68-2F855FF12DFE}"/>
          </ac:spMkLst>
        </pc:spChg>
      </pc:sldChg>
      <pc:sldChg chg="modSp mod">
        <pc:chgData name="REGA Nicola" userId="025dc48d-25f8-4f46-8129-19a91236364a" providerId="ADAL" clId="{4028B0CA-920F-49F4-B555-9329844ACEE5}" dt="2023-04-24T10:26:23.126" v="526" actId="20577"/>
        <pc:sldMkLst>
          <pc:docMk/>
          <pc:sldMk cId="707032240" sldId="294"/>
        </pc:sldMkLst>
        <pc:spChg chg="mod">
          <ac:chgData name="REGA Nicola" userId="025dc48d-25f8-4f46-8129-19a91236364a" providerId="ADAL" clId="{4028B0CA-920F-49F4-B555-9329844ACEE5}" dt="2023-04-24T10:26:23.126" v="526" actId="20577"/>
          <ac:spMkLst>
            <pc:docMk/>
            <pc:sldMk cId="707032240" sldId="294"/>
            <ac:spMk id="2" creationId="{F19513F8-EEB1-F44E-AF0B-12295CDE6E36}"/>
          </ac:spMkLst>
        </pc:spChg>
      </pc:sldChg>
      <pc:sldChg chg="add ord">
        <pc:chgData name="REGA Nicola" userId="025dc48d-25f8-4f46-8129-19a91236364a" providerId="ADAL" clId="{4028B0CA-920F-49F4-B555-9329844ACEE5}" dt="2023-04-24T09:59:30.638" v="50"/>
        <pc:sldMkLst>
          <pc:docMk/>
          <pc:sldMk cId="4084389541" sldId="230718763"/>
        </pc:sldMkLst>
      </pc:sldChg>
      <pc:sldChg chg="modSp mod">
        <pc:chgData name="REGA Nicola" userId="025dc48d-25f8-4f46-8129-19a91236364a" providerId="ADAL" clId="{4028B0CA-920F-49F4-B555-9329844ACEE5}" dt="2023-04-24T10:14:57.406" v="305" actId="115"/>
        <pc:sldMkLst>
          <pc:docMk/>
          <pc:sldMk cId="102278976" sldId="2134804965"/>
        </pc:sldMkLst>
        <pc:spChg chg="mod">
          <ac:chgData name="REGA Nicola" userId="025dc48d-25f8-4f46-8129-19a91236364a" providerId="ADAL" clId="{4028B0CA-920F-49F4-B555-9329844ACEE5}" dt="2023-04-24T10:14:57.406" v="305" actId="115"/>
          <ac:spMkLst>
            <pc:docMk/>
            <pc:sldMk cId="102278976" sldId="2134804965"/>
            <ac:spMk id="21" creationId="{70EFC6DC-6C2F-4F21-ADA4-2E8103399166}"/>
          </ac:spMkLst>
        </pc:spChg>
      </pc:sldChg>
      <pc:sldChg chg="del">
        <pc:chgData name="REGA Nicola" userId="025dc48d-25f8-4f46-8129-19a91236364a" providerId="ADAL" clId="{4028B0CA-920F-49F4-B555-9329844ACEE5}" dt="2023-04-24T10:26:57.910" v="527" actId="47"/>
        <pc:sldMkLst>
          <pc:docMk/>
          <pc:sldMk cId="1808452820" sldId="2134804969"/>
        </pc:sldMkLst>
      </pc:sldChg>
      <pc:sldChg chg="del">
        <pc:chgData name="REGA Nicola" userId="025dc48d-25f8-4f46-8129-19a91236364a" providerId="ADAL" clId="{4028B0CA-920F-49F4-B555-9329844ACEE5}" dt="2023-04-24T10:03:01.319" v="52" actId="47"/>
        <pc:sldMkLst>
          <pc:docMk/>
          <pc:sldMk cId="2608885576" sldId="2134804971"/>
        </pc:sldMkLst>
      </pc:sldChg>
      <pc:sldChg chg="modSp mod">
        <pc:chgData name="REGA Nicola" userId="025dc48d-25f8-4f46-8129-19a91236364a" providerId="ADAL" clId="{4028B0CA-920F-49F4-B555-9329844ACEE5}" dt="2023-04-24T10:25:41.953" v="491" actId="6549"/>
        <pc:sldMkLst>
          <pc:docMk/>
          <pc:sldMk cId="1952336583" sldId="2134804972"/>
        </pc:sldMkLst>
        <pc:spChg chg="mod">
          <ac:chgData name="REGA Nicola" userId="025dc48d-25f8-4f46-8129-19a91236364a" providerId="ADAL" clId="{4028B0CA-920F-49F4-B555-9329844ACEE5}" dt="2023-04-24T10:03:20.268" v="72" actId="20577"/>
          <ac:spMkLst>
            <pc:docMk/>
            <pc:sldMk cId="1952336583" sldId="2134804972"/>
            <ac:spMk id="2" creationId="{A41671F1-D2C0-4491-A92B-E1D195FFB31B}"/>
          </ac:spMkLst>
        </pc:spChg>
        <pc:spChg chg="mod">
          <ac:chgData name="REGA Nicola" userId="025dc48d-25f8-4f46-8129-19a91236364a" providerId="ADAL" clId="{4028B0CA-920F-49F4-B555-9329844ACEE5}" dt="2023-04-24T10:25:41.953" v="491" actId="6549"/>
          <ac:spMkLst>
            <pc:docMk/>
            <pc:sldMk cId="1952336583" sldId="2134804972"/>
            <ac:spMk id="3" creationId="{D6C4BA23-9C2F-405C-B983-89AE1D0329F1}"/>
          </ac:spMkLst>
        </pc:spChg>
      </pc:sldChg>
      <pc:sldChg chg="add">
        <pc:chgData name="REGA Nicola" userId="025dc48d-25f8-4f46-8129-19a91236364a" providerId="ADAL" clId="{4028B0CA-920F-49F4-B555-9329844ACEE5}" dt="2023-04-24T10:00:18.868" v="51"/>
        <pc:sldMkLst>
          <pc:docMk/>
          <pc:sldMk cId="2060546382" sldId="2134805090"/>
        </pc:sldMkLst>
      </pc:sldChg>
      <pc:sldChg chg="add">
        <pc:chgData name="REGA Nicola" userId="025dc48d-25f8-4f46-8129-19a91236364a" providerId="ADAL" clId="{4028B0CA-920F-49F4-B555-9329844ACEE5}" dt="2023-04-24T10:00:18.868" v="51"/>
        <pc:sldMkLst>
          <pc:docMk/>
          <pc:sldMk cId="500431366" sldId="2134805091"/>
        </pc:sldMkLst>
      </pc:sldChg>
      <pc:sldChg chg="modSp add mod">
        <pc:chgData name="REGA Nicola" userId="025dc48d-25f8-4f46-8129-19a91236364a" providerId="ADAL" clId="{4028B0CA-920F-49F4-B555-9329844ACEE5}" dt="2023-04-24T10:24:30.712" v="477" actId="20577"/>
        <pc:sldMkLst>
          <pc:docMk/>
          <pc:sldMk cId="470788055" sldId="2134805096"/>
        </pc:sldMkLst>
        <pc:spChg chg="mod">
          <ac:chgData name="REGA Nicola" userId="025dc48d-25f8-4f46-8129-19a91236364a" providerId="ADAL" clId="{4028B0CA-920F-49F4-B555-9329844ACEE5}" dt="2023-04-24T10:24:30.712" v="477" actId="20577"/>
          <ac:spMkLst>
            <pc:docMk/>
            <pc:sldMk cId="470788055" sldId="2134805096"/>
            <ac:spMk id="8" creationId="{7CCDE5EB-3487-44C5-8B19-1FF2EB6B73B1}"/>
          </ac:spMkLst>
        </pc:spChg>
      </pc:sldChg>
      <pc:sldChg chg="add">
        <pc:chgData name="REGA Nicola" userId="025dc48d-25f8-4f46-8129-19a91236364a" providerId="ADAL" clId="{4028B0CA-920F-49F4-B555-9329844ACEE5}" dt="2023-04-24T10:00:18.868" v="51"/>
        <pc:sldMkLst>
          <pc:docMk/>
          <pc:sldMk cId="2910456681" sldId="2134805097"/>
        </pc:sldMkLst>
      </pc:sldChg>
      <pc:sldChg chg="modSp add mod">
        <pc:chgData name="REGA Nicola" userId="025dc48d-25f8-4f46-8129-19a91236364a" providerId="ADAL" clId="{4028B0CA-920F-49F4-B555-9329844ACEE5}" dt="2023-04-24T10:18:01.789" v="336" actId="20577"/>
        <pc:sldMkLst>
          <pc:docMk/>
          <pc:sldMk cId="210650289" sldId="2134805098"/>
        </pc:sldMkLst>
        <pc:spChg chg="mod">
          <ac:chgData name="REGA Nicola" userId="025dc48d-25f8-4f46-8129-19a91236364a" providerId="ADAL" clId="{4028B0CA-920F-49F4-B555-9329844ACEE5}" dt="2023-04-24T10:18:01.789" v="336" actId="20577"/>
          <ac:spMkLst>
            <pc:docMk/>
            <pc:sldMk cId="210650289" sldId="2134805098"/>
            <ac:spMk id="6" creationId="{136B63F4-4234-4304-9770-71133BD0B65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all4cefic-my.sharepoint.com/personal/nro_cefic_be/Documents/Desktop/Data%20-%20REPowerEU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all4cefic-my.sharepoint.com/personal/nro_cefic_be/Documents/Desktop/Data%20-%20REPowerEU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92-4128-94D2-58DCA4C18C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92-4128-94D2-58DCA4C18C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92-4128-94D2-58DCA4C18C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92-4128-94D2-58DCA4C18C0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92-4128-94D2-58DCA4C18C0C}"/>
              </c:ext>
            </c:extLst>
          </c:dPt>
          <c:dLbls>
            <c:dLbl>
              <c:idx val="0"/>
              <c:layout>
                <c:manualLayout>
                  <c:x val="2.2404985095086953E-3"/>
                  <c:y val="4.17194722130927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092-4128-94D2-58DCA4C18C0C}"/>
                </c:ext>
              </c:extLst>
            </c:dLbl>
            <c:dLbl>
              <c:idx val="1"/>
              <c:layout>
                <c:manualLayout>
                  <c:x val="-2.6117931130405118E-2"/>
                  <c:y val="-1.81286609536500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092-4128-94D2-58DCA4C18C0C}"/>
                </c:ext>
              </c:extLst>
            </c:dLbl>
            <c:dLbl>
              <c:idx val="2"/>
              <c:layout>
                <c:manualLayout>
                  <c:x val="-1.3669164811122987E-2"/>
                  <c:y val="-1.10138196004810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092-4128-94D2-58DCA4C18C0C}"/>
                </c:ext>
              </c:extLst>
            </c:dLbl>
            <c:dLbl>
              <c:idx val="3"/>
              <c:layout>
                <c:manualLayout>
                  <c:x val="-2.9592423617802693E-3"/>
                  <c:y val="1.00088623799006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092-4128-94D2-58DCA4C18C0C}"/>
                </c:ext>
              </c:extLst>
            </c:dLbl>
            <c:dLbl>
              <c:idx val="4"/>
              <c:layout>
                <c:manualLayout>
                  <c:x val="1.0497469485338862E-2"/>
                  <c:y val="1.54341393878862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092-4128-94D2-58DCA4C18C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Sheet2!$W$10:$W$14</c:f>
              <c:strCache>
                <c:ptCount val="5"/>
                <c:pt idx="0">
                  <c:v>Oil and petroleum products (including Naphtha)</c:v>
                </c:pt>
                <c:pt idx="1">
                  <c:v>Natural Gas</c:v>
                </c:pt>
                <c:pt idx="2">
                  <c:v>Electricity</c:v>
                </c:pt>
                <c:pt idx="3">
                  <c:v>Heat</c:v>
                </c:pt>
                <c:pt idx="4">
                  <c:v>Solid Fossil Fuels</c:v>
                </c:pt>
              </c:strCache>
            </c:strRef>
          </c:cat>
          <c:val>
            <c:numRef>
              <c:f>Sheet2!$Z$10:$Z$14</c:f>
              <c:numCache>
                <c:formatCode>0</c:formatCode>
                <c:ptCount val="5"/>
                <c:pt idx="0">
                  <c:v>2735.2132649999999</c:v>
                </c:pt>
                <c:pt idx="1">
                  <c:v>1541.735128</c:v>
                </c:pt>
                <c:pt idx="2">
                  <c:v>590.28250319999995</c:v>
                </c:pt>
                <c:pt idx="3">
                  <c:v>306.19062700000001</c:v>
                </c:pt>
                <c:pt idx="4">
                  <c:v>127.35491999999998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92-4128-94D2-58DCA4C18C0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657146644392883"/>
          <c:w val="1"/>
          <c:h val="7.82852115524071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71-46ED-B590-78024A55D24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71-46ED-B590-78024A55D245}"/>
              </c:ext>
            </c:extLst>
          </c:dPt>
          <c:dLbls>
            <c:dLbl>
              <c:idx val="0"/>
              <c:layout>
                <c:manualLayout>
                  <c:x val="7.0206519028112854E-2"/>
                  <c:y val="-0.1304900974675894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D71-46ED-B590-78024A55D245}"/>
                </c:ext>
              </c:extLst>
            </c:dLbl>
            <c:dLbl>
              <c:idx val="1"/>
              <c:layout>
                <c:manualLayout>
                  <c:x val="-0.11150447139759104"/>
                  <c:y val="0.107188294348376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D71-46ED-B590-78024A55D2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Sheet2!$AA$9:$AB$9</c:f>
              <c:strCache>
                <c:ptCount val="2"/>
                <c:pt idx="0">
                  <c:v>Energy-Use</c:v>
                </c:pt>
                <c:pt idx="1">
                  <c:v>Non-Energy Use</c:v>
                </c:pt>
              </c:strCache>
            </c:strRef>
          </c:cat>
          <c:val>
            <c:numRef>
              <c:f>Sheet2!$AA$10:$AB$10</c:f>
              <c:numCache>
                <c:formatCode>0%</c:formatCode>
                <c:ptCount val="2"/>
                <c:pt idx="0">
                  <c:v>0.11712761088850598</c:v>
                </c:pt>
                <c:pt idx="1">
                  <c:v>0.88287238911149413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71-46ED-B590-78024A55D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4EF4-26AE-41A7-8458-9A4ADA0E05F6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E42F-E5B7-4D35-9EDA-31840E0659CD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3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r>
              <a:rPr lang="uk-UA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uk-UA" sz="1200" b="1" i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Європейська рада хімічної промисловості - Об'єднання виробників хімічної продукції </a:t>
            </a:r>
            <a:endParaRPr lang="uk-UA" b="1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13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233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233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233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233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233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233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233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233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fld id="{ACF9F455-F9BF-4834-B4B3-5C0054ED3CF0}" type="slidenum">
              <a:rPr lang="fr-FR" altLang="fr-FR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altLang="fr-FR" sz="1200">
              <a:solidFill>
                <a:srgbClr val="000000"/>
              </a:solidFill>
            </a:endParaRP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ts val="500"/>
              </a:spcBef>
              <a:spcAft>
                <a:spcPts val="500"/>
              </a:spcAft>
            </a:pPr>
            <a:fld id="{B5551AE6-78FD-4B0A-BD61-C63BCE5B03E4}" type="slidenum">
              <a:rPr lang="fr-FR" altLang="fr-FR">
                <a:solidFill>
                  <a:srgbClr val="000000"/>
                </a:solidFill>
              </a:rPr>
              <a:pPr algn="r">
                <a:spcBef>
                  <a:spcPts val="500"/>
                </a:spcBef>
                <a:spcAft>
                  <a:spcPts val="500"/>
                </a:spcAft>
              </a:pPr>
              <a:t>2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699" rIns="91399" bIns="45699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Текст у слайді:</a:t>
            </a:r>
          </a:p>
          <a:p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/вгорі по центру/ 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центрі європейської промисловості</a:t>
            </a:r>
          </a:p>
          <a:p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Забезпечення найнеобхіднішим</a:t>
            </a:r>
          </a:p>
          <a:p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ліворуч вгорі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uk-UA" sz="1200" u="sng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ЄС27 - другий з найбільших виробників хімікатів у світі</a:t>
            </a:r>
            <a:endParaRPr lang="uk-UA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Продаж хімічної продукції по країнах:</a:t>
            </a:r>
            <a:r>
              <a:rPr lang="uk-UA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топ 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/вертикально/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Продаж хімічної продукції у 2020 р. (млрд. євро)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Китай    ЄС27   США    Японія   Південна Корея      Індія    Тайвань    Бразилія     Росія    Великобританія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Джерело: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Chemdata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(Міжнародний реєстр</a:t>
            </a:r>
            <a:r>
              <a:rPr lang="uk-UA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баз даних хімічної промисловості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b="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ліворуч знизу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Витрати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ЄС27 на дослідження та інновації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досягли найвищих показників у 2020 р.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Витрати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ЄС27 на дослідження та інновації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 хімічній галузі</a:t>
            </a:r>
            <a:endParaRPr lang="uk-UA" sz="1200" b="0" u="none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/вертикально ліворуч/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млрд. євро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/вертикально праворуч/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 доданої вартості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/жовтий маркер/ 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Витрати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дослідження та інновації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(%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доданої вартості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/синій квадрат/ 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Витрати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дослідження та інновації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(млрд. євро)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Джерело: OECD (Організація економічного співробітництва та розвитку) та</a:t>
            </a:r>
            <a:r>
              <a:rPr lang="uk-UA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Міжнародний реєстр</a:t>
            </a:r>
            <a:r>
              <a:rPr lang="uk-UA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баз даних хімічної промисловості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endParaRPr lang="uk-UA" sz="1200" b="1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b="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праворуч вгорі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</a:t>
            </a:r>
          </a:p>
          <a:p>
            <a:pPr>
              <a:defRPr/>
            </a:pPr>
            <a:r>
              <a:rPr lang="uk-UA" sz="1200" dirty="0" smtClean="0"/>
              <a:t>ЄС27 </a:t>
            </a:r>
            <a:r>
              <a:rPr lang="ru-RU" sz="1200" smtClean="0"/>
              <a:t>має позитивне сальдо торгівлі на провідних конкуруючих ринках</a:t>
            </a:r>
            <a:endParaRPr lang="en-US" sz="120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noProof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Торгові 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потоки ЄС27 на ринках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хімічної продукції</a:t>
            </a:r>
            <a:r>
              <a:rPr lang="uk-UA" sz="120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найбільших географічних регіонах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/карта/ </a:t>
            </a: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Нафта **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Латинська Америка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Африка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Решта країн Європи*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Китай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Решта країн світу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Японія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Решта країн Азії***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/блакитний/ 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Додатковий експорт ЄС27 (169.3 млрд. євро)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/синій/ 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Додатковий імпорт ЄС27 (128.8 млрд. євро)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Джерело: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Chemdata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(Міжнародний реєстр</a:t>
            </a:r>
            <a:r>
              <a:rPr lang="uk-UA" sz="1200" b="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баз даних хімічної промисловості </a:t>
            </a:r>
            <a:r>
              <a:rPr lang="uk-UA" sz="1200" b="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Cefic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*Решта країн Європи – Великобританія, Швейцарія, Норвегія, 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Туреччина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Росія та Україна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**Північноамериканська угода про вільну торгівлю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***Азія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 винятком Китаю та Японії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uk-UA" sz="1200" b="0" u="none" kern="1200" baseline="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/вертикально праворуч/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Джерело: Європейська хімічна промисловість – Брошура 2022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uk-UA" sz="1200" b="0" u="none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праворуч знизу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 Хімічне виробництво </a:t>
            </a: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ЄС27 та зменшення викидів парникових газів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u="none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Викиди парникових газів та виробництво хімічної продукції у ЄС27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/вертикально ліворуч/ </a:t>
            </a:r>
            <a:r>
              <a:rPr lang="uk-UA" sz="1200" b="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Індекс (1990 =100)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1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/зелений/ 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Індекс виробництва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1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/жовтий/ 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Індекс викидів парникових газів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Джерело: EEA - Європейська агенція довкілля - </a:t>
            </a:r>
            <a:r>
              <a:rPr lang="uk-UA" sz="1200" b="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</a:t>
            </a:r>
            <a:r>
              <a:rPr lang="uk-UA" sz="1200" b="0" u="none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0" u="none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Agency</a:t>
            </a:r>
            <a:endParaRPr lang="uk-UA" sz="1200" b="0" u="none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b="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Текст у нотатках до слайду: </a:t>
            </a:r>
          </a:p>
          <a:p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 центрі європейської промисловості</a:t>
            </a:r>
          </a:p>
          <a:p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Забезпечення найнеобхіднішим</a:t>
            </a:r>
            <a:endParaRPr lang="uk-UA" sz="1200" b="1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1200" kern="1200" noProof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noProof="0" dirty="0" smtClean="0">
                <a:solidFill>
                  <a:srgbClr val="69747A"/>
                </a:solidFill>
              </a:rPr>
              <a:t>Кількість підприємств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uk-UA" sz="1200" noProof="0" dirty="0" smtClean="0">
                <a:solidFill>
                  <a:srgbClr val="69747A"/>
                </a:solidFill>
              </a:rPr>
              <a:t>У виробничому</a:t>
            </a:r>
            <a:r>
              <a:rPr lang="uk-UA" sz="1200" baseline="0" noProof="0" dirty="0" smtClean="0">
                <a:solidFill>
                  <a:srgbClr val="69747A"/>
                </a:solidFill>
              </a:rPr>
              <a:t> секторі ЄС працюють близько 2 мільйонів підприємств. Хімічна галузь ЄС нараховує </a:t>
            </a:r>
            <a:r>
              <a:rPr lang="uk-UA" sz="1200" b="0" i="0" u="none" strike="noStrike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29 000 </a:t>
            </a:r>
            <a:r>
              <a:rPr lang="uk-UA" sz="1200" baseline="0" noProof="0" dirty="0" smtClean="0">
                <a:solidFill>
                  <a:srgbClr val="69747A"/>
                </a:solidFill>
              </a:rPr>
              <a:t>підприємств</a:t>
            </a:r>
            <a:r>
              <a:rPr lang="uk-UA" sz="1200" b="0" i="0" u="none" strike="noStrike" kern="1200" baseline="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(за винятком даних про фірми, у яких немає зареєстрованих працівників), з котрих 97 відсотків нараховують менше, ніж 250 працівників і вважаються малими або середніми підприємствами. </a:t>
            </a:r>
            <a:r>
              <a:rPr lang="uk-UA" b="1" noProof="0" dirty="0" smtClean="0">
                <a:solidFill>
                  <a:srgbClr val="D25C04"/>
                </a:solidFill>
                <a:latin typeface="+mn-lt"/>
              </a:rPr>
              <a:t>97% </a:t>
            </a:r>
            <a:r>
              <a:rPr lang="uk-UA" noProof="0" dirty="0" smtClean="0">
                <a:solidFill>
                  <a:srgbClr val="4D4D4D"/>
                </a:solidFill>
                <a:latin typeface="+mn-lt"/>
              </a:rPr>
              <a:t>компаній хімічної галузі ЄС* </a:t>
            </a:r>
            <a:r>
              <a:rPr lang="uk-UA" b="1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- </a:t>
            </a:r>
            <a:r>
              <a:rPr lang="uk-UA" b="1" noProof="0" dirty="0" smtClean="0">
                <a:solidFill>
                  <a:srgbClr val="D25C04"/>
                </a:solidFill>
                <a:latin typeface="+mn-lt"/>
              </a:rPr>
              <a:t>малі та середні підприємства</a:t>
            </a:r>
            <a:r>
              <a:rPr lang="uk-UA" noProof="0" dirty="0" smtClean="0">
                <a:solidFill>
                  <a:srgbClr val="4D4D4D"/>
                </a:solidFill>
                <a:latin typeface="+mn-lt"/>
              </a:rPr>
              <a:t>; вони забезпечують</a:t>
            </a:r>
            <a:r>
              <a:rPr lang="uk-UA" baseline="0" noProof="0" dirty="0" smtClean="0">
                <a:solidFill>
                  <a:srgbClr val="4D4D4D"/>
                </a:solidFill>
                <a:latin typeface="+mn-lt"/>
              </a:rPr>
              <a:t> </a:t>
            </a:r>
            <a:r>
              <a:rPr lang="uk-UA" b="1" noProof="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37% від обсягу продажів та 44% місць працевлаштування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uk-UA" sz="1200" b="0" i="0" u="none" strike="noStrike" kern="1200" baseline="0" noProof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uk-UA" b="1" noProof="0" dirty="0" smtClean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uk-UA" b="1" noProof="0" dirty="0" smtClean="0">
                <a:solidFill>
                  <a:schemeClr val="accent2">
                    <a:lumMod val="75000"/>
                  </a:schemeClr>
                </a:solidFill>
              </a:rPr>
              <a:t>Продажі: Хімічне виробництво</a:t>
            </a:r>
            <a:r>
              <a:rPr lang="uk-UA" noProof="0" dirty="0" smtClean="0">
                <a:solidFill>
                  <a:srgbClr val="4D4D4D"/>
                </a:solidFill>
              </a:rPr>
              <a:t> – </a:t>
            </a:r>
            <a:r>
              <a:rPr lang="uk-UA" b="1" noProof="0" dirty="0" smtClean="0">
                <a:solidFill>
                  <a:srgbClr val="4D4D4D"/>
                </a:solidFill>
              </a:rPr>
              <a:t>четвертий</a:t>
            </a:r>
            <a:r>
              <a:rPr lang="uk-UA" noProof="0" dirty="0" smtClean="0">
                <a:solidFill>
                  <a:srgbClr val="4D4D4D"/>
                </a:solidFill>
              </a:rPr>
              <a:t> </a:t>
            </a:r>
            <a:r>
              <a:rPr lang="uk-UA" b="1" noProof="0" dirty="0" smtClean="0">
                <a:solidFill>
                  <a:schemeClr val="accent2">
                    <a:lumMod val="75000"/>
                  </a:schemeClr>
                </a:solidFill>
              </a:rPr>
              <a:t>з найбільших </a:t>
            </a:r>
            <a:r>
              <a:rPr lang="uk-UA" b="0" noProof="0" dirty="0" smtClean="0">
                <a:solidFill>
                  <a:schemeClr val="accent2">
                    <a:lumMod val="75000"/>
                  </a:schemeClr>
                </a:solidFill>
              </a:rPr>
              <a:t>виробничих</a:t>
            </a:r>
            <a:r>
              <a:rPr lang="uk-UA" b="1" noProof="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noProof="0" dirty="0" smtClean="0">
                <a:solidFill>
                  <a:srgbClr val="4D4D4D"/>
                </a:solidFill>
              </a:rPr>
              <a:t>секторів ЄС (</a:t>
            </a:r>
            <a:r>
              <a:rPr lang="uk-UA" b="1" noProof="0" dirty="0" smtClean="0">
                <a:solidFill>
                  <a:srgbClr val="D25C04"/>
                </a:solidFill>
              </a:rPr>
              <a:t>€543 </a:t>
            </a:r>
            <a:r>
              <a:rPr lang="uk-UA" noProof="0" dirty="0" smtClean="0">
                <a:solidFill>
                  <a:srgbClr val="4D4D4D"/>
                </a:solidFill>
              </a:rPr>
              <a:t>млрд. в обсязі продажів</a:t>
            </a:r>
            <a:r>
              <a:rPr lang="uk-UA" b="1" noProof="0" dirty="0" smtClean="0">
                <a:solidFill>
                  <a:srgbClr val="D25C04"/>
                </a:solidFill>
              </a:rPr>
              <a:t>* </a:t>
            </a:r>
            <a:r>
              <a:rPr lang="uk-UA" noProof="0" dirty="0" smtClean="0">
                <a:solidFill>
                  <a:srgbClr val="4D4D4D"/>
                </a:solidFill>
              </a:rPr>
              <a:t>у 2019 р.). </a:t>
            </a:r>
            <a:r>
              <a:rPr lang="uk-UA" sz="1200" noProof="0" dirty="0" smtClean="0">
                <a:solidFill>
                  <a:srgbClr val="0096D6"/>
                </a:solidFill>
              </a:rPr>
              <a:t>Хімічна продукція становить </a:t>
            </a:r>
            <a:r>
              <a:rPr lang="uk-UA" sz="1200" b="1" noProof="0" dirty="0" smtClean="0">
                <a:solidFill>
                  <a:srgbClr val="0096D6"/>
                </a:solidFill>
              </a:rPr>
              <a:t>7.6% </a:t>
            </a:r>
            <a:r>
              <a:rPr lang="uk-UA" sz="1200" noProof="0" dirty="0" smtClean="0">
                <a:solidFill>
                  <a:srgbClr val="0096D6"/>
                </a:solidFill>
              </a:rPr>
              <a:t>від обсягів виробничого товарообігу ЄС.</a:t>
            </a:r>
            <a:endParaRPr lang="uk-UA" sz="1200" noProof="0" dirty="0" smtClean="0">
              <a:solidFill>
                <a:srgbClr val="69747A"/>
              </a:solidFill>
            </a:endParaRPr>
          </a:p>
          <a:p>
            <a:pPr marL="0" indent="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None/>
            </a:pPr>
            <a:endParaRPr lang="uk-UA" sz="1200" noProof="0" dirty="0" smtClean="0">
              <a:solidFill>
                <a:srgbClr val="69747A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uk-UA" b="1" noProof="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Працевлаштування </a:t>
            </a:r>
            <a:endParaRPr lang="uk-UA" sz="1200" b="1" noProof="0" dirty="0" smtClean="0">
              <a:solidFill>
                <a:srgbClr val="69747A"/>
              </a:solidFill>
            </a:endParaRPr>
          </a:p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uk-UA" sz="1200" baseline="0" noProof="0" dirty="0" smtClean="0">
                <a:solidFill>
                  <a:srgbClr val="69747A"/>
                </a:solidFill>
              </a:rPr>
              <a:t>(ЄС27+Великобританія) у виробничому секторі працюють 30 мільйонів людей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Враховуючи 1.1 млн. робочої сили,</a:t>
            </a:r>
            <a:r>
              <a:rPr lang="uk-UA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baseline="0" noProof="0" dirty="0" smtClean="0">
                <a:solidFill>
                  <a:srgbClr val="69747A"/>
                </a:solidFill>
              </a:rPr>
              <a:t>(ЄС27+Великобританія) хімічна галузь є важливим джерелом прямого та непрямого працевлаштування у багатьох регіонах Європейського Союзу. </a:t>
            </a:r>
            <a:r>
              <a:rPr lang="uk-UA" sz="1200" b="0" baseline="0" noProof="0" dirty="0" smtClean="0">
                <a:solidFill>
                  <a:srgbClr val="69747A"/>
                </a:solidFill>
              </a:rPr>
              <a:t>Хімічна галузь </a:t>
            </a:r>
            <a:r>
              <a:rPr lang="uk-UA" sz="1200" kern="1200" noProof="0" dirty="0" smtClean="0">
                <a:solidFill>
                  <a:srgbClr val="0096D6"/>
                </a:solidFill>
                <a:effectLst/>
                <a:latin typeface="+mn-lt"/>
                <a:ea typeface="+mn-ea"/>
                <a:cs typeface="+mn-cs"/>
              </a:rPr>
              <a:t>забезпечує </a:t>
            </a:r>
            <a:r>
              <a:rPr lang="uk-UA" sz="1200" b="1" noProof="0" dirty="0" smtClean="0">
                <a:solidFill>
                  <a:srgbClr val="0096D6"/>
                </a:solidFill>
              </a:rPr>
              <a:t>4.0%</a:t>
            </a:r>
            <a:r>
              <a:rPr lang="uk-UA" sz="1200" noProof="0" dirty="0" smtClean="0">
                <a:solidFill>
                  <a:srgbClr val="0096D6"/>
                </a:solidFill>
              </a:rPr>
              <a:t> від обсягу працевлаштування на виробництві </a:t>
            </a:r>
            <a:r>
              <a:rPr lang="uk-UA" sz="1200" baseline="0" noProof="0" dirty="0" smtClean="0">
                <a:solidFill>
                  <a:srgbClr val="69747A"/>
                </a:solidFill>
              </a:rPr>
              <a:t>(ЄС27+Великобританія)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uk-UA" sz="1200" b="1" u="sng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Торгівля: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враховуючи оборот у €45.2 млрд., на сьогоднішній день в </a:t>
            </a:r>
            <a:r>
              <a:rPr lang="uk-UA" sz="1200" baseline="0" noProof="0" dirty="0" smtClean="0">
                <a:solidFill>
                  <a:srgbClr val="69747A"/>
                </a:solidFill>
              </a:rPr>
              <a:t>ЄС27 розташований 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найбільший у світі регіон експорту</a:t>
            </a:r>
            <a:r>
              <a:rPr lang="uk-UA" sz="1200" b="1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хімічної продукції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випереджаючи США та Китай. Більше однієї п'ятої світового хімічного експорту припадає на територію ЄС.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uk-UA" baseline="0" noProof="0" dirty="0" smtClean="0"/>
          </a:p>
          <a:p>
            <a:pPr marL="0" indent="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None/>
            </a:pPr>
            <a:r>
              <a:rPr lang="uk-UA" sz="1200" b="1" noProof="0" dirty="0" smtClean="0">
                <a:solidFill>
                  <a:srgbClr val="69747A"/>
                </a:solidFill>
              </a:rPr>
              <a:t>Продажі та додана вартість</a:t>
            </a:r>
          </a:p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uk-UA" sz="1200" noProof="0" dirty="0" smtClean="0">
                <a:solidFill>
                  <a:srgbClr val="69747A"/>
                </a:solidFill>
              </a:rPr>
              <a:t>Додана вартість: </a:t>
            </a:r>
            <a:r>
              <a:rPr lang="uk-UA" sz="1200" u="sng" noProof="0" dirty="0" smtClean="0">
                <a:solidFill>
                  <a:srgbClr val="69747A"/>
                </a:solidFill>
              </a:rPr>
              <a:t>п'ятий з провідних виробничих секторів ЄС (близько 7% від загальних показників)</a:t>
            </a:r>
          </a:p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uk-UA" sz="1200" noProof="0" dirty="0" smtClean="0">
                <a:solidFill>
                  <a:srgbClr val="69747A"/>
                </a:solidFill>
              </a:rPr>
              <a:t>Продажі: €542 млрд., </a:t>
            </a:r>
            <a:r>
              <a:rPr lang="uk-UA" sz="1200" u="sng" noProof="0" dirty="0" smtClean="0">
                <a:solidFill>
                  <a:srgbClr val="69747A"/>
                </a:solidFill>
              </a:rPr>
              <a:t>друге місце серед найбільших </a:t>
            </a:r>
            <a:r>
              <a:rPr lang="uk-UA" sz="1200" noProof="0" dirty="0" smtClean="0">
                <a:solidFill>
                  <a:srgbClr val="69747A"/>
                </a:solidFill>
              </a:rPr>
              <a:t>виробників хімічної продукції у світі (доля на ринку – близько 15% у </a:t>
            </a:r>
            <a:r>
              <a:rPr lang="uk-UA" sz="1200" baseline="0" noProof="0" dirty="0" smtClean="0">
                <a:solidFill>
                  <a:srgbClr val="69747A"/>
                </a:solidFill>
              </a:rPr>
              <a:t>2</a:t>
            </a:r>
            <a:r>
              <a:rPr lang="uk-UA" sz="1200" noProof="0" dirty="0" smtClean="0">
                <a:solidFill>
                  <a:srgbClr val="69747A"/>
                </a:solidFill>
              </a:rPr>
              <a:t>019 р.), порівняно з 20.8% у 2009 р.</a:t>
            </a:r>
          </a:p>
          <a:p>
            <a: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uk-UA" sz="1200" noProof="0" dirty="0" smtClean="0">
              <a:solidFill>
                <a:srgbClr val="69747A"/>
              </a:solidFill>
            </a:endParaRPr>
          </a:p>
          <a:p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uk-UA" sz="1200" b="1" u="sng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Інвестиції: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Враховуючи €21.5 млрд., хімічна галузь є </a:t>
            </a:r>
            <a:r>
              <a:rPr lang="uk-UA" sz="1200" b="1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четвертим з найбільших </a:t>
            </a:r>
            <a:r>
              <a:rPr lang="uk-UA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інвесторів у секторі виробництва ЄС27, становлячи 8% від загальних обсягів інвестування. </a:t>
            </a:r>
            <a:endParaRPr lang="uk-UA" sz="1200" noProof="0" dirty="0" smtClean="0">
              <a:solidFill>
                <a:srgbClr val="69747A"/>
              </a:solidFill>
            </a:endParaRPr>
          </a:p>
          <a:p>
            <a:pPr marL="285750" indent="-285750">
              <a:buClr>
                <a:schemeClr val="accent4">
                  <a:lumMod val="50000"/>
                </a:schemeClr>
              </a:buClr>
              <a:buFont typeface="Wingdings" panose="05000000000000000000" pitchFamily="2" charset="2"/>
              <a:buChar char="v"/>
            </a:pP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58551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/праворуч/ Натисніть, щоб додати фонове зображення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35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/</a:t>
            </a:r>
            <a:r>
              <a:rPr lang="uk-UA" b="1" dirty="0" smtClean="0"/>
              <a:t>Праворуч</a:t>
            </a:r>
            <a:r>
              <a:rPr lang="uk-UA" dirty="0" smtClean="0"/>
              <a:t>/ синій квадрат: Використання енергії,</a:t>
            </a:r>
            <a:r>
              <a:rPr lang="uk-UA" baseline="0" dirty="0" smtClean="0"/>
              <a:t>     блакитний квадрат: Неенергетичне споживання</a:t>
            </a:r>
          </a:p>
          <a:p>
            <a:r>
              <a:rPr lang="uk-UA" b="1" dirty="0" smtClean="0"/>
              <a:t>/Знизу/ </a:t>
            </a:r>
            <a:r>
              <a:rPr lang="uk-UA" dirty="0" smtClean="0"/>
              <a:t>синій квадрат: Нафта і нафтопродукти</a:t>
            </a:r>
            <a:r>
              <a:rPr lang="en-US" dirty="0" smtClean="0"/>
              <a:t> (</a:t>
            </a:r>
            <a:r>
              <a:rPr lang="uk-UA" dirty="0" smtClean="0"/>
              <a:t>в т. ч. </a:t>
            </a:r>
            <a:r>
              <a:rPr lang="ru-RU" dirty="0" err="1" smtClean="0"/>
              <a:t>продукти</a:t>
            </a:r>
            <a:r>
              <a:rPr lang="ru-RU" baseline="0" dirty="0" smtClean="0"/>
              <a:t> </a:t>
            </a:r>
            <a:r>
              <a:rPr lang="ru-RU" dirty="0" smtClean="0"/>
              <a:t>перегонки </a:t>
            </a:r>
            <a:r>
              <a:rPr lang="ru-RU" dirty="0" err="1" smtClean="0"/>
              <a:t>нафти</a:t>
            </a:r>
            <a:r>
              <a:rPr lang="en-US" smtClean="0"/>
              <a:t>)</a:t>
            </a:r>
            <a:r>
              <a:rPr lang="uk-UA" smtClean="0"/>
              <a:t>      оранжевий квадрат: Природний газ        сірий квадрат: Електроенергія</a:t>
            </a:r>
            <a:r>
              <a:rPr lang="uk-UA" baseline="0" smtClean="0"/>
              <a:t>     жовтий квадрат: Тепло     блакитний квадрат: Тверде викопне паливо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49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/</a:t>
            </a:r>
            <a:r>
              <a:rPr lang="uk-UA" b="1" dirty="0" smtClean="0"/>
              <a:t>Ліворуч</a:t>
            </a:r>
            <a:r>
              <a:rPr lang="uk-UA" dirty="0" smtClean="0"/>
              <a:t>/ синій квадрат: Використання енергії,</a:t>
            </a:r>
            <a:r>
              <a:rPr lang="uk-UA" baseline="0" dirty="0" smtClean="0"/>
              <a:t>     оранжевий квадрат: Неенергетичне споживання</a:t>
            </a:r>
          </a:p>
          <a:p>
            <a:r>
              <a:rPr lang="uk-UA" b="1" baseline="0" dirty="0" smtClean="0"/>
              <a:t>/Праворуч/ </a:t>
            </a:r>
            <a:r>
              <a:rPr lang="uk-UA" baseline="0" dirty="0" smtClean="0"/>
              <a:t>зелений </a:t>
            </a:r>
            <a:r>
              <a:rPr lang="uk-UA" dirty="0" smtClean="0"/>
              <a:t>квадрат:</a:t>
            </a:r>
            <a:r>
              <a:rPr lang="uk-UA" baseline="0" dirty="0" smtClean="0"/>
              <a:t> Аміак, синтезований у процесі </a:t>
            </a:r>
            <a:r>
              <a:rPr lang="uk-UA" baseline="0" dirty="0" err="1" smtClean="0"/>
              <a:t>Габера</a:t>
            </a:r>
            <a:r>
              <a:rPr lang="uk-UA" baseline="0" dirty="0" smtClean="0"/>
              <a:t>-Боша з азоту     </a:t>
            </a:r>
            <a:r>
              <a:rPr lang="uk-UA" dirty="0" smtClean="0"/>
              <a:t>блакитний квадрат: </a:t>
            </a:r>
            <a:r>
              <a:rPr lang="ru-RU" dirty="0" err="1" smtClean="0"/>
              <a:t>Водень</a:t>
            </a:r>
            <a:r>
              <a:rPr lang="ru-RU" dirty="0" smtClean="0"/>
              <a:t> з </a:t>
            </a:r>
            <a:r>
              <a:rPr lang="ru-RU" dirty="0" err="1" smtClean="0"/>
              <a:t>парової</a:t>
            </a:r>
            <a:r>
              <a:rPr lang="ru-RU" dirty="0" smtClean="0"/>
              <a:t> </a:t>
            </a:r>
            <a:r>
              <a:rPr lang="ru-RU" dirty="0" err="1" smtClean="0"/>
              <a:t>конверсії</a:t>
            </a:r>
            <a:r>
              <a:rPr lang="ru-RU" dirty="0" smtClean="0"/>
              <a:t> метану</a:t>
            </a:r>
            <a:r>
              <a:rPr lang="uk-UA" dirty="0" smtClean="0"/>
              <a:t>       фіолетовий квадрат: Метанол з природного газу</a:t>
            </a:r>
            <a:endParaRPr lang="uk-UA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97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/праворуч/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Натисніть, щоб додати фонове зображення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10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000" b="1" dirty="0" smtClean="0"/>
              <a:t>Текст слайду:</a:t>
            </a:r>
          </a:p>
          <a:p>
            <a:r>
              <a:rPr lang="uk-UA" sz="1000" dirty="0" smtClean="0"/>
              <a:t>Хімічна промисловість ЄС є лідером Економіки Чистого Водню</a:t>
            </a:r>
          </a:p>
          <a:p>
            <a:r>
              <a:rPr lang="uk-UA" sz="1000" b="1" dirty="0" smtClean="0"/>
              <a:t>/ліворуч/ </a:t>
            </a:r>
            <a:r>
              <a:rPr lang="uk-UA" sz="1000" b="0" dirty="0" smtClean="0"/>
              <a:t>239</a:t>
            </a:r>
            <a:r>
              <a:rPr lang="uk-UA" sz="1000" b="1" dirty="0" smtClean="0"/>
              <a:t> </a:t>
            </a:r>
            <a:r>
              <a:rPr lang="uk-UA" sz="1000" b="0" dirty="0" smtClean="0"/>
              <a:t>проектів галузевого використання (всі країни ЄС)</a:t>
            </a:r>
          </a:p>
          <a:p>
            <a:r>
              <a:rPr lang="uk-UA" sz="1000" b="1" dirty="0" smtClean="0"/>
              <a:t>/ліворуч знизу - за годинниковою стрілкою/ </a:t>
            </a:r>
            <a:r>
              <a:rPr lang="uk-UA" sz="1000" b="0" dirty="0" smtClean="0"/>
              <a:t>Виробництво палива на основі електроенергії; 50         Вихідна сировина для переробки; 31      Вихідна сировина </a:t>
            </a:r>
            <a:r>
              <a:rPr lang="uk-UA" sz="1000" b="0" smtClean="0"/>
              <a:t>для аміаку</a:t>
            </a:r>
            <a:r>
              <a:rPr lang="uk-UA" sz="1000" b="0" dirty="0" smtClean="0"/>
              <a:t>; 33           Промислова теплоенергетика; 39       Багатогалузеві вузли; 24            Вихідна сировина для хімічної</a:t>
            </a:r>
            <a:r>
              <a:rPr lang="uk-UA" sz="1000" b="0" baseline="0" dirty="0" smtClean="0"/>
              <a:t> галузі; 35          Виробництво сталі; 27</a:t>
            </a:r>
          </a:p>
          <a:p>
            <a:endParaRPr lang="uk-UA" sz="1000" b="0" baseline="0" dirty="0" smtClean="0"/>
          </a:p>
          <a:p>
            <a:r>
              <a:rPr lang="uk-UA" sz="1000" b="1" baseline="0" dirty="0" smtClean="0"/>
              <a:t>/праворуч/</a:t>
            </a:r>
          </a:p>
          <a:p>
            <a:r>
              <a:rPr lang="uk-UA" sz="1000" b="1" dirty="0" smtClean="0"/>
              <a:t>Попит на використання водню</a:t>
            </a:r>
            <a:r>
              <a:rPr lang="uk-UA" sz="1000" b="1" baseline="0" dirty="0" smtClean="0"/>
              <a:t> по галузях виробництва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000" b="1" baseline="0" dirty="0" smtClean="0"/>
              <a:t>Близько 2 мільйонів тон на рік до 2026 р.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uk-UA" sz="1000" b="1" dirty="0" smtClean="0"/>
              <a:t>---------------------------------------------</a:t>
            </a:r>
          </a:p>
          <a:p>
            <a:r>
              <a:rPr lang="uk-UA" sz="1000" b="0" dirty="0" smtClean="0"/>
              <a:t>Промислова теплоенергетика         Багатогалузеві вузли    Хімічна промисловість      </a:t>
            </a:r>
            <a:r>
              <a:rPr lang="uk-UA" sz="1000" b="0" baseline="0" dirty="0" smtClean="0"/>
              <a:t>Виробництво сталі      </a:t>
            </a:r>
            <a:r>
              <a:rPr lang="uk-UA" sz="1000" b="0" dirty="0" smtClean="0"/>
              <a:t>Виробництво «електронного» палива         Переробка           Аміак </a:t>
            </a:r>
          </a:p>
          <a:p>
            <a:endParaRPr lang="uk-UA" sz="1000" b="0" dirty="0" smtClean="0"/>
          </a:p>
          <a:p>
            <a:r>
              <a:rPr lang="uk-UA" sz="1000" b="1" dirty="0" smtClean="0"/>
              <a:t>Логотип</a:t>
            </a:r>
            <a:r>
              <a:rPr lang="uk-UA" sz="1000" b="1" baseline="0" dirty="0" smtClean="0"/>
              <a:t> праворуч знизу: </a:t>
            </a:r>
            <a:r>
              <a:rPr lang="fr-FR" sz="1000" b="0" baseline="0" dirty="0" smtClean="0"/>
              <a:t>European Commission</a:t>
            </a:r>
            <a:r>
              <a:rPr lang="uk-UA" sz="1000" b="0" baseline="0" dirty="0" smtClean="0"/>
              <a:t> - Європейська Комісія </a:t>
            </a:r>
          </a:p>
          <a:p>
            <a:endParaRPr lang="uk-UA" sz="1000" b="0" baseline="0" dirty="0" smtClean="0"/>
          </a:p>
          <a:p>
            <a:r>
              <a:rPr lang="uk-UA" sz="1000" b="1" baseline="0" dirty="0" smtClean="0"/>
              <a:t>Джерело: Європейська Комісія, </a:t>
            </a:r>
            <a:r>
              <a:rPr lang="ru-RU" sz="1000" b="1" baseline="0" smtClean="0"/>
              <a:t>Європейський альянс з чистого водню (</a:t>
            </a:r>
            <a:r>
              <a:rPr lang="en-US" sz="1000" b="1" smtClean="0"/>
              <a:t>European Clean Hydrogen Alliance</a:t>
            </a:r>
            <a:r>
              <a:rPr lang="ru-RU" sz="1000" b="1" baseline="0" smtClean="0"/>
              <a:t>): </a:t>
            </a:r>
            <a:r>
              <a:rPr lang="ru-RU" sz="1000" b="1" u="sng" baseline="0" smtClean="0">
                <a:solidFill>
                  <a:srgbClr val="92D050"/>
                </a:solidFill>
              </a:rPr>
              <a:t>Перегляд</a:t>
            </a:r>
            <a:r>
              <a:rPr lang="ru-RU" sz="1000" b="1" baseline="0" smtClean="0"/>
              <a:t> зібраних проектів</a:t>
            </a:r>
          </a:p>
          <a:p>
            <a:r>
              <a:rPr lang="ru-RU" sz="1000" b="0" baseline="0" dirty="0" smtClean="0"/>
              <a:t>С</a:t>
            </a:r>
            <a:r>
              <a:rPr lang="uk-UA" sz="1000" b="0" baseline="0" noProof="0" smtClean="0"/>
              <a:t>торін</a:t>
            </a:r>
            <a:r>
              <a:rPr lang="ru-RU" sz="1000" b="0" baseline="0" smtClean="0"/>
              <a:t>ка 9</a:t>
            </a:r>
            <a:endParaRPr lang="uk-UA" sz="1000" b="0" baseline="0" dirty="0" smtClean="0"/>
          </a:p>
          <a:p>
            <a:endParaRPr lang="uk-UA" sz="1000" b="0" dirty="0" smtClean="0"/>
          </a:p>
          <a:p>
            <a:r>
              <a:rPr lang="uk-UA" sz="1000" b="1" smtClean="0"/>
              <a:t>Текст </a:t>
            </a:r>
            <a:r>
              <a:rPr lang="uk-UA" sz="1000" b="1" dirty="0" smtClean="0"/>
              <a:t>у нотатках до слайду: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Кілька згадок про спільний внесок EIIS - Європейського інституту інновацій для сталого розвитку (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uropean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nstitute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nnovation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ustainability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та IES - Комплексної енергетичні системи КЕС (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ntegrated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nergy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uk-UA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</a:t>
            </a:r>
            <a:r>
              <a:rPr lang="uk-U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ystems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BE" sz="1000" dirty="0"/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Енергоефективність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можливе подальше використання енергії та оптимізація процесів, але COM визнає обмеження підвищення енергоефективності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Електрифікація промислового тепла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значний потенціал для електрифікації низькотемпературного промислового тепла – Для хімікатів ми навіть розглядаємо можливу електрифікацію крекерів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Перехід на інші види палива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Альтернативна сировина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хімічна речовина, зазначена як наочний приклад, коли використання сировини з біомаси, або виробництво на основі водню можуть значно зменшити технологічні викиди.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CCS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комбінована система заряджання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CCU - Уловлювання та використання вуглецю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необхідно додатково оцінити технологічну здійсненність CCU, визнання громадськістю та економічну ефективність.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Потенціал пом’якшення CCU необхідно оцінювати протягом повного життєвого циклу продукції.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Ефективність використання ресурсів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Циркулярна економіка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у промисловості це означає зменшення потреб у сировині, мінімізацію відходів та побічних продуктів, збільшення переробки та заміни матеріалів.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Якби було можливо переробити всі пластикові відходи, було б зекономлено 3,5 мільярди барелів нафти на рік.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uk-UA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Промисловий симбіоз і заміна матеріалів</a:t>
            </a:r>
            <a:r>
              <a:rPr lang="uk-UA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пояснюються самі собою</a:t>
            </a:r>
            <a:r>
              <a:rPr lang="en-US" sz="1000" smtClean="0"/>
              <a:t> </a:t>
            </a:r>
            <a:endParaRPr lang="en-US" sz="1000" dirty="0"/>
          </a:p>
          <a:p>
            <a:pPr marL="551305" indent="-276471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551305" indent="-276471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endParaRPr lang="fr-B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66156E66-97B3-48AE-A1D7-C0617C43C904}" type="slidenum">
              <a:rPr lang="fr-BE">
                <a:solidFill>
                  <a:prstClr val="black"/>
                </a:solidFill>
                <a:latin typeface="Calibri"/>
              </a:rPr>
              <a:pPr defTabSz="942289">
                <a:defRPr/>
              </a:pPr>
              <a:t>9</a:t>
            </a:fld>
            <a:endParaRPr lang="fr-B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4421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dirty="0" smtClean="0"/>
              <a:t>/Праворуч знизу/</a:t>
            </a:r>
            <a:r>
              <a:rPr lang="uk-UA" b="1" baseline="0" dirty="0" smtClean="0"/>
              <a:t>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Сторінка 10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60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/праворуч/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Натисніть, щоб додати фонове зображення</a:t>
            </a:r>
            <a:endParaRPr lang="ru-RU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0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838A4D1-5773-1E45-8381-BAFD532C58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7"/>
          <a:stretch/>
        </p:blipFill>
        <p:spPr>
          <a:xfrm>
            <a:off x="214184" y="-8238"/>
            <a:ext cx="11977816" cy="6877189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1660860-AAD8-7B49-9E3A-F39C51B90C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238"/>
            <a:ext cx="6215743" cy="68662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8435" y="1122363"/>
            <a:ext cx="4637822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435" y="3602038"/>
            <a:ext cx="4637822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4722221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Notes and references</a:t>
            </a:r>
            <a:endParaRPr lang="fr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914A53-251C-694B-84E8-172BEC48FBED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8880CDD-5421-1846-84D7-88FAE40EF3FA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6D159D-223F-8A44-AAD7-49D930A327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5DBFF7A-BF1A-1B4C-A603-28AC8915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2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>
            <a:extLst>
              <a:ext uri="{FF2B5EF4-FFF2-40B4-BE49-F238E27FC236}">
                <a16:creationId xmlns:a16="http://schemas.microsoft.com/office/drawing/2014/main" id="{D8F49216-84E6-6048-80DE-18278BA52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356921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8435" y="1122363"/>
            <a:ext cx="6716353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435" y="3602038"/>
            <a:ext cx="6716353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5449" y="6356350"/>
            <a:ext cx="6799339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Notes and references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9DD1C05-965A-47AC-8A79-DFF4CC069D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56922" y="0"/>
            <a:ext cx="383507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 Click to add a background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BCAF0-204B-0E4A-8A87-AC98A77A91EC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B161DBF-5F6A-2749-ACBC-6769B6EE100D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50BFF53-7590-CF48-81D6-04268F91C2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17165EE-95B3-0D43-9716-7A6576DE6F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32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A8895F0-C26C-5A4A-8391-8C819B8D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7DC961-B734-AB40-850C-58E18F603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799B9CE-F14A-404A-8002-98489942A7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331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255E6837-6AC0-A844-B106-CD916858E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200238" cy="68570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0446B-4C1B-488A-AF43-F715FC8527F7}" type="slidenum">
              <a:rPr lang="en-US" smtClean="0"/>
              <a:pPr/>
              <a:t>‹№›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498C52-E4EB-C147-9DA9-651CC13938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5ABBB82-DF05-7E46-8A17-1F37F8ADF6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60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00213"/>
            <a:ext cx="10937833" cy="4069998"/>
          </a:xfrm>
        </p:spPr>
        <p:txBody>
          <a:bodyPr wrap="square" l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496" y="1087789"/>
            <a:ext cx="10944225" cy="3600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97C3172-C819-004E-94BB-8ED855E724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98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hotograph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5787CE3-B537-493F-8DAE-59060428B0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10944224" cy="3627787"/>
          </a:xfrm>
        </p:spPr>
        <p:txBody>
          <a:bodyPr lIns="0"/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3600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E4A756E-4784-4143-998C-B0BDF6C4AF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07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3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00213"/>
            <a:ext cx="5298929" cy="4069998"/>
          </a:xfrm>
        </p:spPr>
        <p:txBody>
          <a:bodyPr wrap="square"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90"/>
            <a:ext cx="10944224" cy="3600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5" y="1700213"/>
            <a:ext cx="5298927" cy="3699787"/>
          </a:xfrm>
        </p:spPr>
        <p:txBody>
          <a:bodyPr lIns="0"/>
          <a:lstStyle/>
          <a:p>
            <a:endParaRPr lang="en-US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798F917-508B-5D43-89A1-9B7F583BEC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71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‹№›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3600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19469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BC40AB-518E-47C1-85C3-F375EDA74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88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  <a:endParaRPr lang="en-US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78D9560-0BAB-4859-9465-5F0D743AD8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95775" y="3813175"/>
            <a:ext cx="3600450" cy="194627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  <a:endParaRPr lang="en-US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B5FF578-7C32-4C7B-9314-767499AE0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5613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  <a:endParaRPr lang="en-US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DB2E960A-7410-1940-8BA7-41910D78C3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990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00213"/>
            <a:ext cx="5292726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700213"/>
            <a:ext cx="5292724" cy="406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36009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6A97DE2-837F-9C49-A7BB-615995C7FA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223B7A73-016B-CC43-8EFE-EA03B740041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6A0D54E0-F289-FD45-8ED4-A156C61CB8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104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8B762-7389-4B7C-8A9C-04585DFA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4BA6C3F1-5C13-4DAE-A84F-63C5EC905041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295775" y="1412875"/>
            <a:ext cx="7272338" cy="4356100"/>
          </a:xfrm>
        </p:spPr>
        <p:txBody>
          <a:bodyPr/>
          <a:lstStyle/>
          <a:p>
            <a:r>
              <a:rPr lang="en-US"/>
              <a:t>Graph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7CD079-CE59-4CF1-84ED-C8CD0FD88A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1412875"/>
            <a:ext cx="3492500" cy="43561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0B0CD-1527-9849-87BD-CF0E514F6A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D7A7F6-EEE8-7345-B9B8-8346677BC5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48DE98E7-04A4-8747-9779-56B93CCC6F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008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7CAE7CB6-155B-1648-97C1-792BFBBC7704}"/>
              </a:ext>
            </a:extLst>
          </p:cNvPr>
          <p:cNvSpPr/>
          <p:nvPr userDrawn="1"/>
        </p:nvSpPr>
        <p:spPr>
          <a:xfrm>
            <a:off x="10345937" y="0"/>
            <a:ext cx="1687037" cy="1321904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fr-FR" b="1"/>
              <a:t>GUIDANCE SLIDE.</a:t>
            </a:r>
          </a:p>
          <a:p>
            <a:pPr algn="ctr"/>
            <a:r>
              <a:rPr lang="fr-FR"/>
              <a:t>DO NOT USE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610139"/>
            <a:ext cx="10944225" cy="4158836"/>
          </a:xfrm>
        </p:spPr>
        <p:txBody>
          <a:bodyPr lIns="0">
            <a:normAutofit/>
          </a:bodyPr>
          <a:lstStyle>
            <a:lvl1pPr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D769E04-3AB8-664B-87A6-ADC8EF122B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1118911"/>
            <a:ext cx="9791700" cy="363537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 marL="241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9631EEF-1295-B645-9221-F6A8EE95FD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7DB852B4-0E09-D741-B90C-6D8A15D210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64502" y="6213444"/>
            <a:ext cx="640462" cy="287626"/>
          </a:xfrm>
        </p:spPr>
        <p:txBody>
          <a:bodyPr/>
          <a:lstStyle/>
          <a:p>
            <a:fld id="{8830446B-4C1B-488A-AF43-F715FC8527F7}" type="slidenum">
              <a:rPr lang="en-US" smtClean="0"/>
              <a:t>‹№›</a:t>
            </a:fld>
            <a:endParaRPr lang="en-US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87719C5-9D3E-7E46-AA2C-F82831733A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28059" y="6026050"/>
            <a:ext cx="1470379" cy="514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fr-FR"/>
              <a:t>Logo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B3CA1A72-8A0E-9342-9E96-FCDF95D4F8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fr-FR"/>
              <a:t>Insert </a:t>
            </a:r>
            <a:r>
              <a:rPr lang="fr-FR" err="1"/>
              <a:t>here</a:t>
            </a:r>
            <a:r>
              <a:rPr lang="fr-FR"/>
              <a:t> </a:t>
            </a:r>
            <a:r>
              <a:rPr lang="fr-FR" err="1"/>
              <a:t>your</a:t>
            </a:r>
            <a:r>
              <a:rPr lang="fr-FR"/>
              <a:t> notes and </a:t>
            </a:r>
            <a:r>
              <a:rPr lang="fr-FR" err="1"/>
              <a:t>references</a:t>
            </a:r>
            <a:r>
              <a:rPr lang="fr-FR"/>
              <a:t> if </a:t>
            </a:r>
            <a:r>
              <a:rPr lang="fr-FR" err="1"/>
              <a:t>needed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80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2" y="441066"/>
            <a:ext cx="10212593" cy="978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73742" y="1538302"/>
            <a:ext cx="11139892" cy="451959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30400" indent="-230400">
              <a:buFont typeface="Arial" panose="020B0604020202020204" pitchFamily="34" charset="0"/>
              <a:buChar char="•"/>
              <a:defRPr/>
            </a:lvl2pPr>
            <a:lvl3pPr marL="453600" indent="-230400">
              <a:buFont typeface="Calibri" panose="020F0502020204030204" pitchFamily="34" charset="0"/>
              <a:buChar char="–"/>
              <a:defRPr/>
            </a:lvl3pPr>
            <a:lvl4pPr marL="720000" indent="-230400">
              <a:buFont typeface="Calibri" panose="020F0502020204030204" pitchFamily="34" charset="0"/>
              <a:buChar char="◦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 bwMode="gray">
          <a:xfrm>
            <a:off x="8969196" y="6356352"/>
            <a:ext cx="2744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200"/>
              <a:t>Page </a:t>
            </a:r>
            <a:fld id="{6984F883-9912-4EFB-8404-2A825476CACA}" type="slidenum">
              <a:rPr lang="fr-BE" sz="1200" smtClean="0"/>
              <a:pPr/>
              <a:t>‹№›</a:t>
            </a:fld>
            <a:endParaRPr lang="fr-BE" sz="1200"/>
          </a:p>
        </p:txBody>
      </p:sp>
    </p:spTree>
    <p:extLst>
      <p:ext uri="{BB962C8B-B14F-4D97-AF65-F5344CB8AC3E}">
        <p14:creationId xmlns:p14="http://schemas.microsoft.com/office/powerpoint/2010/main" val="54055006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 bwMode="gray">
          <a:xfrm>
            <a:off x="0" y="858838"/>
            <a:ext cx="12192000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334434" y="1268760"/>
            <a:ext cx="11446933" cy="576064"/>
          </a:xfrm>
        </p:spPr>
        <p:txBody>
          <a:bodyPr>
            <a:noAutofit/>
          </a:bodyPr>
          <a:lstStyle>
            <a:lvl1pPr algn="l">
              <a:defRPr lang="fr-BE" sz="3200" b="0" kern="1200" dirty="0" smtClean="0">
                <a:solidFill>
                  <a:srgbClr val="ED7102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34434" y="2060848"/>
            <a:ext cx="11446933" cy="4106213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solidFill>
                  <a:srgbClr val="323232"/>
                </a:solidFill>
                <a:latin typeface="Trebuchet MS"/>
                <a:cs typeface="Trebuchet MS"/>
              </a:defRPr>
            </a:lvl1pPr>
            <a:lvl2pPr>
              <a:buClr>
                <a:schemeClr val="accent1"/>
              </a:buClr>
              <a:defRPr sz="2000">
                <a:solidFill>
                  <a:srgbClr val="323232"/>
                </a:solidFill>
                <a:latin typeface="Trebuchet MS"/>
                <a:cs typeface="Trebuchet MS"/>
              </a:defRPr>
            </a:lvl2pPr>
            <a:lvl3pPr>
              <a:buClr>
                <a:schemeClr val="accent1"/>
              </a:buClr>
              <a:defRPr sz="1800">
                <a:solidFill>
                  <a:srgbClr val="323232"/>
                </a:solidFill>
                <a:latin typeface="Trebuchet MS"/>
                <a:cs typeface="Trebuchet MS"/>
              </a:defRPr>
            </a:lvl3pPr>
            <a:lvl4pPr>
              <a:buClr>
                <a:schemeClr val="accent1"/>
              </a:buClr>
              <a:defRPr sz="1600">
                <a:solidFill>
                  <a:srgbClr val="323232"/>
                </a:solidFill>
                <a:latin typeface="Trebuchet MS"/>
                <a:cs typeface="Trebuchet MS"/>
              </a:defRPr>
            </a:lvl4pPr>
            <a:lvl5pPr>
              <a:buClr>
                <a:schemeClr val="accent1"/>
              </a:buClr>
              <a:defRPr sz="1600">
                <a:solidFill>
                  <a:srgbClr val="323232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92400-7BAD-4642-9A57-4DC12792C87E}" type="slidenum">
              <a:rPr lang="fr-BE" altLang="en-US"/>
              <a:pPr>
                <a:defRPr/>
              </a:pPr>
              <a:t>‹№›</a:t>
            </a:fld>
            <a:endParaRPr lang="fr-BE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296333" y="6432551"/>
            <a:ext cx="178858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07/03/2017</a:t>
            </a:r>
            <a:endParaRPr lang="fr-BE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 cap="all">
                <a:solidFill>
                  <a:srgbClr val="0063A9"/>
                </a:solidFill>
                <a:latin typeface="Trebuchet MS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LOSG GA Meeting March 17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005853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28513EA-75B4-4BB7-A1C2-DEAF7BE2F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6745"/>
            <a:ext cx="629575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58E612F-9E9D-422B-8AD0-650231A1EE01}" type="slidenum">
              <a:rPr lang="fr-BE" smtClean="0"/>
              <a:pPr/>
              <a:t>‹№›</a:t>
            </a:fld>
            <a:endParaRPr lang="fr-BE" sz="15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D46A49-7B67-4468-AEDC-FCEB781695FF}"/>
              </a:ext>
            </a:extLst>
          </p:cNvPr>
          <p:cNvSpPr/>
          <p:nvPr userDrawn="1"/>
        </p:nvSpPr>
        <p:spPr>
          <a:xfrm>
            <a:off x="729448" y="290615"/>
            <a:ext cx="10733103" cy="94338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B25703-F684-4642-9DC9-98FDCEE31AD9}"/>
              </a:ext>
            </a:extLst>
          </p:cNvPr>
          <p:cNvSpPr txBox="1"/>
          <p:nvPr userDrawn="1"/>
        </p:nvSpPr>
        <p:spPr>
          <a:xfrm>
            <a:off x="729448" y="198096"/>
            <a:ext cx="10733102" cy="1128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5000" b="1" dirty="0">
                <a:latin typeface="+mj-lt"/>
                <a:ea typeface="+mj-ea"/>
                <a:cs typeface="+mj-cs"/>
              </a:rPr>
              <a:t>Text</a:t>
            </a:r>
            <a:endParaRPr kumimoji="0" lang="en-US" sz="50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4EA69EA-5427-4CDE-851A-D7BA096E01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9448" y="1704698"/>
            <a:ext cx="10733102" cy="3959225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3pPr>
              <a:buFont typeface="Courier New" panose="02070309020205020404" pitchFamily="49" charset="0"/>
              <a:buChar char="o"/>
              <a:defRPr/>
            </a:lvl3pPr>
            <a:lvl4pPr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Ø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4830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4" y="441067"/>
            <a:ext cx="10212593" cy="97894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73743" y="1538302"/>
            <a:ext cx="11139892" cy="451959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189" indent="-457189">
              <a:buFont typeface="Arial" panose="020B0604020202020204" pitchFamily="34" charset="0"/>
              <a:buChar char="•"/>
              <a:defRPr/>
            </a:lvl2pPr>
            <a:lvl3pPr marL="755632" indent="-457189">
              <a:buFont typeface="Calibri" panose="020F0502020204030204" pitchFamily="34" charset="0"/>
              <a:buChar char="–"/>
              <a:defRPr/>
            </a:lvl3pPr>
            <a:lvl4pPr marL="1037141" indent="-380990">
              <a:buFont typeface="Calibri" panose="020F0502020204030204" pitchFamily="34" charset="0"/>
              <a:buChar char="◦"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 bwMode="gray">
          <a:xfrm>
            <a:off x="8969196" y="6356352"/>
            <a:ext cx="2744437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600"/>
              <a:t>Page </a:t>
            </a:r>
            <a:fld id="{6984F883-9912-4EFB-8404-2A825476CACA}" type="slidenum">
              <a:rPr lang="fr-BE" sz="1600" smtClean="0"/>
              <a:pPr/>
              <a:t>‹№›</a:t>
            </a:fld>
            <a:endParaRPr lang="fr-BE" sz="1600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F45F4FCD-1BFD-9448-8BB7-7B9574256B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59"/>
          <a:stretch/>
        </p:blipFill>
        <p:spPr bwMode="gray">
          <a:xfrm>
            <a:off x="11153547" y="512233"/>
            <a:ext cx="464711" cy="49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0344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</a:lstStyle>
          <a:p>
            <a:pPr>
              <a:defRPr/>
            </a:pPr>
            <a:fld id="{571D7037-7811-4C40-A809-4FC964861EE3}" type="slidenum">
              <a:rPr lang="fr-FR" altLang="fr-FR"/>
              <a:pPr>
                <a:defRPr/>
              </a:pPr>
              <a:t>‹№›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93396269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BF30C5-5E32-4496-BFE9-558EF8D7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0944225" cy="68435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DCD8C3-7BF7-43B5-B94A-F094507E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14606"/>
            <a:ext cx="10944225" cy="435436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D6721-80CE-44ED-A354-8974317C4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792" y="6549592"/>
            <a:ext cx="2743200" cy="2980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CE00A-5D1F-440F-8771-1693A3D8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1538" y="6581949"/>
            <a:ext cx="640462" cy="2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30446B-4C1B-488A-AF43-F715FC8527F7}" type="slidenum">
              <a:rPr lang="en-US" smtClean="0"/>
              <a:pPr/>
              <a:t>‹№›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90443-161D-BF4C-8C8B-2C071A183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AD6DAC4-0012-F449-B330-EFECDEC3A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9083" y="6141873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416534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74" r:id="rId4"/>
    <p:sldLayoutId id="2147483664" r:id="rId5"/>
    <p:sldLayoutId id="2147483665" r:id="rId6"/>
    <p:sldLayoutId id="2147483666" r:id="rId7"/>
    <p:sldLayoutId id="2147483671" r:id="rId8"/>
    <p:sldLayoutId id="2147483652" r:id="rId9"/>
    <p:sldLayoutId id="2147483654" r:id="rId10"/>
    <p:sldLayoutId id="2147483675" r:id="rId11"/>
    <p:sldLayoutId id="2147483676" r:id="rId12"/>
    <p:sldLayoutId id="2147483677" r:id="rId13"/>
    <p:sldLayoutId id="2147483681" r:id="rId14"/>
    <p:sldLayoutId id="2147483682" r:id="rId15"/>
    <p:sldLayoutId id="2147483683" r:id="rId16"/>
    <p:sldLayoutId id="2147483684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9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Police système Courant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1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2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93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pos="3953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663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3634" userDrawn="1">
          <p15:clr>
            <a:srgbClr val="F26B43"/>
          </p15:clr>
        </p15:guide>
        <p15:guide id="12" orient="horz" pos="3748" userDrawn="1">
          <p15:clr>
            <a:srgbClr val="F26B43"/>
          </p15:clr>
        </p15:guide>
        <p15:guide id="13" pos="393" userDrawn="1">
          <p15:clr>
            <a:srgbClr val="F26B43"/>
          </p15:clr>
        </p15:guide>
        <p15:guide id="14" pos="2593" userDrawn="1">
          <p15:clr>
            <a:srgbClr val="F26B43"/>
          </p15:clr>
        </p15:guide>
        <p15:guide id="15" pos="2706" userDrawn="1">
          <p15:clr>
            <a:srgbClr val="F26B43"/>
          </p15:clr>
        </p15:guide>
        <p15:guide id="16" pos="4974" userDrawn="1">
          <p15:clr>
            <a:srgbClr val="F26B43"/>
          </p15:clr>
        </p15:guide>
        <p15:guide id="17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growth/content/second-european-hydrogen-forum_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nre@cefic.b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044" y="1122363"/>
            <a:ext cx="4985980" cy="2387600"/>
          </a:xfrm>
        </p:spPr>
        <p:txBody>
          <a:bodyPr/>
          <a:lstStyle/>
          <a:p>
            <a:r>
              <a:rPr lang="uk-UA" sz="3200" b="1" dirty="0" smtClean="0"/>
              <a:t>Безпечне та надійне постачання газу та водню для європейської хімічної промисловості</a:t>
            </a:r>
            <a:endParaRPr lang="uk-UA" sz="3200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FB7B9E-1E0F-534F-9A68-2F855FF12D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4309" y="3509962"/>
            <a:ext cx="4637822" cy="2007269"/>
          </a:xfrm>
        </p:spPr>
        <p:txBody>
          <a:bodyPr/>
          <a:lstStyle/>
          <a:p>
            <a:endParaRPr lang="fr-FR" dirty="0"/>
          </a:p>
          <a:p>
            <a:r>
              <a:rPr lang="uk-UA" dirty="0" err="1" smtClean="0"/>
              <a:t>Нікола</a:t>
            </a:r>
            <a:r>
              <a:rPr lang="uk-UA" dirty="0" smtClean="0"/>
              <a:t> </a:t>
            </a:r>
            <a:r>
              <a:rPr lang="uk-UA" dirty="0" err="1" smtClean="0"/>
              <a:t>Рега</a:t>
            </a:r>
            <a:r>
              <a:rPr lang="uk-UA" dirty="0" smtClean="0"/>
              <a:t> (</a:t>
            </a:r>
            <a:r>
              <a:rPr lang="fr-FR" dirty="0" smtClean="0"/>
              <a:t>Nicola Rega</a:t>
            </a:r>
            <a:r>
              <a:rPr lang="uk-UA" dirty="0" smtClean="0"/>
              <a:t>)</a:t>
            </a:r>
            <a:endParaRPr lang="fr-FR" dirty="0"/>
          </a:p>
          <a:p>
            <a:r>
              <a:rPr lang="uk-UA" dirty="0" smtClean="0"/>
              <a:t>Виконавчий директор</a:t>
            </a:r>
            <a:endParaRPr lang="fr-FR" dirty="0"/>
          </a:p>
          <a:p>
            <a:r>
              <a:rPr lang="uk-UA" dirty="0" smtClean="0"/>
              <a:t>Відділ з питань кліматичних змін та енергетики </a:t>
            </a:r>
            <a:r>
              <a:rPr lang="fr-FR" dirty="0"/>
              <a:t>Cefic</a:t>
            </a:r>
          </a:p>
          <a:p>
            <a:endParaRPr lang="fr-FR" dirty="0" smtClean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424" y="6297230"/>
            <a:ext cx="8070884" cy="365125"/>
          </a:xfrm>
        </p:spPr>
        <p:txBody>
          <a:bodyPr/>
          <a:lstStyle/>
          <a:p>
            <a:r>
              <a:rPr lang="uk-UA" dirty="0" smtClean="0"/>
              <a:t>Європейська рада хімічної промисловості</a:t>
            </a:r>
            <a:r>
              <a:rPr lang="uk-UA" dirty="0" smtClean="0"/>
              <a:t>, </a:t>
            </a:r>
            <a:r>
              <a:rPr lang="uk-UA" dirty="0" smtClean="0"/>
              <a:t>Міжнародна некомерційна асоціація</a:t>
            </a:r>
            <a:r>
              <a:rPr lang="uk-UA" dirty="0" smtClean="0"/>
              <a:t> – </a:t>
            </a:r>
          </a:p>
          <a:p>
            <a:r>
              <a:rPr lang="uk-UA" dirty="0" smtClean="0"/>
              <a:t>Вул. </a:t>
            </a:r>
            <a:r>
              <a:rPr lang="uk-UA" dirty="0" err="1" smtClean="0"/>
              <a:t>Белльяр</a:t>
            </a:r>
            <a:r>
              <a:rPr lang="uk-UA" dirty="0" smtClean="0"/>
              <a:t>, 40 - 1040  Брюссель – Бельгія</a:t>
            </a:r>
          </a:p>
          <a:p>
            <a:r>
              <a:rPr lang="uk-UA" dirty="0" smtClean="0"/>
              <a:t>№ у Реєстрі прозорості </a:t>
            </a:r>
            <a:r>
              <a:rPr lang="uk-UA" dirty="0" smtClean="0"/>
              <a:t>64879142323-90</a:t>
            </a:r>
            <a:endParaRPr lang="uk-UA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74FC4C-1DAE-C648-A67D-D2F9E97507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046" y="6297230"/>
            <a:ext cx="249101" cy="287424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C88BB-1B19-764B-B218-BFFAE49551BB}"/>
              </a:ext>
            </a:extLst>
          </p:cNvPr>
          <p:cNvCxnSpPr/>
          <p:nvPr/>
        </p:nvCxnSpPr>
        <p:spPr>
          <a:xfrm>
            <a:off x="5616000" y="6232430"/>
            <a:ext cx="0" cy="424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0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878" indent="-285723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2889" indent="-22857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045" indent="-22857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200" indent="-228578" eaLnBrk="0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355" indent="-22857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511" indent="-22857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8667" indent="-22857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5822" indent="-228578" eaLnBrk="0" fontAlgn="base" hangingPunct="0">
              <a:spcBef>
                <a:spcPts val="500"/>
              </a:spcBef>
              <a:spcAft>
                <a:spcPts val="50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A50D3693-F9BA-42A6-9C31-0136C1BE8D58}" type="slidenum">
              <a:rPr lang="fr-FR" altLang="fr-FR" sz="1000">
                <a:solidFill>
                  <a:srgbClr val="5F5F5F"/>
                </a:solidFill>
              </a:rPr>
              <a:pPr>
                <a:defRPr/>
              </a:pPr>
              <a:t>2</a:t>
            </a:fld>
            <a:endParaRPr lang="fr-FR" altLang="fr-FR" sz="1000">
              <a:solidFill>
                <a:srgbClr val="5F5F5F"/>
              </a:solidFill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62154" y="281346"/>
            <a:ext cx="7172325" cy="647700"/>
          </a:xfrm>
        </p:spPr>
        <p:txBody>
          <a:bodyPr>
            <a:noAutofit/>
          </a:bodyPr>
          <a:lstStyle/>
          <a:p>
            <a:pPr algn="ctr"/>
            <a:r>
              <a:rPr lang="uk-UA" altLang="en-US" dirty="0" smtClean="0">
                <a:latin typeface="Calibri" pitchFamily="34" charset="0"/>
              </a:rPr>
              <a:t>У центрі європейської промисловості</a:t>
            </a:r>
            <a:r>
              <a:rPr lang="en-BE" altLang="en-US" u="sng" dirty="0">
                <a:latin typeface="Calibri" pitchFamily="34" charset="0"/>
              </a:rPr>
              <a:t/>
            </a:r>
            <a:br>
              <a:rPr lang="en-BE" altLang="en-US" u="sng" dirty="0">
                <a:latin typeface="Calibri" pitchFamily="34" charset="0"/>
              </a:rPr>
            </a:br>
            <a:r>
              <a:rPr lang="uk-UA" altLang="en-US" i="1" dirty="0" smtClean="0">
                <a:solidFill>
                  <a:srgbClr val="006699"/>
                </a:solidFill>
                <a:latin typeface="Calibri" pitchFamily="34" charset="0"/>
              </a:rPr>
              <a:t>Забезпечення найнеобхіднішим</a:t>
            </a:r>
            <a:endParaRPr lang="uk-UA" altLang="en-US" i="1" dirty="0">
              <a:solidFill>
                <a:srgbClr val="006699"/>
              </a:solidFill>
              <a:latin typeface="Calibri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FAD5B72-9D0C-411F-93CB-120E26BD1F9E}"/>
              </a:ext>
            </a:extLst>
          </p:cNvPr>
          <p:cNvCxnSpPr>
            <a:cxnSpLocks/>
          </p:cNvCxnSpPr>
          <p:nvPr/>
        </p:nvCxnSpPr>
        <p:spPr>
          <a:xfrm>
            <a:off x="209006" y="3914502"/>
            <a:ext cx="116694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B7D0BE-8836-4E71-903E-D44062608E96}"/>
              </a:ext>
            </a:extLst>
          </p:cNvPr>
          <p:cNvCxnSpPr/>
          <p:nvPr/>
        </p:nvCxnSpPr>
        <p:spPr>
          <a:xfrm>
            <a:off x="6096000" y="1393371"/>
            <a:ext cx="0" cy="5042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B788A34-7763-4C4F-8278-E9DDF9908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035" y="1377691"/>
            <a:ext cx="3642354" cy="24267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5FCD33-92A5-4DE0-AD68-7A9156D98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189" y="4365104"/>
            <a:ext cx="3531347" cy="242678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4AE8ED-5003-46DD-BDCD-316A8A46E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5116" y="1429989"/>
            <a:ext cx="3488968" cy="23777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51E968-07CE-4E3C-B510-3D26DB1ED9C4}"/>
              </a:ext>
            </a:extLst>
          </p:cNvPr>
          <p:cNvSpPr/>
          <p:nvPr/>
        </p:nvSpPr>
        <p:spPr>
          <a:xfrm>
            <a:off x="6168009" y="1048635"/>
            <a:ext cx="6244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1400"/>
              <a:t>ЄС27 </a:t>
            </a:r>
            <a:r>
              <a:rPr lang="ru-RU" sz="1400"/>
              <a:t>має позитивне сальдо </a:t>
            </a:r>
            <a:r>
              <a:rPr lang="ru-RU" sz="1400"/>
              <a:t>торгівлі </a:t>
            </a:r>
            <a:r>
              <a:rPr lang="ru-RU" sz="1400" smtClean="0"/>
              <a:t>на провідних конкуруючих ринках</a:t>
            </a:r>
            <a:endParaRPr lang="en-US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864ADD-8494-4460-902F-28ABDEDB413F}"/>
              </a:ext>
            </a:extLst>
          </p:cNvPr>
          <p:cNvSpPr/>
          <p:nvPr/>
        </p:nvSpPr>
        <p:spPr>
          <a:xfrm>
            <a:off x="348636" y="1039137"/>
            <a:ext cx="54061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u="sng" dirty="0" smtClean="0"/>
              <a:t>ЄС27</a:t>
            </a:r>
            <a:r>
              <a:rPr lang="en-GB" sz="1600" u="sng" dirty="0" smtClean="0"/>
              <a:t> </a:t>
            </a:r>
            <a:r>
              <a:rPr lang="ru-RU" sz="1600" u="sng" smtClean="0"/>
              <a:t>- </a:t>
            </a:r>
            <a:r>
              <a:rPr lang="uk-UA" sz="1600" u="sng" smtClean="0"/>
              <a:t>другий </a:t>
            </a:r>
            <a:r>
              <a:rPr lang="uk-UA" sz="1600" u="sng" dirty="0" smtClean="0"/>
              <a:t>з найбільших виробників хімікатів у світі</a:t>
            </a:r>
            <a:endParaRPr lang="uk-UA" sz="1600" u="sng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B33E88-DCE7-4638-9AF6-FCE04AF098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5538" y="4361430"/>
            <a:ext cx="3531347" cy="24458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3C82BE-E92E-4D66-A671-FDA708B08CA1}"/>
              </a:ext>
            </a:extLst>
          </p:cNvPr>
          <p:cNvSpPr/>
          <p:nvPr/>
        </p:nvSpPr>
        <p:spPr>
          <a:xfrm>
            <a:off x="265266" y="3924001"/>
            <a:ext cx="58116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1400" dirty="0"/>
              <a:t>Витрати ЄС27 на дослідження та інновації досягли найвищих показників у 2020 р.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B48E04-7F94-4145-A16D-32149611D55D}"/>
              </a:ext>
            </a:extLst>
          </p:cNvPr>
          <p:cNvSpPr/>
          <p:nvPr/>
        </p:nvSpPr>
        <p:spPr>
          <a:xfrm>
            <a:off x="5812169" y="3963702"/>
            <a:ext cx="664461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/>
              <a:t>Хімічне виробництво ЄС27 та зменшення викидів парникових газів</a:t>
            </a:r>
          </a:p>
          <a:p>
            <a:pPr algn="ctr"/>
            <a:endParaRPr lang="en-GB" sz="1600" u="sng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E70C73-6E71-4B65-B66D-3FB8F48A47BA}"/>
              </a:ext>
            </a:extLst>
          </p:cNvPr>
          <p:cNvSpPr/>
          <p:nvPr/>
        </p:nvSpPr>
        <p:spPr>
          <a:xfrm rot="16200000">
            <a:off x="9001846" y="341083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000" dirty="0" smtClean="0"/>
              <a:t>Джерело</a:t>
            </a:r>
            <a:r>
              <a:rPr lang="en-BE" sz="1000" dirty="0" smtClean="0"/>
              <a:t>: </a:t>
            </a:r>
            <a:r>
              <a:rPr lang="uk-UA" sz="1000" dirty="0"/>
              <a:t>Європейська хімічна промисловість – Брошура 2022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408438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6B63F4-4234-4304-9770-71133BD0B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Енергетичний профіль хімічної промисловості</a:t>
            </a:r>
            <a:endParaRPr lang="uk-UA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2450602-A44E-4295-A41C-7836F590D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0EEB76-5789-403D-B51E-F8EC0A4D3F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20934-9F4C-431F-A32A-FE1087B1A4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52238" y="6581775"/>
            <a:ext cx="639762" cy="287338"/>
          </a:xfrm>
        </p:spPr>
        <p:txBody>
          <a:bodyPr/>
          <a:lstStyle/>
          <a:p>
            <a:fld id="{8830446B-4C1B-488A-AF43-F715FC8527F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56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F497C4-DBC1-4EFE-8D8B-5968D735D4B5}"/>
              </a:ext>
            </a:extLst>
          </p:cNvPr>
          <p:cNvSpPr/>
          <p:nvPr/>
        </p:nvSpPr>
        <p:spPr>
          <a:xfrm>
            <a:off x="461639" y="535530"/>
            <a:ext cx="11600539" cy="639192"/>
          </a:xfrm>
          <a:prstGeom prst="rect">
            <a:avLst/>
          </a:prstGeom>
          <a:solidFill>
            <a:srgbClr val="00B05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737B7-A6E4-4942-8BB1-4033CC73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514535"/>
            <a:ext cx="10944225" cy="681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 smtClean="0">
                <a:solidFill>
                  <a:schemeClr val="lt1"/>
                </a:solidFill>
              </a:rPr>
              <a:t>Використання енергії в хімічному секторі</a:t>
            </a:r>
            <a:endParaRPr lang="uk-UA" b="1" dirty="0">
              <a:solidFill>
                <a:schemeClr val="l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004EE-0053-48F2-BD73-81C7986A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4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120820-546F-4D13-86DE-49980E9EA387}"/>
              </a:ext>
            </a:extLst>
          </p:cNvPr>
          <p:cNvGrpSpPr/>
          <p:nvPr/>
        </p:nvGrpSpPr>
        <p:grpSpPr>
          <a:xfrm>
            <a:off x="955244" y="2029733"/>
            <a:ext cx="10026862" cy="4691742"/>
            <a:chOff x="-177553" y="946604"/>
            <a:chExt cx="10026862" cy="4691742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B45988F9-8270-4D26-80FD-ED07AF78B391}"/>
                </a:ext>
              </a:extLst>
            </p:cNvPr>
            <p:cNvGraphicFramePr/>
            <p:nvPr/>
          </p:nvGraphicFramePr>
          <p:xfrm>
            <a:off x="-177553" y="946604"/>
            <a:ext cx="7980590" cy="46917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D5D61CF1-227B-4F47-9461-10AA1E14E23F}"/>
                </a:ext>
              </a:extLst>
            </p:cNvPr>
            <p:cNvGraphicFramePr/>
            <p:nvPr/>
          </p:nvGraphicFramePr>
          <p:xfrm>
            <a:off x="6774096" y="1781377"/>
            <a:ext cx="3075213" cy="27251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3AA1CA-9DA9-4805-A4B9-FFE0D0B24CC2}"/>
              </a:ext>
            </a:extLst>
          </p:cNvPr>
          <p:cNvSpPr txBox="1"/>
          <p:nvPr/>
        </p:nvSpPr>
        <p:spPr>
          <a:xfrm>
            <a:off x="2084704" y="1413344"/>
            <a:ext cx="6603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 smtClean="0"/>
              <a:t>Енергія та суміші сировини у хімічному секторі </a:t>
            </a:r>
            <a:r>
              <a:rPr lang="ru-RU" b="1" dirty="0" smtClean="0"/>
              <a:t>– 2020 р., </a:t>
            </a:r>
            <a:r>
              <a:rPr lang="ru-RU" b="1" dirty="0"/>
              <a:t>у </a:t>
            </a:r>
            <a:r>
              <a:rPr lang="ru-RU" b="1" dirty="0" err="1"/>
              <a:t>ПДж</a:t>
            </a:r>
            <a:r>
              <a:rPr lang="ru-RU" b="1" dirty="0"/>
              <a:t> </a:t>
            </a:r>
            <a:r>
              <a:rPr lang="ru-RU" b="1" dirty="0" smtClean="0"/>
              <a:t>Разом</a:t>
            </a:r>
            <a:r>
              <a:rPr lang="ru-RU" b="1" dirty="0"/>
              <a:t>: 5301 </a:t>
            </a:r>
            <a:r>
              <a:rPr lang="ru-RU" b="1" dirty="0" err="1"/>
              <a:t>ПДж</a:t>
            </a:r>
            <a:r>
              <a:rPr lang="en-US" b="1" dirty="0" smtClean="0"/>
              <a:t> </a:t>
            </a:r>
            <a:endParaRPr lang="en-GB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C400D2-49E5-4C99-918A-9BB6BC6B96F7}"/>
              </a:ext>
            </a:extLst>
          </p:cNvPr>
          <p:cNvCxnSpPr>
            <a:cxnSpLocks/>
          </p:cNvCxnSpPr>
          <p:nvPr/>
        </p:nvCxnSpPr>
        <p:spPr>
          <a:xfrm>
            <a:off x="5169694" y="2462213"/>
            <a:ext cx="3334226" cy="623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A4E5F56-164E-402D-84B1-2E7A1B8ACCD4}"/>
              </a:ext>
            </a:extLst>
          </p:cNvPr>
          <p:cNvCxnSpPr>
            <a:cxnSpLocks/>
          </p:cNvCxnSpPr>
          <p:nvPr/>
        </p:nvCxnSpPr>
        <p:spPr>
          <a:xfrm flipV="1">
            <a:off x="5036344" y="5219700"/>
            <a:ext cx="3347247" cy="731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75106C3-AA5B-40FF-A5B5-1B46C3B44E68}"/>
              </a:ext>
            </a:extLst>
          </p:cNvPr>
          <p:cNvSpPr txBox="1"/>
          <p:nvPr/>
        </p:nvSpPr>
        <p:spPr>
          <a:xfrm>
            <a:off x="8610600" y="2276443"/>
            <a:ext cx="24539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err="1"/>
              <a:t>Споживання</a:t>
            </a:r>
            <a:r>
              <a:rPr lang="ru-RU" sz="1400" b="1" dirty="0"/>
              <a:t> </a:t>
            </a:r>
            <a:r>
              <a:rPr lang="ru-RU" sz="1400" b="1" dirty="0" err="1"/>
              <a:t>нафтопродуктів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060546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B107428-ED2E-410D-A78C-B18410B87528}"/>
              </a:ext>
            </a:extLst>
          </p:cNvPr>
          <p:cNvGrpSpPr/>
          <p:nvPr/>
        </p:nvGrpSpPr>
        <p:grpSpPr>
          <a:xfrm>
            <a:off x="623887" y="1491449"/>
            <a:ext cx="10359501" cy="4602266"/>
            <a:chOff x="-202142" y="-7136"/>
            <a:chExt cx="5653405" cy="241811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BEABBC9-0C18-47D5-9566-7A48A8F9B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2142" y="239917"/>
              <a:ext cx="5653405" cy="2171065"/>
            </a:xfrm>
            <a:prstGeom prst="rect">
              <a:avLst/>
            </a:prstGeom>
            <a:noFill/>
          </p:spPr>
        </p:pic>
        <p:sp>
          <p:nvSpPr>
            <p:cNvPr id="18" name="Text Box 2">
              <a:extLst>
                <a:ext uri="{FF2B5EF4-FFF2-40B4-BE49-F238E27FC236}">
                  <a16:creationId xmlns:a16="http://schemas.microsoft.com/office/drawing/2014/main" id="{B3C62F8C-148D-4E54-A12F-CD4BD0009F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454" y="-7136"/>
              <a:ext cx="4728279" cy="4505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/>
              <a:r>
                <a:rPr lang="uk-UA" b="1" dirty="0" smtClean="0"/>
                <a:t>Кінцеве енергоспоживання природного газу та неенергетичне споживання у </a:t>
              </a:r>
              <a:r>
                <a:rPr lang="uk-UA" b="1" dirty="0" smtClean="0"/>
                <a:t>показниках хімічних речовин </a:t>
              </a:r>
              <a:r>
                <a:rPr lang="en-GB" b="1" smtClean="0"/>
                <a:t>(2020</a:t>
              </a:r>
              <a:r>
                <a:rPr lang="uk-UA" b="1" smtClean="0"/>
                <a:t> </a:t>
              </a:r>
              <a:r>
                <a:rPr lang="uk-UA" b="1" dirty="0" smtClean="0"/>
                <a:t>р.</a:t>
              </a:r>
              <a:r>
                <a:rPr lang="en-GB" b="1" smtClean="0"/>
                <a:t>, </a:t>
              </a:r>
              <a:r>
                <a:rPr lang="ru-RU" b="1"/>
                <a:t>у </a:t>
              </a:r>
              <a:r>
                <a:rPr lang="ru-RU" b="1" smtClean="0"/>
                <a:t>ПДж</a:t>
              </a:r>
              <a:r>
                <a:rPr lang="en-GB" b="1" smtClean="0"/>
                <a:t>)</a:t>
              </a:r>
              <a:r>
                <a:rPr lang="en-GB" b="1"/>
                <a:t/>
              </a:r>
              <a:br>
                <a:rPr lang="en-GB" b="1"/>
              </a:br>
              <a:r>
                <a:rPr lang="ru-RU" b="1"/>
                <a:t>Разом: </a:t>
              </a:r>
              <a:r>
                <a:rPr lang="en-GB" b="1" smtClean="0"/>
                <a:t>1542 </a:t>
              </a:r>
              <a:r>
                <a:rPr lang="ru-RU" b="1"/>
                <a:t>ПДж </a:t>
              </a:r>
              <a:r>
                <a:rPr lang="en-GB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 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497C4-DBC1-4EFE-8D8B-5968D735D4B5}"/>
              </a:ext>
            </a:extLst>
          </p:cNvPr>
          <p:cNvSpPr/>
          <p:nvPr/>
        </p:nvSpPr>
        <p:spPr>
          <a:xfrm>
            <a:off x="461639" y="535530"/>
            <a:ext cx="11600539" cy="639192"/>
          </a:xfrm>
          <a:prstGeom prst="rect">
            <a:avLst/>
          </a:prstGeom>
          <a:solidFill>
            <a:srgbClr val="00B05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737B7-A6E4-4942-8BB1-4033CC73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514535"/>
            <a:ext cx="10944225" cy="681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 smtClean="0">
                <a:solidFill>
                  <a:schemeClr val="lt1"/>
                </a:solidFill>
              </a:rPr>
              <a:t>Використання енергії в хімічному секторі</a:t>
            </a:r>
            <a:endParaRPr lang="uk-UA" b="1" dirty="0">
              <a:solidFill>
                <a:schemeClr val="l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004EE-0053-48F2-BD73-81C7986A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C400D2-49E5-4C99-918A-9BB6BC6B96F7}"/>
              </a:ext>
            </a:extLst>
          </p:cNvPr>
          <p:cNvCxnSpPr>
            <a:cxnSpLocks/>
          </p:cNvCxnSpPr>
          <p:nvPr/>
        </p:nvCxnSpPr>
        <p:spPr>
          <a:xfrm>
            <a:off x="4412202" y="2480517"/>
            <a:ext cx="2317072" cy="6799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A4E5F56-164E-402D-84B1-2E7A1B8ACCD4}"/>
              </a:ext>
            </a:extLst>
          </p:cNvPr>
          <p:cNvCxnSpPr>
            <a:cxnSpLocks/>
          </p:cNvCxnSpPr>
          <p:nvPr/>
        </p:nvCxnSpPr>
        <p:spPr>
          <a:xfrm flipV="1">
            <a:off x="4291873" y="5015883"/>
            <a:ext cx="2357502" cy="350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43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F497C4-DBC1-4EFE-8D8B-5968D735D4B5}"/>
              </a:ext>
            </a:extLst>
          </p:cNvPr>
          <p:cNvSpPr/>
          <p:nvPr/>
        </p:nvSpPr>
        <p:spPr>
          <a:xfrm>
            <a:off x="461639" y="535530"/>
            <a:ext cx="11600539" cy="639192"/>
          </a:xfrm>
          <a:prstGeom prst="rect">
            <a:avLst/>
          </a:prstGeom>
          <a:solidFill>
            <a:srgbClr val="00B05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737B7-A6E4-4942-8BB1-4033CC73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514535"/>
            <a:ext cx="10944225" cy="681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dirty="0" smtClean="0">
                <a:solidFill>
                  <a:schemeClr val="lt1"/>
                </a:solidFill>
              </a:rPr>
              <a:t>Використання енергії в хімічному секторі</a:t>
            </a:r>
            <a:endParaRPr lang="uk-UA" b="1" dirty="0">
              <a:solidFill>
                <a:schemeClr val="l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004EE-0053-48F2-BD73-81C7986AC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DE5EB-3487-44C5-8B19-1FF2EB6B73B1}"/>
              </a:ext>
            </a:extLst>
          </p:cNvPr>
          <p:cNvSpPr txBox="1"/>
          <p:nvPr/>
        </p:nvSpPr>
        <p:spPr>
          <a:xfrm>
            <a:off x="755826" y="1307952"/>
            <a:ext cx="5832629" cy="3370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uk-UA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Ключові висновки кількісного аналізу: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endParaRPr lang="uk-UA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uk-UA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Нафта є найважливішою сировиною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endParaRPr lang="uk-UA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uk-UA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Природний газ є найважливішим джерелом енергії для промислових процесів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endParaRPr lang="uk-UA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r>
              <a:rPr lang="uk-UA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Природний газ також є важливою неенергетичною сировиною, зокрема для виробництва аміаку, а також метанолу та водню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8" name="Picture 10" descr="Media Kit - cefic.org">
            <a:extLst>
              <a:ext uri="{FF2B5EF4-FFF2-40B4-BE49-F238E27FC236}">
                <a16:creationId xmlns:a16="http://schemas.microsoft.com/office/drawing/2014/main" id="{E8090B67-C6D5-419B-A050-48D13C1E7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18" y="1310350"/>
            <a:ext cx="4481582" cy="331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58A8FB-887E-4B20-84ED-90BF1817068F}"/>
              </a:ext>
            </a:extLst>
          </p:cNvPr>
          <p:cNvSpPr txBox="1"/>
          <p:nvPr/>
        </p:nvSpPr>
        <p:spPr>
          <a:xfrm>
            <a:off x="755826" y="5039617"/>
            <a:ext cx="10680345" cy="126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найближчій або середньостроковій перспективі буде важко замінити природний газ в якості джерела енергії або вихідної сировини в хімічній промисловості.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uk-UA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Перебої у постачанні → каскадний ефект між галузями, оскільки сектор глибоко інтегрований у багато ланцюжків створення вартості.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70788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6B63F4-4234-4304-9770-71133BD0B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Перспективи використання водню для хімічної промисловості</a:t>
            </a:r>
            <a:endParaRPr lang="uk-UA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2450602-A44E-4295-A41C-7836F590D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0EEB76-5789-403D-B51E-F8EC0A4D3F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20934-9F4C-431F-A32A-FE1087B1A4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52238" y="6581775"/>
            <a:ext cx="639762" cy="287338"/>
          </a:xfrm>
        </p:spPr>
        <p:txBody>
          <a:bodyPr/>
          <a:lstStyle/>
          <a:p>
            <a:fld id="{8830446B-4C1B-488A-AF43-F715FC8527F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0AC564-25C9-43E4-8381-7389E908EFDF}"/>
              </a:ext>
            </a:extLst>
          </p:cNvPr>
          <p:cNvSpPr/>
          <p:nvPr/>
        </p:nvSpPr>
        <p:spPr>
          <a:xfrm>
            <a:off x="729448" y="290615"/>
            <a:ext cx="10733103" cy="94338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fr-B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14B913-B1CD-422C-A56A-3EFE3EBBB7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06745"/>
            <a:ext cx="629575" cy="365125"/>
          </a:xfrm>
        </p:spPr>
        <p:txBody>
          <a:bodyPr/>
          <a:lstStyle/>
          <a:p>
            <a:fld id="{C58E612F-9E9D-422B-8AD0-650231A1EE01}" type="slidenum">
              <a:rPr lang="fr-BE" smtClean="0"/>
              <a:t>8</a:t>
            </a:fld>
            <a:endParaRPr lang="fr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CFA034-9A85-425B-9CC4-859DF1BF34B9}"/>
              </a:ext>
            </a:extLst>
          </p:cNvPr>
          <p:cNvSpPr txBox="1"/>
          <p:nvPr/>
        </p:nvSpPr>
        <p:spPr>
          <a:xfrm>
            <a:off x="729448" y="198096"/>
            <a:ext cx="10733102" cy="1128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uk-UA" sz="3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Потенціал використання водню у промислових проектах</a:t>
            </a:r>
            <a:endParaRPr kumimoji="0" lang="uk-UA" sz="3200" b="1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EFC6DC-6C2F-4F21-ADA4-2E81033991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9448" y="1430718"/>
            <a:ext cx="10733102" cy="4921275"/>
          </a:xfrm>
        </p:spPr>
        <p:txBody>
          <a:bodyPr/>
          <a:lstStyle/>
          <a:p>
            <a:pPr marL="241200" lvl="1" indent="0" algn="just">
              <a:buNone/>
            </a:pPr>
            <a:r>
              <a:rPr lang="uk-UA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 так важливо прагнути до «кліматично нейтрального» виробництва: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Зменшення великих обсягів викидів парникових газів (кілька сотень млн. т/рік).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 промислових майданчиків і зайнятості при переході на кліматично нейтральне виробництво.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Збереження виробничої промисловості в Європі, що забезпечує певний рівень незалежності.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Утримання технологічного лідерства в Європі (важливо для регіону з обмеженими ресурсами).</a:t>
            </a:r>
          </a:p>
          <a:p>
            <a:pPr marL="241200" lvl="1" indent="0" algn="just"/>
            <a:endParaRPr lang="uk-UA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200" lvl="1" indent="0" algn="just">
              <a:buNone/>
            </a:pPr>
            <a:r>
              <a:rPr lang="uk-UA" b="1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Водень і хімічна промисловість: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Хімічна промисловість вже виробляє водень для власного споживання – близько 4 </a:t>
            </a:r>
            <a:r>
              <a:rPr lang="uk-UA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Мт</a:t>
            </a: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/рік.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Водень використовується, в першу чергу, як вихідна сировина – пріоритетний напрямок використання водню.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uk-UA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відновлюваний, так і водень з низьким вмістом вуглецю відіграватимуть роль на шляху промисловості до вуглецевої нейтральності.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B6B1F9-02A2-418C-BFF9-BC671F5F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64" y="-214673"/>
            <a:ext cx="11449272" cy="978944"/>
          </a:xfrm>
        </p:spPr>
        <p:txBody>
          <a:bodyPr>
            <a:normAutofit/>
          </a:bodyPr>
          <a:lstStyle/>
          <a:p>
            <a:r>
              <a:rPr lang="uk-UA" sz="2800" dirty="0" smtClean="0"/>
              <a:t>Хімічна промисловість ЄС є лідером Економіки Чистого Водню</a:t>
            </a:r>
            <a:endParaRPr lang="uk-UA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D9184-9B8E-490C-B839-02067C1F8344}"/>
              </a:ext>
            </a:extLst>
          </p:cNvPr>
          <p:cNvSpPr txBox="1"/>
          <p:nvPr/>
        </p:nvSpPr>
        <p:spPr>
          <a:xfrm>
            <a:off x="720633" y="6171747"/>
            <a:ext cx="11029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/>
              <a:t>Джерело: Європейська Комісія, </a:t>
            </a:r>
            <a:r>
              <a:rPr lang="ru-RU" sz="1400" b="1"/>
              <a:t>Європейський альянс з чистого водню </a:t>
            </a:r>
            <a:r>
              <a:rPr lang="ru-RU" sz="1400"/>
              <a:t>(</a:t>
            </a:r>
            <a:r>
              <a:rPr lang="en-US" sz="1400"/>
              <a:t>European Clean Hydrogen Alliance</a:t>
            </a:r>
            <a:r>
              <a:rPr lang="ru-RU" sz="1400"/>
              <a:t>): </a:t>
            </a:r>
            <a:r>
              <a:rPr lang="uk-UA" sz="1400" b="1" u="sng" smtClean="0">
                <a:solidFill>
                  <a:srgbClr val="92D050"/>
                </a:solidFill>
              </a:rPr>
              <a:t>Пере</a:t>
            </a:r>
            <a:r>
              <a:rPr lang="uk-UA" sz="1400" b="1" u="sng" smtClean="0">
                <a:solidFill>
                  <a:srgbClr val="92D050"/>
                </a:solidFill>
                <a:hlinkClick r:id="rId3"/>
              </a:rPr>
              <a:t>гляд</a:t>
            </a:r>
            <a:r>
              <a:rPr lang="en-US" sz="1400" b="1" smtClean="0">
                <a:hlinkClick r:id="rId3"/>
              </a:rPr>
              <a:t> </a:t>
            </a:r>
            <a:r>
              <a:rPr lang="ru-RU" sz="1400" b="1"/>
              <a:t>зібраних проектів</a:t>
            </a:r>
            <a:endParaRPr lang="uk-UA" sz="1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D25822-7088-4F3C-9B4A-7E8DCEBFD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00" y="908720"/>
            <a:ext cx="11229131" cy="526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671F1-D2C0-4491-A92B-E1D195FF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42" y="441066"/>
            <a:ext cx="10562818" cy="978944"/>
          </a:xfrm>
        </p:spPr>
        <p:txBody>
          <a:bodyPr anchor="t"/>
          <a:lstStyle/>
          <a:p>
            <a:pPr algn="just"/>
            <a:r>
              <a:rPr lang="uk-UA" dirty="0" smtClean="0"/>
              <a:t>Фокус на забезпеченні належного рівня якості водню та газу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BA23-9C2F-405C-B983-89AE1D0329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3742" y="1052736"/>
            <a:ext cx="11139892" cy="5544616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dirty="0"/>
              <a:t>Хімічна промисловість може використовувати водень і природний газ як сировину, так і </a:t>
            </a:r>
            <a:r>
              <a:rPr lang="uk-UA" dirty="0" smtClean="0"/>
              <a:t>як енергоносії</a:t>
            </a:r>
            <a:r>
              <a:rPr lang="uk-UA" dirty="0"/>
              <a:t>. Водень </a:t>
            </a:r>
            <a:r>
              <a:rPr lang="uk-UA" dirty="0" smtClean="0"/>
              <a:t>має постачатись/використовуватись очищеним на найвищому рівні.</a:t>
            </a:r>
            <a:endParaRPr lang="uk-UA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dirty="0" smtClean="0"/>
              <a:t>Водень, </a:t>
            </a:r>
            <a:r>
              <a:rPr lang="uk-UA" dirty="0"/>
              <a:t>відновлювані гази та гази з низьким вмістом </a:t>
            </a:r>
            <a:r>
              <a:rPr lang="uk-UA" dirty="0" smtClean="0"/>
              <a:t>вуглецю повинні постачатись </a:t>
            </a:r>
            <a:r>
              <a:rPr lang="uk-UA" dirty="0"/>
              <a:t>спеціальними трубопроводами.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dirty="0" smtClean="0"/>
              <a:t>Оператор </a:t>
            </a:r>
            <a:r>
              <a:rPr lang="uk-UA" dirty="0"/>
              <a:t>транспортної системи має нести повну відповідальність за доставку </a:t>
            </a:r>
            <a:r>
              <a:rPr lang="uk-UA" dirty="0" smtClean="0"/>
              <a:t>таких </a:t>
            </a:r>
            <a:r>
              <a:rPr lang="uk-UA" dirty="0"/>
              <a:t>газів стабільної та передбачуваної якості до </a:t>
            </a:r>
            <a:r>
              <a:rPr lang="uk-UA" dirty="0" smtClean="0"/>
              <a:t>об'єктів хімічної </a:t>
            </a:r>
            <a:r>
              <a:rPr lang="uk-UA" dirty="0"/>
              <a:t>промисловості.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dirty="0" smtClean="0"/>
              <a:t>Доступ </a:t>
            </a:r>
            <a:r>
              <a:rPr lang="uk-UA" dirty="0"/>
              <a:t>до відновлюваних джерел водню та газів з низьким вмістом вуглецю має бути </a:t>
            </a:r>
            <a:r>
              <a:rPr lang="uk-UA" dirty="0" smtClean="0"/>
              <a:t>економічно конкурентоспроможним.</a:t>
            </a:r>
            <a:endParaRPr lang="uk-UA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dirty="0"/>
              <a:t>Наша галузь </a:t>
            </a:r>
            <a:r>
              <a:rPr lang="uk-UA" sz="2000" dirty="0" smtClean="0"/>
              <a:t>працює в умовах міжнародної </a:t>
            </a:r>
            <a:r>
              <a:rPr lang="uk-UA" sz="2000" dirty="0"/>
              <a:t>конкуренції </a:t>
            </a:r>
            <a:r>
              <a:rPr lang="uk-UA" sz="2000" dirty="0" smtClean="0"/>
              <a:t>і може </a:t>
            </a:r>
            <a:r>
              <a:rPr lang="uk-UA" sz="2000" dirty="0"/>
              <a:t>не </a:t>
            </a:r>
            <a:r>
              <a:rPr lang="uk-UA" sz="2000" dirty="0" smtClean="0"/>
              <a:t> впоратись </a:t>
            </a:r>
            <a:r>
              <a:rPr lang="uk-UA" sz="2000" dirty="0"/>
              <a:t>з додатковими </a:t>
            </a:r>
            <a:r>
              <a:rPr lang="uk-UA" sz="2000" dirty="0" smtClean="0"/>
              <a:t>витратами.</a:t>
            </a:r>
            <a:endParaRPr lang="en-BE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36583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513F8-EEB1-F44E-AF0B-12295CDE6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8435" y="2410822"/>
            <a:ext cx="4670479" cy="1145586"/>
          </a:xfrm>
        </p:spPr>
        <p:txBody>
          <a:bodyPr>
            <a:normAutofit/>
          </a:bodyPr>
          <a:lstStyle/>
          <a:p>
            <a:r>
              <a:rPr lang="uk-UA" sz="1400" b="1" dirty="0" smtClean="0"/>
              <a:t>Контакти</a:t>
            </a:r>
            <a:r>
              <a:rPr lang="fr-FR" sz="1400" b="1" dirty="0" smtClean="0"/>
              <a:t>: 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uk-UA" sz="1400" dirty="0" err="1" smtClean="0"/>
              <a:t>Нікола</a:t>
            </a:r>
            <a:r>
              <a:rPr lang="uk-UA" sz="1400" dirty="0" smtClean="0"/>
              <a:t> </a:t>
            </a:r>
            <a:r>
              <a:rPr lang="uk-UA" sz="1400" dirty="0" err="1" smtClean="0"/>
              <a:t>Рега</a:t>
            </a:r>
            <a:r>
              <a:rPr lang="uk-UA" sz="1400" dirty="0" smtClean="0"/>
              <a:t> (</a:t>
            </a:r>
            <a:r>
              <a:rPr lang="fr-FR" sz="1400" dirty="0" smtClean="0"/>
              <a:t>Nicola Rega</a:t>
            </a:r>
            <a:r>
              <a:rPr lang="uk-UA" sz="1400" dirty="0" smtClean="0"/>
              <a:t>)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uk-UA" sz="1400" dirty="0"/>
              <a:t>Виконавчий директор</a:t>
            </a:r>
            <a:r>
              <a:rPr lang="ru-RU" sz="1400"/>
              <a:t/>
            </a:r>
            <a:br>
              <a:rPr lang="ru-RU" sz="1400"/>
            </a:br>
            <a:r>
              <a:rPr lang="uk-UA" sz="1400"/>
              <a:t>Відділ з питань кліматичних змін та енергетики Cefic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>
                <a:hlinkClick r:id="rId3"/>
              </a:rPr>
              <a:t>nre@cefic.be</a:t>
            </a:r>
            <a:r>
              <a:rPr lang="fr-FR" sz="1400" dirty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D07E7C6-AA13-CC4D-B41F-4BDAAC6D1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8435" y="3902484"/>
            <a:ext cx="4670479" cy="1655762"/>
          </a:xfrm>
        </p:spPr>
        <p:txBody>
          <a:bodyPr>
            <a:noAutofit/>
          </a:bodyPr>
          <a:lstStyle/>
          <a:p>
            <a:pPr algn="just"/>
            <a:r>
              <a:rPr lang="uk-UA" sz="900" b="1" dirty="0">
                <a:latin typeface="+mn-lt"/>
              </a:rPr>
              <a:t>Про </a:t>
            </a:r>
            <a:r>
              <a:rPr lang="uk-UA" sz="900" b="1" dirty="0" err="1">
                <a:latin typeface="+mn-lt"/>
              </a:rPr>
              <a:t>Cefic</a:t>
            </a:r>
            <a:endParaRPr lang="ru-RU" sz="900" b="1">
              <a:latin typeface="+mn-lt"/>
            </a:endParaRPr>
          </a:p>
          <a:p>
            <a:pPr algn="just"/>
            <a:r>
              <a:rPr lang="uk-UA" sz="900" b="1">
                <a:latin typeface="+mn-lt"/>
              </a:rPr>
              <a:t>Cefic - Європейська рада хімічної промисловості, заснована у 1972 р., є голосом великих, </a:t>
            </a:r>
            <a:r>
              <a:rPr lang="uk-UA" sz="900" b="1">
                <a:latin typeface="+mn-lt"/>
              </a:rPr>
              <a:t>середніх </a:t>
            </a:r>
            <a:r>
              <a:rPr lang="uk-UA" sz="900" b="1" smtClean="0">
                <a:latin typeface="+mn-lt"/>
              </a:rPr>
              <a:t>та </a:t>
            </a:r>
            <a:r>
              <a:rPr lang="uk-UA" sz="900" b="1">
                <a:latin typeface="+mn-lt"/>
              </a:rPr>
              <a:t>малих </a:t>
            </a:r>
            <a:r>
              <a:rPr lang="uk-UA" sz="900" b="1" smtClean="0">
                <a:latin typeface="+mn-lt"/>
              </a:rPr>
              <a:t>компаній хімічної галузі </a:t>
            </a:r>
            <a:r>
              <a:rPr lang="uk-UA" sz="900" b="1">
                <a:latin typeface="+mn-lt"/>
              </a:rPr>
              <a:t>по всій Європі, які забезпечують 1,1 мільйона робочих місць та 15% світового виробництва хімічної продукції. </a:t>
            </a:r>
            <a:r>
              <a:rPr lang="uk-UA" sz="900" b="1" dirty="0">
                <a:latin typeface="+mn-lt"/>
              </a:rPr>
              <a:t>Члени </a:t>
            </a:r>
            <a:r>
              <a:rPr lang="uk-UA" sz="900" b="1" dirty="0" err="1">
                <a:latin typeface="+mn-lt"/>
              </a:rPr>
              <a:t>Cefic</a:t>
            </a:r>
            <a:r>
              <a:rPr lang="uk-UA" sz="900" b="1" dirty="0">
                <a:latin typeface="+mn-lt"/>
              </a:rPr>
              <a:t> утворюють одну з найактивніших мереж бізнес-спільноти, яку доповнюють партнерські відносини з галузевими асоціаціями, що представляють різні сектори в ланцюжку створення вартості. Повний список наших учасників доступний на веб-сайті </a:t>
            </a:r>
            <a:r>
              <a:rPr lang="uk-UA" sz="900" b="1" dirty="0" err="1">
                <a:latin typeface="+mn-lt"/>
              </a:rPr>
              <a:t>Cefic</a:t>
            </a:r>
            <a:r>
              <a:rPr lang="uk-UA" sz="900" b="1" dirty="0">
                <a:latin typeface="+mn-lt"/>
              </a:rPr>
              <a:t>. </a:t>
            </a:r>
            <a:r>
              <a:rPr lang="uk-UA" sz="900" b="1" dirty="0" err="1">
                <a:latin typeface="+mn-lt"/>
              </a:rPr>
              <a:t>Cefic</a:t>
            </a:r>
            <a:r>
              <a:rPr lang="uk-UA" sz="900" b="1" dirty="0">
                <a:latin typeface="+mn-lt"/>
              </a:rPr>
              <a:t> є діючим членом Міжнародної ради хімічних асоціацій (ICCA - </a:t>
            </a:r>
            <a:r>
              <a:rPr lang="uk-UA" sz="900" b="1" dirty="0" err="1">
                <a:latin typeface="+mn-lt"/>
              </a:rPr>
              <a:t>International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Council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of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Chemical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Associations</a:t>
            </a:r>
            <a:r>
              <a:rPr lang="uk-UA" sz="900" b="1" dirty="0">
                <a:latin typeface="+mn-lt"/>
              </a:rPr>
              <a:t>), яка представляє виробників хімічної продукції у всьому світі та прагне зміцнити існуючу співпрацю з глобальними організаціями, такими як Програма ООН з довкілля «ЮНЕП» (UNEP - </a:t>
            </a:r>
            <a:r>
              <a:rPr lang="uk-UA" sz="900" b="1" dirty="0" err="1">
                <a:latin typeface="+mn-lt"/>
              </a:rPr>
              <a:t>United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Nations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Environment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Programme</a:t>
            </a:r>
            <a:r>
              <a:rPr lang="uk-UA" sz="900" b="1" dirty="0">
                <a:latin typeface="+mn-lt"/>
              </a:rPr>
              <a:t>) та Організація економічного співробітництва та розвитку «ОЕСР» (OECD - </a:t>
            </a:r>
            <a:r>
              <a:rPr lang="uk-UA" sz="900" b="1" dirty="0" err="1">
                <a:latin typeface="+mn-lt"/>
              </a:rPr>
              <a:t>Organisation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for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Economic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Co-operation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and</a:t>
            </a:r>
            <a:r>
              <a:rPr lang="uk-UA" sz="900" b="1" dirty="0">
                <a:latin typeface="+mn-lt"/>
              </a:rPr>
              <a:t> </a:t>
            </a:r>
            <a:r>
              <a:rPr lang="uk-UA" sz="900" b="1" dirty="0" err="1">
                <a:latin typeface="+mn-lt"/>
              </a:rPr>
              <a:t>Development</a:t>
            </a:r>
            <a:r>
              <a:rPr lang="uk-UA" sz="900" b="1" dirty="0">
                <a:latin typeface="+mn-lt"/>
              </a:rPr>
              <a:t>), для глобального покращення управління виробництвом та використанням хімічних речовин.</a:t>
            </a:r>
            <a:endParaRPr lang="fr-FR" sz="900" b="1" dirty="0">
              <a:latin typeface="+mn-l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B0CF1DC-173B-374C-8FE4-7FBB5B5A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dirty="0" smtClean="0"/>
              <a:t>Європейська </a:t>
            </a:r>
            <a:r>
              <a:rPr lang="uk-UA" dirty="0"/>
              <a:t>рада хімічної промисловості, Міжнародна некомерційна асоціація – </a:t>
            </a:r>
            <a:endParaRPr lang="ru-RU"/>
          </a:p>
          <a:p>
            <a:r>
              <a:rPr lang="uk-UA"/>
              <a:t>Вул. </a:t>
            </a:r>
            <a:r>
              <a:rPr lang="uk-UA" dirty="0" err="1"/>
              <a:t>Белльяр</a:t>
            </a:r>
            <a:r>
              <a:rPr lang="uk-UA" dirty="0"/>
              <a:t>, 40 - 1040  Брюссель – Бельгія</a:t>
            </a:r>
            <a:endParaRPr lang="ru-RU"/>
          </a:p>
          <a:p>
            <a:r>
              <a:rPr lang="uk-UA"/>
              <a:t>№ у Реєстрі прозорості 64879142323-90</a:t>
            </a:r>
            <a:endParaRPr lang="en-US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506A251-F793-BC4C-A46A-EDD8C7587F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1DBBA87-7374-C346-AD1B-EA1759C387A5}"/>
              </a:ext>
            </a:extLst>
          </p:cNvPr>
          <p:cNvSpPr txBox="1">
            <a:spLocks/>
          </p:cNvSpPr>
          <p:nvPr/>
        </p:nvSpPr>
        <p:spPr>
          <a:xfrm>
            <a:off x="1338435" y="1265236"/>
            <a:ext cx="4670479" cy="1145586"/>
          </a:xfrm>
          <a:prstGeom prst="rect">
            <a:avLst/>
          </a:prstGeom>
        </p:spPr>
        <p:txBody>
          <a:bodyPr vert="horz" lIns="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6500" dirty="0" smtClean="0">
                <a:latin typeface="+mn-lt"/>
              </a:rPr>
              <a:t>Дякуємо вам!</a:t>
            </a:r>
            <a:endParaRPr lang="fr-FR" sz="6500" dirty="0">
              <a:latin typeface="+mn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69E037-B471-9741-97C8-7DC3777467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046" y="6297230"/>
            <a:ext cx="249101" cy="28742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E33AD88-5207-414B-926F-72642020A907}"/>
              </a:ext>
            </a:extLst>
          </p:cNvPr>
          <p:cNvCxnSpPr/>
          <p:nvPr/>
        </p:nvCxnSpPr>
        <p:spPr>
          <a:xfrm>
            <a:off x="5616000" y="6232430"/>
            <a:ext cx="0" cy="424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0322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6">
      <a:dk1>
        <a:srgbClr val="595959"/>
      </a:dk1>
      <a:lt1>
        <a:srgbClr val="FFFFFF"/>
      </a:lt1>
      <a:dk2>
        <a:srgbClr val="69747A"/>
      </a:dk2>
      <a:lt2>
        <a:srgbClr val="FFFFFF"/>
      </a:lt2>
      <a:accent1>
        <a:srgbClr val="5BBAA5"/>
      </a:accent1>
      <a:accent2>
        <a:srgbClr val="005CAB"/>
      </a:accent2>
      <a:accent3>
        <a:srgbClr val="F47B20"/>
      </a:accent3>
      <a:accent4>
        <a:srgbClr val="59A18C"/>
      </a:accent4>
      <a:accent5>
        <a:srgbClr val="0076C0"/>
      </a:accent5>
      <a:accent6>
        <a:srgbClr val="79B778"/>
      </a:accent6>
      <a:hlink>
        <a:srgbClr val="92C039"/>
      </a:hlink>
      <a:folHlink>
        <a:srgbClr val="92C039"/>
      </a:folHlink>
    </a:clrScheme>
    <a:fontScheme name="Personnalisé 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comments xmlns="063f955d-52cd-40b2-80f5-70171ea2be06" xsi:nil="true"/>
    <AI_Cluster xmlns="063f955d-52cd-40b2-80f5-70171ea2be06" xsi:nil="true"/>
    <AI_Initial_directory xmlns="063f955d-52cd-40b2-80f5-70171ea2be06" xsi:nil="true"/>
    <AI__x0025__Relevance_B xmlns="063f955d-52cd-40b2-80f5-70171ea2be06" xsi:nil="true"/>
    <mf725ba62fce447fb9bbcc06eaaae514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Being worked on</TermName>
          <TermId xmlns="http://schemas.microsoft.com/office/infopath/2007/PartnerControls">61239119-fb6b-4477-99a9-0d9e8dd1a49e</TermId>
        </TermInfo>
      </Terms>
    </mf725ba62fce447fb9bbcc06eaaae514>
    <TaxCatchAll xmlns="063f955d-52cd-40b2-80f5-70171ea2be06">
      <Value>10</Value>
      <Value>9</Value>
      <Value>8</Value>
      <Value>7</Value>
    </TaxCatchAll>
    <Expiration_date xmlns="063f955d-52cd-40b2-80f5-70171ea2be06" xsi:nil="true"/>
    <AI_SHP_Reference xmlns="063f955d-52cd-40b2-80f5-70171ea2be06">20220824-00127</AI_SHP_Reference>
    <AI_Duplicate_status xmlns="063f955d-52cd-40b2-80f5-70171ea2be06" xsi:nil="true"/>
    <Context xmlns="063f955d-52cd-40b2-80f5-70171ea2be06" xsi:nil="true"/>
    <AI__x0025__Relevance_A xmlns="063f955d-52cd-40b2-80f5-70171ea2be06" xsi:nil="true"/>
    <AI_Batch_reference xmlns="063f955d-52cd-40b2-80f5-70171ea2be06" xsi:nil="true"/>
    <AI_Labelling_error xmlns="063f955d-52cd-40b2-80f5-70171ea2be06">false</AI_Labelling_error>
    <jdb7fc4e974a45188d91caad41c9ef17 xmlns="063f955d-52cd-40b2-80f5-70171ea2be06">
      <Terms xmlns="http://schemas.microsoft.com/office/infopath/2007/PartnerControls"/>
    </jdb7fc4e974a45188d91caad41c9ef17>
    <AI_Requested__x0020_manual_classification xmlns="063f955d-52cd-40b2-80f5-70171ea2be06">false</AI_Requested__x0020_manual_classification>
    <Doc_Language xmlns="063f955d-52cd-40b2-80f5-70171ea2be06" xsi:nil="true"/>
    <AI_AIDB_ID xmlns="063f955d-52cd-40b2-80f5-70171ea2be06" xsi:nil="true"/>
    <AI_Classification_B xmlns="063f955d-52cd-40b2-80f5-70171ea2be06" xsi:nil="true"/>
    <AI_AIDB_status_TXT xmlns="063f955d-52cd-40b2-80f5-70171ea2be06" xsi:nil="true"/>
    <AI_Classification_A xmlns="063f955d-52cd-40b2-80f5-70171ea2be06" xsi:nil="true"/>
    <i3815fca76db49ac95ea420f7cf911c6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3 - Internal use only</TermName>
          <TermId xmlns="http://schemas.microsoft.com/office/infopath/2007/PartnerControls">444dad51-745a-4285-abc9-4365fac0ec25</TermId>
        </TermInfo>
      </Terms>
    </i3815fca76db49ac95ea420f7cf911c6>
    <AI__x0025__Duplicate_candidate xmlns="063f955d-52cd-40b2-80f5-70171ea2be06" xsi:nil="true"/>
    <AI_Waiting_for_auto_classification xmlns="063f955d-52cd-40b2-80f5-70171ea2be06">false</AI_Waiting_for_auto_classification>
    <f56f3b9b03444df3b2ef6aaf7c0cbaa6 xmlns="063f955d-52cd-40b2-80f5-70171ea2be06">
      <Terms xmlns="http://schemas.microsoft.com/office/infopath/2007/PartnerControls"/>
    </f56f3b9b03444df3b2ef6aaf7c0cbaa6>
    <e88422c06c974aee9bbadae853be99f3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3fbde490-865b-454f-b890-2db0972ec210</TermId>
        </TermInfo>
      </Terms>
    </e88422c06c974aee9bbadae853be99f3>
    <AI_Classification_has_been_requested xmlns="063f955d-52cd-40b2-80f5-70171ea2be06">false</AI_Classification_has_been_requested>
    <c48dca2c4d3f41848d6c6bfa73049c67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985ce182-55de-4937-95b7-506adedf733b</TermId>
        </TermInfo>
      </Terms>
    </c48dca2c4d3f41848d6c6bfa73049c67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EFIC_Doc" ma:contentTypeID="0x010100CC1452B3D32F8440B544A8D906354C2B0034CE72E717D54A4F8480DA700CE2628F" ma:contentTypeVersion="53" ma:contentTypeDescription="" ma:contentTypeScope="" ma:versionID="9cbdff47b795dc5f010a1e7386b3cdbc">
  <xsd:schema xmlns:xsd="http://www.w3.org/2001/XMLSchema" xmlns:xs="http://www.w3.org/2001/XMLSchema" xmlns:p="http://schemas.microsoft.com/office/2006/metadata/properties" xmlns:ns2="063f955d-52cd-40b2-80f5-70171ea2be06" targetNamespace="http://schemas.microsoft.com/office/2006/metadata/properties" ma:root="true" ma:fieldsID="ef6136cb0dfe8dfee43645633dbba991" ns2:_="">
    <xsd:import namespace="063f955d-52cd-40b2-80f5-70171ea2be06"/>
    <xsd:element name="properties">
      <xsd:complexType>
        <xsd:sequence>
          <xsd:element name="documentManagement">
            <xsd:complexType>
              <xsd:all>
                <xsd:element ref="ns2:mf725ba62fce447fb9bbcc06eaaae514" minOccurs="0"/>
                <xsd:element ref="ns2:TaxCatchAll" minOccurs="0"/>
                <xsd:element ref="ns2:TaxCatchAllLabel" minOccurs="0"/>
                <xsd:element ref="ns2:c48dca2c4d3f41848d6c6bfa73049c67" minOccurs="0"/>
                <xsd:element ref="ns2:Document_comments" minOccurs="0"/>
                <xsd:element ref="ns2:Expiration_date" minOccurs="0"/>
                <xsd:element ref="ns2:AI__x0025__Duplicate_candidate" minOccurs="0"/>
                <xsd:element ref="ns2:AI__x0025__Relevance_A" minOccurs="0"/>
                <xsd:element ref="ns2:AI__x0025__Relevance_B" minOccurs="0"/>
                <xsd:element ref="ns2:AI_Batch_reference" minOccurs="0"/>
                <xsd:element ref="ns2:AI_Classification_A" minOccurs="0"/>
                <xsd:element ref="ns2:AI_Classification_B" minOccurs="0"/>
                <xsd:element ref="ns2:AI_Classification_has_been_requested" minOccurs="0"/>
                <xsd:element ref="ns2:AI_Cluster" minOccurs="0"/>
                <xsd:element ref="ns2:AI_Duplicate_status" minOccurs="0"/>
                <xsd:element ref="ns2:AI_Initial_directory" minOccurs="0"/>
                <xsd:element ref="ns2:AI_Labelling_error" minOccurs="0"/>
                <xsd:element ref="ns2:f56f3b9b03444df3b2ef6aaf7c0cbaa6" minOccurs="0"/>
                <xsd:element ref="ns2:AI_Requested__x0020_manual_classification" minOccurs="0"/>
                <xsd:element ref="ns2:AI_SHP_Reference" minOccurs="0"/>
                <xsd:element ref="ns2:AI_Waiting_for_auto_classification" minOccurs="0"/>
                <xsd:element ref="ns2:i3815fca76db49ac95ea420f7cf911c6" minOccurs="0"/>
                <xsd:element ref="ns2:e88422c06c974aee9bbadae853be99f3" minOccurs="0"/>
                <xsd:element ref="ns2:Context" minOccurs="0"/>
                <xsd:element ref="ns2:Doc_Language" minOccurs="0"/>
                <xsd:element ref="ns2:AI_AIDB_status_TXT" minOccurs="0"/>
                <xsd:element ref="ns2:jdb7fc4e974a45188d91caad41c9ef17" minOccurs="0"/>
                <xsd:element ref="ns2:AI_AIDB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f955d-52cd-40b2-80f5-70171ea2be06" elementFormDefault="qualified">
    <xsd:import namespace="http://schemas.microsoft.com/office/2006/documentManagement/types"/>
    <xsd:import namespace="http://schemas.microsoft.com/office/infopath/2007/PartnerControls"/>
    <xsd:element name="mf725ba62fce447fb9bbcc06eaaae514" ma:index="8" ma:taxonomy="true" ma:internalName="mf725ba62fce447fb9bbcc06eaaae514" ma:taxonomyFieldName="Document_status" ma:displayName="Doc status" ma:default="7;#Being worked on|61239119-fb6b-4477-99a9-0d9e8dd1a49e" ma:fieldId="{6f725ba6-2fce-447f-b9bb-cc06eaaae514}" ma:sspId="51ab7c41-b059-4fba-bc0c-4efa77139169" ma:termSetId="20c9d287-53e8-4803-b29d-4667889bb3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1e4a6c7-ffa3-4f74-9dc2-2d528674baa1}" ma:internalName="TaxCatchAll" ma:showField="CatchAllData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e4a6c7-ffa3-4f74-9dc2-2d528674baa1}" ma:internalName="TaxCatchAllLabel" ma:readOnly="true" ma:showField="CatchAllDataLabel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48dca2c4d3f41848d6c6bfa73049c67" ma:index="12" ma:taxonomy="true" ma:internalName="c48dca2c4d3f41848d6c6bfa73049c67" ma:taxonomyFieldName="Document_Type" ma:displayName="Doc type" ma:readOnly="false" ma:default="9;#NA|985ce182-55de-4937-95b7-506adedf733b" ma:fieldId="{c48dca2c-4d3f-4184-8d6c-6bfa73049c67}" ma:sspId="51ab7c41-b059-4fba-bc0c-4efa77139169" ma:termSetId="1e542667-cb91-40c1-95af-574bb1f275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comments" ma:index="14" nillable="true" ma:displayName="Doc comments" ma:internalName="Document_comments">
      <xsd:simpleType>
        <xsd:restriction base="dms:Note">
          <xsd:maxLength value="255"/>
        </xsd:restriction>
      </xsd:simpleType>
    </xsd:element>
    <xsd:element name="Expiration_date" ma:index="15" nillable="true" ma:displayName="Expiration date" ma:format="DateOnly" ma:internalName="Expiration_date">
      <xsd:simpleType>
        <xsd:restriction base="dms:DateTime"/>
      </xsd:simpleType>
    </xsd:element>
    <xsd:element name="AI__x0025__Duplicate_candidate" ma:index="16" nillable="true" ma:displayName="AI_%_Duplicate_candidate" ma:internalName="AI__x0025__Duplicate_candidate">
      <xsd:simpleType>
        <xsd:restriction base="dms:Text">
          <xsd:maxLength value="255"/>
        </xsd:restriction>
      </xsd:simpleType>
    </xsd:element>
    <xsd:element name="AI__x0025__Relevance_A" ma:index="17" nillable="true" ma:displayName="AI_%_Relevance_A" ma:internalName="AI__x0025__Relevance_A" ma:percentage="TRUE">
      <xsd:simpleType>
        <xsd:restriction base="dms:Number">
          <xsd:maxInclusive value="1.00"/>
        </xsd:restriction>
      </xsd:simpleType>
    </xsd:element>
    <xsd:element name="AI__x0025__Relevance_B" ma:index="18" nillable="true" ma:displayName="AI_%_Relevance_B" ma:internalName="AI__x0025__Relevance_B" ma:percentage="TRUE">
      <xsd:simpleType>
        <xsd:restriction base="dms:Number">
          <xsd:maxInclusive value="1.00"/>
        </xsd:restriction>
      </xsd:simpleType>
    </xsd:element>
    <xsd:element name="AI_Batch_reference" ma:index="19" nillable="true" ma:displayName="AI_Batch_reference" ma:internalName="AI_Batch_reference">
      <xsd:simpleType>
        <xsd:restriction base="dms:Text">
          <xsd:maxLength value="255"/>
        </xsd:restriction>
      </xsd:simpleType>
    </xsd:element>
    <xsd:element name="AI_Classification_A" ma:index="20" nillable="true" ma:displayName="AI_Classification_A" ma:internalName="AI_Classification_A">
      <xsd:simpleType>
        <xsd:restriction base="dms:Text">
          <xsd:maxLength value="255"/>
        </xsd:restriction>
      </xsd:simpleType>
    </xsd:element>
    <xsd:element name="AI_Classification_B" ma:index="21" nillable="true" ma:displayName="AI_Classification_B" ma:internalName="AI_Classification_B">
      <xsd:simpleType>
        <xsd:restriction base="dms:Text">
          <xsd:maxLength value="255"/>
        </xsd:restriction>
      </xsd:simpleType>
    </xsd:element>
    <xsd:element name="AI_Classification_has_been_requested" ma:index="22" nillable="true" ma:displayName="AI_Classification_has_been_requested" ma:default="0" ma:internalName="AI_Classification_has_been_requested">
      <xsd:simpleType>
        <xsd:restriction base="dms:Boolean"/>
      </xsd:simpleType>
    </xsd:element>
    <xsd:element name="AI_Cluster" ma:index="23" nillable="true" ma:displayName="AI_Cluster" ma:internalName="AI_Cluster">
      <xsd:simpleType>
        <xsd:restriction base="dms:Text">
          <xsd:maxLength value="255"/>
        </xsd:restriction>
      </xsd:simpleType>
    </xsd:element>
    <xsd:element name="AI_Duplicate_status" ma:index="24" nillable="true" ma:displayName="AI_Duplicate_status" ma:internalName="AI_Duplicate_status">
      <xsd:simpleType>
        <xsd:restriction base="dms:Text">
          <xsd:maxLength value="255"/>
        </xsd:restriction>
      </xsd:simpleType>
    </xsd:element>
    <xsd:element name="AI_Initial_directory" ma:index="25" nillable="true" ma:displayName="AI_Initial_directory" ma:internalName="AI_Initial_directory">
      <xsd:simpleType>
        <xsd:restriction base="dms:Text">
          <xsd:maxLength value="255"/>
        </xsd:restriction>
      </xsd:simpleType>
    </xsd:element>
    <xsd:element name="AI_Labelling_error" ma:index="26" nillable="true" ma:displayName="AI_Labelling_error" ma:default="0" ma:internalName="AI_Labelling_error">
      <xsd:simpleType>
        <xsd:restriction base="dms:Boolean"/>
      </xsd:simpleType>
    </xsd:element>
    <xsd:element name="f56f3b9b03444df3b2ef6aaf7c0cbaa6" ma:index="27" nillable="true" ma:taxonomy="true" ma:internalName="f56f3b9b03444df3b2ef6aaf7c0cbaa6" ma:taxonomyFieldName="AI_Normalisation_status" ma:displayName="AI_Normalisation_status" ma:default="" ma:fieldId="{f56f3b9b-0344-4df3-b2ef-6aaf7c0cbaa6}" ma:sspId="51ab7c41-b059-4fba-bc0c-4efa77139169" ma:termSetId="a566f7a0-90fb-4cfd-a025-f7a3da07499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I_Requested__x0020_manual_classification" ma:index="29" nillable="true" ma:displayName="AI_Requested_ manual_classification" ma:default="0" ma:internalName="AI_Requested__x0020_manual_classification">
      <xsd:simpleType>
        <xsd:restriction base="dms:Boolean"/>
      </xsd:simpleType>
    </xsd:element>
    <xsd:element name="AI_SHP_Reference" ma:index="30" nillable="true" ma:displayName="AI_SHP_Reference" ma:hidden="true" ma:internalName="AI_SHP_Reference" ma:readOnly="false">
      <xsd:simpleType>
        <xsd:restriction base="dms:Text">
          <xsd:maxLength value="255"/>
        </xsd:restriction>
      </xsd:simpleType>
    </xsd:element>
    <xsd:element name="AI_Waiting_for_auto_classification" ma:index="31" nillable="true" ma:displayName="AI_Waiting_for_auto_classification" ma:default="0" ma:internalName="AI_Waiting_for_auto_classification">
      <xsd:simpleType>
        <xsd:restriction base="dms:Boolean"/>
      </xsd:simpleType>
    </xsd:element>
    <xsd:element name="i3815fca76db49ac95ea420f7cf911c6" ma:index="32" ma:taxonomy="true" ma:internalName="i3815fca76db49ac95ea420f7cf911c6" ma:taxonomyFieldName="Confidentiality" ma:displayName="Confidentiality" ma:default="8;#3 - Internal use only|444dad51-745a-4285-abc9-4365fac0ec25" ma:fieldId="{23815fca-76db-49ac-95ea-420f7cf911c6}" ma:sspId="51ab7c41-b059-4fba-bc0c-4efa77139169" ma:termSetId="4ce234e3-b8ca-4796-8882-4f21ffe1b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422c06c974aee9bbadae853be99f3" ma:index="34" ma:taxonomy="true" ma:internalName="e88422c06c974aee9bbadae853be99f3" ma:taxonomyFieldName="GDPR" ma:displayName="GDPR" ma:readOnly="false" ma:default="10;#NA|3fbde490-865b-454f-b890-2db0972ec210" ma:fieldId="{e88422c0-6c97-4aee-9bba-dae853be99f3}" ma:sspId="51ab7c41-b059-4fba-bc0c-4efa77139169" ma:termSetId="a70036e0-1808-4628-8c65-155ea273b1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xt" ma:index="36" nillable="true" ma:displayName="Context" ma:internalName="Context">
      <xsd:simpleType>
        <xsd:restriction base="dms:Note">
          <xsd:maxLength value="255"/>
        </xsd:restriction>
      </xsd:simpleType>
    </xsd:element>
    <xsd:element name="Doc_Language" ma:index="37" nillable="true" ma:displayName="Doc language" ma:internalName="Doc_Language">
      <xsd:simpleType>
        <xsd:restriction base="dms:Text">
          <xsd:maxLength value="255"/>
        </xsd:restriction>
      </xsd:simpleType>
    </xsd:element>
    <xsd:element name="AI_AIDB_status_TXT" ma:index="38" nillable="true" ma:displayName="AI_AIDB_status_TXT" ma:internalName="AI_AIDB_status_TXT">
      <xsd:simpleType>
        <xsd:restriction base="dms:Text">
          <xsd:maxLength value="255"/>
        </xsd:restriction>
      </xsd:simpleType>
    </xsd:element>
    <xsd:element name="jdb7fc4e974a45188d91caad41c9ef17" ma:index="39" nillable="true" ma:taxonomy="true" ma:internalName="jdb7fc4e974a45188d91caad41c9ef17" ma:taxonomyFieldName="AI_AIDB_status_MM" ma:displayName="AI_AIDB_status_MM" ma:default="" ma:fieldId="{3db7fc4e-974a-4518-8d91-caad41c9ef17}" ma:sspId="51ab7c41-b059-4fba-bc0c-4efa77139169" ma:termSetId="c9536394-d76c-413e-9bc5-a7e833b62c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I_AIDB_ID" ma:index="41" nillable="true" ma:displayName="AI_AIDB_ID" ma:internalName="AI_AIDB_ID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51ab7c41-b059-4fba-bc0c-4efa77139169" ContentTypeId="0x010100CC1452B3D32F8440B544A8D906354C2B" PreviousValue="false" LastSyncTimeStamp="2022-02-24T13:33:19.327Z"/>
</file>

<file path=customXml/itemProps1.xml><?xml version="1.0" encoding="utf-8"?>
<ds:datastoreItem xmlns:ds="http://schemas.openxmlformats.org/officeDocument/2006/customXml" ds:itemID="{1A31BCC3-311C-43A5-9DCE-9E6FDAEE1977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063f955d-52cd-40b2-80f5-70171ea2be06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40639D-5493-4D4D-93A4-347178077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f955d-52cd-40b2-80f5-70171ea2b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28F66B-C7B9-4EE4-98B5-565832C38B1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A40EEE2-B437-4EFB-AE98-0974B70AAD7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1772</Words>
  <Application>Microsoft Office PowerPoint</Application>
  <PresentationFormat>Широкий екран</PresentationFormat>
  <Paragraphs>186</Paragraphs>
  <Slides>11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1" baseType="lpstr">
      <vt:lpstr>Arial</vt:lpstr>
      <vt:lpstr>Arial Unicode MS</vt:lpstr>
      <vt:lpstr>Calibri</vt:lpstr>
      <vt:lpstr>Calibri Light</vt:lpstr>
      <vt:lpstr>Courier New</vt:lpstr>
      <vt:lpstr>Police système Courant</vt:lpstr>
      <vt:lpstr>Times New Roman</vt:lpstr>
      <vt:lpstr>Trebuchet MS</vt:lpstr>
      <vt:lpstr>Wingdings</vt:lpstr>
      <vt:lpstr>Thème Office</vt:lpstr>
      <vt:lpstr>Безпечне та надійне постачання газу та водню для європейської хімічної промисловості</vt:lpstr>
      <vt:lpstr>У центрі європейської промисловості Забезпечення найнеобхіднішим</vt:lpstr>
      <vt:lpstr>Енергетичний профіль хімічної промисловості</vt:lpstr>
      <vt:lpstr>Використання енергії в хімічному секторі</vt:lpstr>
      <vt:lpstr>Використання енергії в хімічному секторі</vt:lpstr>
      <vt:lpstr>Використання енергії в хімічному секторі</vt:lpstr>
      <vt:lpstr>Перспективи використання водню для хімічної промисловості</vt:lpstr>
      <vt:lpstr>Презентація PowerPoint</vt:lpstr>
      <vt:lpstr>Хімічна промисловість ЄС є лідером Економіки Чистого Водню</vt:lpstr>
      <vt:lpstr>Фокус на забезпеченні належного рівня якості водню та газу</vt:lpstr>
      <vt:lpstr>Контакти:  Нікола Рега (Nicola Rega) Виконавчий директор Відділ з питань кліматичних змін та енергетики Cefic nre@cefic.be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 for 55 ackage Cefic views</dc:title>
  <dc:creator>KAPANTAIDAKIS George</dc:creator>
  <cp:lastModifiedBy>Родина</cp:lastModifiedBy>
  <cp:revision>143</cp:revision>
  <dcterms:created xsi:type="dcterms:W3CDTF">2021-09-01T14:08:39Z</dcterms:created>
  <dcterms:modified xsi:type="dcterms:W3CDTF">2023-04-25T16:40:35Z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0x010100CC1452B3D32F8440B544A8D906354C2B0034CE72E717D54A4F8480DA700CE2628F</vt:lpwstr>
  </property>
  <property fmtid="{D5CDD505-2E9C-101B-9397-08002B2CF9AE}" pid="3" name="Order">
    <vt:r8>8600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AI_AIDB_status_MM">
    <vt:lpwstr/>
  </property>
  <property fmtid="{D5CDD505-2E9C-101B-9397-08002B2CF9AE}" pid="13" name="Document_status">
    <vt:lpwstr>7;#Being worked on|61239119-fb6b-4477-99a9-0d9e8dd1a49e</vt:lpwstr>
  </property>
  <property fmtid="{D5CDD505-2E9C-101B-9397-08002B2CF9AE}" pid="14" name="Confidentiality">
    <vt:lpwstr>8;#3 - Internal use only|444dad51-745a-4285-abc9-4365fac0ec25</vt:lpwstr>
  </property>
  <property fmtid="{D5CDD505-2E9C-101B-9397-08002B2CF9AE}" pid="15" name="Document_Type">
    <vt:lpwstr>9;#NA|985ce182-55de-4937-95b7-506adedf733b</vt:lpwstr>
  </property>
  <property fmtid="{D5CDD505-2E9C-101B-9397-08002B2CF9AE}" pid="16" name="GDPR">
    <vt:lpwstr>10;#NA|3fbde490-865b-454f-b890-2db0972ec210</vt:lpwstr>
  </property>
  <property fmtid="{D5CDD505-2E9C-101B-9397-08002B2CF9AE}" pid="17" name="AI_Normalisation_status">
    <vt:lpwstr/>
  </property>
  <property fmtid="{D5CDD505-2E9C-101B-9397-08002B2CF9AE}" pid="18" name="AI_Classification_has_been_requested">
    <vt:bool>false</vt:bool>
  </property>
  <property fmtid="{D5CDD505-2E9C-101B-9397-08002B2CF9AE}" pid="19" name="AI_Requested_ manual_classification">
    <vt:bool>false</vt:bool>
  </property>
  <property fmtid="{D5CDD505-2E9C-101B-9397-08002B2CF9AE}" pid="20" name="e88422c06c974aee9bbadae853be99f3">
    <vt:lpwstr>NA|3fbde490-865b-454f-b890-2db0972ec210</vt:lpwstr>
  </property>
  <property fmtid="{D5CDD505-2E9C-101B-9397-08002B2CF9AE}" pid="21" name="AI_Waiting_for_auto_classification">
    <vt:bool>false</vt:bool>
  </property>
  <property fmtid="{D5CDD505-2E9C-101B-9397-08002B2CF9AE}" pid="22" name="AI_Labelling_error">
    <vt:bool>false</vt:bool>
  </property>
  <property fmtid="{D5CDD505-2E9C-101B-9397-08002B2CF9AE}" pid="23" name="mf725ba62fce447fb9bbcc06eaaae514">
    <vt:lpwstr>Being worked on|61239119-fb6b-4477-99a9-0d9e8dd1a49e</vt:lpwstr>
  </property>
  <property fmtid="{D5CDD505-2E9C-101B-9397-08002B2CF9AE}" pid="24" name="i3815fca76db49ac95ea420f7cf911c6">
    <vt:lpwstr>3 - Internal use only|444dad51-745a-4285-abc9-4365fac0ec25</vt:lpwstr>
  </property>
  <property fmtid="{D5CDD505-2E9C-101B-9397-08002B2CF9AE}" pid="25" name="c48dca2c4d3f41848d6c6bfa73049c67">
    <vt:lpwstr>NA|985ce182-55de-4937-95b7-506adedf733b</vt:lpwstr>
  </property>
  <property fmtid="{D5CDD505-2E9C-101B-9397-08002B2CF9AE}" pid="26" name="TaxKeyword">
    <vt:lpwstr/>
  </property>
  <property fmtid="{D5CDD505-2E9C-101B-9397-08002B2CF9AE}" pid="27" name="TaxKeywordTaxHTField">
    <vt:lpwstr/>
  </property>
  <property fmtid="{D5CDD505-2E9C-101B-9397-08002B2CF9AE}" pid="28" name="MediaServiceImageTags">
    <vt:lpwstr/>
  </property>
  <property fmtid="{D5CDD505-2E9C-101B-9397-08002B2CF9AE}" pid="29" name="lcf76f155ced4ddcb4097134ff3c332f">
    <vt:lpwstr/>
  </property>
</Properties>
</file>