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  <p:sldMasterId id="2147484135" r:id="rId2"/>
  </p:sldMasterIdLst>
  <p:notesMasterIdLst>
    <p:notesMasterId r:id="rId34"/>
  </p:notesMasterIdLst>
  <p:handoutMasterIdLst>
    <p:handoutMasterId r:id="rId35"/>
  </p:handoutMasterIdLst>
  <p:sldIdLst>
    <p:sldId id="287" r:id="rId3"/>
    <p:sldId id="259" r:id="rId4"/>
    <p:sldId id="340" r:id="rId5"/>
    <p:sldId id="320" r:id="rId6"/>
    <p:sldId id="288" r:id="rId7"/>
    <p:sldId id="337" r:id="rId8"/>
    <p:sldId id="258" r:id="rId9"/>
    <p:sldId id="339" r:id="rId10"/>
    <p:sldId id="334" r:id="rId11"/>
    <p:sldId id="296" r:id="rId12"/>
    <p:sldId id="298" r:id="rId13"/>
    <p:sldId id="281" r:id="rId14"/>
    <p:sldId id="321" r:id="rId15"/>
    <p:sldId id="324" r:id="rId16"/>
    <p:sldId id="275" r:id="rId17"/>
    <p:sldId id="308" r:id="rId18"/>
    <p:sldId id="276" r:id="rId19"/>
    <p:sldId id="312" r:id="rId20"/>
    <p:sldId id="319" r:id="rId21"/>
    <p:sldId id="323" r:id="rId22"/>
    <p:sldId id="327" r:id="rId23"/>
    <p:sldId id="328" r:id="rId24"/>
    <p:sldId id="333" r:id="rId25"/>
    <p:sldId id="335" r:id="rId26"/>
    <p:sldId id="317" r:id="rId27"/>
    <p:sldId id="307" r:id="rId28"/>
    <p:sldId id="297" r:id="rId29"/>
    <p:sldId id="326" r:id="rId30"/>
    <p:sldId id="329" r:id="rId31"/>
    <p:sldId id="325" r:id="rId32"/>
    <p:sldId id="291" r:id="rId33"/>
  </p:sldIdLst>
  <p:sldSz cx="12192000" cy="6858000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907" autoAdjust="0"/>
  </p:normalViewPr>
  <p:slideViewPr>
    <p:cSldViewPr>
      <p:cViewPr varScale="1">
        <p:scale>
          <a:sx n="63" d="100"/>
          <a:sy n="63" d="100"/>
        </p:scale>
        <p:origin x="-132" y="-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48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sliciene\AppData\Local\Microsoft\Windows\INetCache\Content.Outlook\G04EU2LL\savartyn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autoTitleDeleted val="1"/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585751084102043E-2"/>
          <c:y val="0.12186680770325974"/>
          <c:w val="0.69182417503053728"/>
          <c:h val="0.84795118854872764"/>
        </c:manualLayout>
      </c:layout>
      <c:pie3DChart>
        <c:varyColors val="1"/>
        <c:ser>
          <c:idx val="0"/>
          <c:order val="0"/>
          <c:tx>
            <c:strRef>
              <c:f>Sheet2!$D$3</c:f>
              <c:strCache>
                <c:ptCount val="1"/>
                <c:pt idx="0">
                  <c:v>2020 m. priimtas atliekų kiekis, t</c:v>
                </c:pt>
              </c:strCache>
            </c:strRef>
          </c:tx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Sheet2!$C$4:$C$8</c:f>
              <c:strCache>
                <c:ptCount val="5"/>
                <c:pt idx="0">
                  <c:v>Mišrios komunalinės atliekos</c:v>
                </c:pt>
                <c:pt idx="1">
                  <c:v>Didžiosios atliekos</c:v>
                </c:pt>
                <c:pt idx="2">
                  <c:v>Mišrios statybinės ir griovimo atliekos</c:v>
                </c:pt>
                <c:pt idx="3">
                  <c:v>Kitos pramonės ir komunalinės atliekos</c:v>
                </c:pt>
                <c:pt idx="4">
                  <c:v>Žaliosios atliekos</c:v>
                </c:pt>
              </c:strCache>
            </c:strRef>
          </c:cat>
          <c:val>
            <c:numRef>
              <c:f>Sheet2!$D$4:$D$8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1A-4A93-93D9-217A2DD1B7A1}"/>
            </c:ext>
          </c:extLst>
        </c:ser>
        <c:ser>
          <c:idx val="1"/>
          <c:order val="1"/>
          <c:tx>
            <c:strRef>
              <c:f>Sheet2!$E$3</c:f>
              <c:strCache>
                <c:ptCount val="1"/>
                <c:pt idx="0">
                  <c:v>2021 m. priimtas atliekų kiekis, t</c:v>
                </c:pt>
              </c:strCache>
            </c:strRef>
          </c:tx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Sheet2!$C$4:$C$8</c:f>
              <c:strCache>
                <c:ptCount val="5"/>
                <c:pt idx="0">
                  <c:v>Mišrios komunalinės atliekos</c:v>
                </c:pt>
                <c:pt idx="1">
                  <c:v>Didžiosios atliekos</c:v>
                </c:pt>
                <c:pt idx="2">
                  <c:v>Mišrios statybinės ir griovimo atliekos</c:v>
                </c:pt>
                <c:pt idx="3">
                  <c:v>Kitos pramonės ir komunalinės atliekos</c:v>
                </c:pt>
                <c:pt idx="4">
                  <c:v>Žaliosios atliekos</c:v>
                </c:pt>
              </c:strCache>
            </c:strRef>
          </c:cat>
          <c:val>
            <c:numRef>
              <c:f>Sheet2!$E$4:$E$8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71A-4A93-93D9-217A2DD1B7A1}"/>
            </c:ext>
          </c:extLst>
        </c:ser>
        <c:ser>
          <c:idx val="2"/>
          <c:order val="2"/>
          <c:tx>
            <c:strRef>
              <c:f>Sheet2!$F$3</c:f>
              <c:strCache>
                <c:ptCount val="1"/>
                <c:pt idx="0">
                  <c:v>2022 m. priimtas atliekų kiekis, t</c:v>
                </c:pt>
              </c:strCache>
            </c:strRef>
          </c:tx>
          <c:dPt>
            <c:idx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71A-4A93-93D9-217A2DD1B7A1}"/>
              </c:ext>
            </c:extLst>
          </c:dPt>
          <c:dPt>
            <c:idx val="1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71A-4A93-93D9-217A2DD1B7A1}"/>
              </c:ext>
            </c:extLst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71A-4A93-93D9-217A2DD1B7A1}"/>
              </c:ext>
            </c:extLst>
          </c:dPt>
          <c:dPt>
            <c:idx val="3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71A-4A93-93D9-217A2DD1B7A1}"/>
              </c:ext>
            </c:extLst>
          </c:dPt>
          <c:dPt>
            <c:idx val="4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71A-4A93-93D9-217A2DD1B7A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Sheet2!$C$4:$C$8</c:f>
              <c:strCache>
                <c:ptCount val="5"/>
                <c:pt idx="0">
                  <c:v>Mišrios komunalinės atliekos</c:v>
                </c:pt>
                <c:pt idx="1">
                  <c:v>Didžiosios atliekos</c:v>
                </c:pt>
                <c:pt idx="2">
                  <c:v>Mišrios statybinės ir griovimo atliekos</c:v>
                </c:pt>
                <c:pt idx="3">
                  <c:v>Kitos pramonės ir komunalinės atliekos</c:v>
                </c:pt>
                <c:pt idx="4">
                  <c:v>Žaliosios atliekos</c:v>
                </c:pt>
              </c:strCache>
            </c:strRef>
          </c:cat>
          <c:val>
            <c:numRef>
              <c:f>Sheet2!$F$4:$F$8</c:f>
              <c:numCache>
                <c:formatCode>_(* #,##0.00_);_(* \(#,##0.00\);_(* "-"??_);_(@_)</c:formatCode>
                <c:ptCount val="5"/>
                <c:pt idx="0">
                  <c:v>93639.76</c:v>
                </c:pt>
                <c:pt idx="1">
                  <c:v>9112.6810000000005</c:v>
                </c:pt>
                <c:pt idx="2">
                  <c:v>25166.489000000005</c:v>
                </c:pt>
                <c:pt idx="3">
                  <c:v>30019.218999999994</c:v>
                </c:pt>
                <c:pt idx="4">
                  <c:v>14546.61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71A-4A93-93D9-217A2DD1B7A1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73511893740202"/>
          <c:y val="0.13852635029530846"/>
          <c:w val="0.2629355011179158"/>
          <c:h val="0.65473749684241878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0.6925</cdr:x>
      <cdr:y>0.82539</cdr:y>
    </cdr:from>
    <cdr:to>
      <cdr:x>0.92874</cdr:x>
      <cdr:y>0.90325</cdr:y>
    </cdr:to>
    <cdr:sp macro="" textlink="">
      <cdr:nvSpPr>
        <cdr:cNvPr id="2" name="TextBox 1">
          <a:extLst xmlns:a="http://schemas.openxmlformats.org/drawingml/2006/main">
            <a:ext uri="{FF2B5EF4-FFF2-40B4-BE49-F238E27FC236}"/>
          </a:extLst>
        </cdr:cNvPr>
        <cdr:cNvSpPr txBox="1"/>
      </cdr:nvSpPr>
      <cdr:spPr>
        <a:xfrm xmlns:a="http://schemas.openxmlformats.org/drawingml/2006/main">
          <a:off x="5698976" y="3816423"/>
          <a:ext cx="19442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t-LT" sz="1100" dirty="0"/>
        </a:p>
      </cdr:txBody>
    </cdr:sp>
  </cdr:relSizeAnchor>
  <cdr:relSizeAnchor xmlns:cdr="http://schemas.openxmlformats.org/drawingml/2006/chartDrawing">
    <cdr:from>
      <cdr:x>0.75375</cdr:x>
      <cdr:y>0.85653</cdr:y>
    </cdr:from>
    <cdr:to>
      <cdr:x>0.97249</cdr:x>
      <cdr:y>0.94998</cdr:y>
    </cdr:to>
    <cdr:sp macro="" textlink="">
      <cdr:nvSpPr>
        <cdr:cNvPr id="3" name="TextBox 2">
          <a:extLst xmlns:a="http://schemas.openxmlformats.org/drawingml/2006/main">
            <a:ext uri="{FF2B5EF4-FFF2-40B4-BE49-F238E27FC236}"/>
          </a:extLst>
        </cdr:cNvPr>
        <cdr:cNvSpPr txBox="1"/>
      </cdr:nvSpPr>
      <cdr:spPr>
        <a:xfrm xmlns:a="http://schemas.openxmlformats.org/drawingml/2006/main">
          <a:off x="6203032" y="3960439"/>
          <a:ext cx="180020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t-LT" sz="1100" dirty="0"/>
        </a:p>
      </cdr:txBody>
    </cdr:sp>
  </cdr:relSizeAnchor>
  <cdr:relSizeAnchor xmlns:cdr="http://schemas.openxmlformats.org/drawingml/2006/chartDrawing">
    <cdr:from>
      <cdr:x>0.44444</cdr:x>
      <cdr:y>0.40112</cdr:y>
    </cdr:from>
    <cdr:to>
      <cdr:x>0.55556</cdr:x>
      <cdr:y>0.59888</cdr:y>
    </cdr:to>
    <cdr:sp macro="" textlink="">
      <cdr:nvSpPr>
        <cdr:cNvPr id="4" name="TextBox 3">
          <a:extLst xmlns:a="http://schemas.openxmlformats.org/drawingml/2006/main">
            <a:ext uri="{FF2B5EF4-FFF2-40B4-BE49-F238E27FC236}"/>
          </a:extLst>
        </cdr:cNvPr>
        <cdr:cNvSpPr txBox="1"/>
      </cdr:nvSpPr>
      <cdr:spPr>
        <a:xfrm xmlns:a="http://schemas.openxmlformats.org/drawingml/2006/main">
          <a:off x="3657600" y="18546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t-LT" sz="1100" dirty="0"/>
        </a:p>
      </cdr:txBody>
    </cdr:sp>
  </cdr:relSizeAnchor>
  <cdr:relSizeAnchor xmlns:cdr="http://schemas.openxmlformats.org/drawingml/2006/chartDrawing">
    <cdr:from>
      <cdr:x>0.44444</cdr:x>
      <cdr:y>0.40112</cdr:y>
    </cdr:from>
    <cdr:to>
      <cdr:x>0.55556</cdr:x>
      <cdr:y>0.59888</cdr:y>
    </cdr:to>
    <cdr:sp macro="" textlink="">
      <cdr:nvSpPr>
        <cdr:cNvPr id="5" name="TextBox 4">
          <a:extLst xmlns:a="http://schemas.openxmlformats.org/drawingml/2006/main">
            <a:ext uri="{FF2B5EF4-FFF2-40B4-BE49-F238E27FC236}"/>
          </a:extLst>
        </cdr:cNvPr>
        <cdr:cNvSpPr txBox="1"/>
      </cdr:nvSpPr>
      <cdr:spPr>
        <a:xfrm xmlns:a="http://schemas.openxmlformats.org/drawingml/2006/main">
          <a:off x="3657600" y="18546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t-LT" sz="1100" dirty="0"/>
        </a:p>
      </cdr:txBody>
    </cdr:sp>
  </cdr:relSizeAnchor>
  <cdr:relSizeAnchor xmlns:cdr="http://schemas.openxmlformats.org/drawingml/2006/chartDrawing">
    <cdr:from>
      <cdr:x>0.71</cdr:x>
      <cdr:y>0.85653</cdr:y>
    </cdr:from>
    <cdr:to>
      <cdr:x>0.98999</cdr:x>
      <cdr:y>0.96308</cdr:y>
    </cdr:to>
    <cdr:sp macro="" textlink="">
      <cdr:nvSpPr>
        <cdr:cNvPr id="6" name="TextBox 5">
          <a:extLst xmlns:a="http://schemas.openxmlformats.org/drawingml/2006/main">
            <a:ext uri="{FF2B5EF4-FFF2-40B4-BE49-F238E27FC236}"/>
          </a:extLst>
        </cdr:cNvPr>
        <cdr:cNvSpPr txBox="1"/>
      </cdr:nvSpPr>
      <cdr:spPr>
        <a:xfrm xmlns:a="http://schemas.openxmlformats.org/drawingml/2006/main">
          <a:off x="5842992" y="3960439"/>
          <a:ext cx="2304256" cy="492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t-LT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os vietos rezervavimo ženklas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6CB8DE-D2BB-47C7-ACE2-796B9CBDCEAD}" type="datetimeFigureOut">
              <a:rPr lang="lt-LT"/>
              <a:pPr>
                <a:defRPr/>
              </a:pPr>
              <a:t>2023.03.20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1C16E5F-6B76-4E2D-A017-CE5156A2509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1D97F37-C23E-452D-81C2-FA4221339A25}" type="datetimeFigureOut">
              <a:rPr lang="lt-LT"/>
              <a:pPr>
                <a:defRPr/>
              </a:pPr>
              <a:t>2023.03.20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noProof="0"/>
              <a:t>Spustelėkite ruošinio teksto stiliams keisti</a:t>
            </a:r>
          </a:p>
          <a:p>
            <a:pPr lvl="1"/>
            <a:r>
              <a:rPr lang="lt-LT" noProof="0"/>
              <a:t>Antras lygmuo</a:t>
            </a:r>
          </a:p>
          <a:p>
            <a:pPr lvl="2"/>
            <a:r>
              <a:rPr lang="lt-LT" noProof="0"/>
              <a:t>Trečias lygmuo</a:t>
            </a:r>
          </a:p>
          <a:p>
            <a:pPr lvl="3"/>
            <a:r>
              <a:rPr lang="lt-LT" noProof="0"/>
              <a:t>Ketvirtas lygmuo</a:t>
            </a:r>
          </a:p>
          <a:p>
            <a:pPr lvl="4"/>
            <a:r>
              <a:rPr lang="lt-LT" noProof="0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4BC345-5F50-4A5A-9990-55716DEDCB9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kaidrės vaizdo vietos rezervavimo ženkla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Pastabų vietos rezervavimo ženkl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Prad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stačiakampis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1350" dirty="0">
              <a:solidFill>
                <a:prstClr val="white"/>
              </a:solidFill>
            </a:endParaRPr>
          </a:p>
        </p:txBody>
      </p:sp>
      <p:pic>
        <p:nvPicPr>
          <p:cNvPr id="5" name="7 paveikslėlis" descr="Balti debesys mėlyname danguj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57400"/>
            <a:ext cx="14906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9 paveikslėlis" descr="Augalo fotografavimas iš arti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8938" y="2057400"/>
            <a:ext cx="20605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10 paveikslėlis" descr="Bangos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09050" y="2057400"/>
            <a:ext cx="32829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/>
          <a:lstStyle>
            <a:lvl1pPr algn="l" rtl="0">
              <a:lnSpc>
                <a:spcPct val="9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lt-LT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lt-LT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62034-7919-45C1-AFA8-9336C9AA73A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874E2-72A9-458F-9A28-E6AE5BAF7EA6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CE03-E192-4B85-B9D5-0B2A239DAE6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98CC1-B509-41B9-99D8-20BA431026F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2A406-8A7D-4CF8-AFA3-7BAFF71C02C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E14F5-6559-467D-BD55-2E8EDD70936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54550-967F-4E56-9224-E13580265A0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05D0FAA-F343-4A37-9C17-EB7976075C8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lt-LT" noProof="0"/>
              <a:t>Spustelėkite piktogramą norėdami įtraukti paveikslėlį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A049F-F4D8-4EEF-A0BB-1BB8F511E5F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32A45-81A9-4F3D-A1AE-CFD8D06AF46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6815A-7D22-4555-9896-8D6DF87256F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Pavadinimas, iliustracija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02167" y="228601"/>
            <a:ext cx="11347451" cy="1325563"/>
          </a:xfrm>
        </p:spPr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Iliustracijos vietos rezervavimo ženklas 2"/>
          <p:cNvSpPr>
            <a:spLocks noGrp="1"/>
          </p:cNvSpPr>
          <p:nvPr>
            <p:ph type="clipArt" sz="half" idx="1"/>
          </p:nvPr>
        </p:nvSpPr>
        <p:spPr>
          <a:xfrm>
            <a:off x="402168" y="1676401"/>
            <a:ext cx="5592233" cy="4422775"/>
          </a:xfrm>
        </p:spPr>
        <p:txBody>
          <a:bodyPr rtlCol="0">
            <a:normAutofit/>
          </a:bodyPr>
          <a:lstStyle/>
          <a:p>
            <a:pPr lvl="0"/>
            <a:endParaRPr lang="lt-LT" noProof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197601" y="1676401"/>
            <a:ext cx="5592233" cy="4422775"/>
          </a:xfrm>
        </p:spPr>
        <p:txBody>
          <a:bodyPr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940B-4AB8-4971-97A1-014324F60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stačiakampis"/>
          <p:cNvSpPr/>
          <p:nvPr userDrawn="1"/>
        </p:nvSpPr>
        <p:spPr>
          <a:xfrm>
            <a:off x="0" y="6629400"/>
            <a:ext cx="1500188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1350" dirty="0"/>
          </a:p>
        </p:txBody>
      </p:sp>
      <p:sp>
        <p:nvSpPr>
          <p:cNvPr id="11" name="10 stačiakampis"/>
          <p:cNvSpPr/>
          <p:nvPr/>
        </p:nvSpPr>
        <p:spPr>
          <a:xfrm>
            <a:off x="1609725" y="6629400"/>
            <a:ext cx="10582275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409700" y="276225"/>
            <a:ext cx="9372600" cy="118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dirty="0"/>
              <a:t>Spustelėję redaguokite šablono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409700" y="1565275"/>
            <a:ext cx="9372600" cy="4621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116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25" smtClean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D2E614-9338-404D-B05A-CC6C0D48086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454025" y="6629400"/>
            <a:ext cx="10001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25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1638300" y="662940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25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 spd="med">
    <p:fade/>
  </p:transition>
  <p:hf hdr="0" ftr="0" dt="0"/>
  <p:txStyles>
    <p:titleStyle>
      <a:lvl1pPr algn="l" defTabSz="685800" rtl="0" fontAlgn="base">
        <a:spcBef>
          <a:spcPct val="0"/>
        </a:spcBef>
        <a:spcAft>
          <a:spcPct val="0"/>
        </a:spcAft>
        <a:defRPr sz="2500" kern="1200">
          <a:solidFill>
            <a:srgbClr val="687F00"/>
          </a:solidFill>
          <a:latin typeface="+mj-lt"/>
          <a:ea typeface="+mj-ea"/>
          <a:cs typeface="+mj-cs"/>
        </a:defRPr>
      </a:lvl1pPr>
      <a:lvl2pPr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2pPr>
      <a:lvl3pPr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3pPr>
      <a:lvl4pPr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4pPr>
      <a:lvl5pPr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2500">
          <a:solidFill>
            <a:srgbClr val="687F00"/>
          </a:solidFill>
          <a:latin typeface="Corbel" pitchFamily="34" charset="0"/>
        </a:defRPr>
      </a:lvl9pPr>
    </p:titleStyle>
    <p:bodyStyle>
      <a:lvl1pPr marL="157163" indent="-157163" algn="l" defTabSz="685800" rtl="0" fontAlgn="base">
        <a:lnSpc>
          <a:spcPct val="90000"/>
        </a:lnSpc>
        <a:spcBef>
          <a:spcPts val="825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28613" indent="-115888" algn="l" defTabSz="685800" rtl="0" fontAlgn="base">
        <a:lnSpc>
          <a:spcPct val="90000"/>
        </a:lnSpc>
        <a:spcBef>
          <a:spcPts val="300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506413" indent="-115888" algn="l" defTabSz="685800" rtl="0" fontAlgn="base">
        <a:lnSpc>
          <a:spcPct val="90000"/>
        </a:lnSpc>
        <a:spcBef>
          <a:spcPts val="3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77863" indent="-115888" algn="l" defTabSz="685800" rtl="0" fontAlgn="base">
        <a:lnSpc>
          <a:spcPct val="90000"/>
        </a:lnSpc>
        <a:spcBef>
          <a:spcPts val="3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49313" indent="-115888" algn="l" defTabSz="685800" rtl="0" fontAlgn="base">
        <a:lnSpc>
          <a:spcPct val="90000"/>
        </a:lnSpc>
        <a:spcBef>
          <a:spcPts val="300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21842" indent="-116586" algn="l" defTabSz="6858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93292" indent="-116586" algn="l" defTabSz="6858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64742" indent="-116586" algn="l" defTabSz="6858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" indent="-116586" algn="l" defTabSz="6858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07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846263"/>
            <a:ext cx="10058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Spustelėkite, kad galėtumėte 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19409E-AEF8-4835-BA33-3FF3DD99DF6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48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</p:sldLayoutIdLs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atc.lt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hyperlink" Target="mailto:kratc@kratc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ntraštė 1"/>
          <p:cNvSpPr>
            <a:spLocks noGrp="1"/>
          </p:cNvSpPr>
          <p:nvPr>
            <p:ph type="ctrTitle"/>
          </p:nvPr>
        </p:nvSpPr>
        <p:spPr bwMode="auto">
          <a:xfrm>
            <a:off x="1857375" y="260350"/>
            <a:ext cx="4624388" cy="320198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lt-LT" sz="3200" smtClean="0">
                <a:latin typeface="Arial" charset="0"/>
                <a:ea typeface="Times New Roman" pitchFamily="18" charset="0"/>
                <a:cs typeface="Arial" charset="0"/>
              </a:rPr>
              <a:t> Oпыт co</a:t>
            </a:r>
            <a:r>
              <a:rPr lang="lt-LT" sz="3200" smtClean="0">
                <a:latin typeface="Arial" charset="0"/>
                <a:ea typeface="Calibri" pitchFamily="34" charset="0"/>
                <a:cs typeface="Arial" charset="0"/>
              </a:rPr>
              <a:t>здание европейской системы управления отходами в Клайпедском регионе</a:t>
            </a:r>
            <a:r>
              <a:rPr lang="lt-LT" sz="2800" smtClean="0">
                <a:latin typeface="Arial" charset="0"/>
                <a:ea typeface="Calibri" pitchFamily="34" charset="0"/>
                <a:cs typeface="Arial" charset="0"/>
              </a:rPr>
              <a:t/>
            </a:r>
            <a:br>
              <a:rPr lang="lt-LT" sz="2800" smtClean="0">
                <a:latin typeface="Arial" charset="0"/>
                <a:ea typeface="Calibri" pitchFamily="34" charset="0"/>
                <a:cs typeface="Arial" charset="0"/>
              </a:rPr>
            </a:br>
            <a:r>
              <a:rPr lang="lt-LT" b="1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lt-LT" b="1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lt-LT" b="1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362" name="Paantraštė 2"/>
          <p:cNvSpPr>
            <a:spLocks noGrp="1"/>
          </p:cNvSpPr>
          <p:nvPr>
            <p:ph type="subTitle" idx="1"/>
          </p:nvPr>
        </p:nvSpPr>
        <p:spPr>
          <a:xfrm>
            <a:off x="2352675" y="5229225"/>
            <a:ext cx="3633788" cy="447675"/>
          </a:xfrm>
        </p:spPr>
        <p:txBody>
          <a:bodyPr>
            <a:normAutofit fontScale="250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18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18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37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sz="5600" b="1" dirty="0">
                <a:latin typeface="Arial" pitchFamily="34" charset="0"/>
                <a:cs typeface="Arial" pitchFamily="34" charset="0"/>
              </a:rPr>
              <a:t>2023 </a:t>
            </a:r>
            <a:r>
              <a:rPr lang="lt-LT" sz="6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</a:t>
            </a:r>
            <a:r>
              <a:rPr lang="lt-LT" sz="56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8435" name="Paveikslėlis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4063" y="260350"/>
            <a:ext cx="29527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216275" y="3644900"/>
            <a:ext cx="231298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lt-LT" alt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+mn-cs"/>
              </a:rPr>
              <a:t>ISO 9001:2015</a:t>
            </a:r>
          </a:p>
          <a:p>
            <a:pPr eaLnBrk="0" hangingPunct="0">
              <a:defRPr/>
            </a:pPr>
            <a:r>
              <a:rPr lang="lt-LT" alt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+mn-cs"/>
              </a:rPr>
              <a:t>ISO/IEC 27001:2013</a:t>
            </a:r>
          </a:p>
          <a:p>
            <a:pPr eaLnBrk="0" hangingPunct="0">
              <a:defRPr/>
            </a:pPr>
            <a:r>
              <a:rPr lang="lt-LT" altLang="lt-L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+mn-cs"/>
              </a:rPr>
              <a:t>ISO 14001:2015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D:\Arunas\Desktop\a_dokumentai\KRATC\ES - didysis projektas\susitikimai\prezentacijoms\siuksliavez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9425" y="1989138"/>
            <a:ext cx="5273675" cy="3541712"/>
          </a:xfrm>
        </p:spPr>
      </p:pic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0350" y="6559550"/>
            <a:ext cx="511175" cy="292100"/>
          </a:xfrm>
        </p:spPr>
        <p:txBody>
          <a:bodyPr/>
          <a:lstStyle/>
          <a:p>
            <a:pPr>
              <a:defRPr/>
            </a:pPr>
            <a:fld id="{56CADE9E-EEEE-4D36-B8C7-7E5893A2D75B}" type="slidenum">
              <a:rPr lang="lt-LT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0483" name="Picture 4" descr="http://urd.am.lt/VI/files/savartyn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8900" y="1981200"/>
            <a:ext cx="5230813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aveikslėlis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088" y="115888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85963" y="622300"/>
            <a:ext cx="8558212" cy="768350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defRPr/>
            </a:pPr>
            <a:r>
              <a:rPr lang="ru-RU" altLang="lt-LT" sz="4400" dirty="0">
                <a:solidFill>
                  <a:schemeClr val="tx1"/>
                </a:solidFill>
                <a:latin typeface="Arial Unicode MS"/>
              </a:rPr>
              <a:t>Управление отходами до 2000 г.</a:t>
            </a:r>
            <a:r>
              <a:rPr lang="ru-RU" altLang="lt-LT" sz="4400" dirty="0">
                <a:solidFill>
                  <a:schemeClr val="tx1"/>
                </a:solidFill>
              </a:rPr>
              <a:t> </a:t>
            </a:r>
            <a:endParaRPr lang="ru-RU" altLang="lt-LT" sz="4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3641725" y="5713413"/>
            <a:ext cx="4908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altLang="lt-LT" sz="2800"/>
              <a:t>Со двора - прямо на свалку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500" y="6489700"/>
            <a:ext cx="1311275" cy="365125"/>
          </a:xfrm>
        </p:spPr>
        <p:txBody>
          <a:bodyPr/>
          <a:lstStyle/>
          <a:p>
            <a:pPr>
              <a:defRPr/>
            </a:pPr>
            <a:fld id="{F0D928F7-3755-476E-8AF4-1B49B19797BC}" type="slidenum">
              <a:rPr lang="lt-LT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4363" y="1420813"/>
            <a:ext cx="28987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 descr="https://encrypted-tbn1.gstatic.com/images?q=tbn:ANd9GcRZ_023x0hQoGulNqdL_WI9QvHKDlI-DtkZZ4TL0WMTbg_l7jb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1225" y="1420813"/>
            <a:ext cx="2592388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37525" y="1420813"/>
            <a:ext cx="2987675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9" descr="http://www.spec.lt/get.php?i.46184:w.275:h.19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83100" y="3736975"/>
            <a:ext cx="2840038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1" descr="https://encrypted-tbn0.gstatic.com/images?q=tbn:ANd9GcQtM-oOGbPtHBHzF68zCMC6jEy5HI9dliu1amhOc_wfObpnYSU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37525" y="3756025"/>
            <a:ext cx="29876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4652963" y="2967038"/>
            <a:ext cx="2551112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altLang="lt-LT" cap="all" dirty="0">
                <a:latin typeface="Arial Unicode MS"/>
                <a:cs typeface="+mn-cs"/>
              </a:rPr>
              <a:t>р</a:t>
            </a:r>
            <a:r>
              <a:rPr lang="ru-RU" altLang="lt-LT" dirty="0">
                <a:latin typeface="Arial Unicode MS"/>
                <a:cs typeface="+mn-cs"/>
              </a:rPr>
              <a:t>азные отходы </a:t>
            </a:r>
            <a:endParaRPr lang="lt-LT" altLang="lt-LT" dirty="0">
              <a:latin typeface="Arial Unicode MS"/>
              <a:cs typeface="+mn-cs"/>
            </a:endParaRPr>
          </a:p>
          <a:p>
            <a:pPr algn="ctr" eaLnBrk="0" hangingPunct="0">
              <a:defRPr/>
            </a:pPr>
            <a:r>
              <a:rPr lang="ru-RU" altLang="lt-LT" dirty="0">
                <a:latin typeface="Arial Unicode MS"/>
                <a:cs typeface="+mn-cs"/>
              </a:rPr>
              <a:t>собираются отдельно</a:t>
            </a:r>
            <a:r>
              <a:rPr lang="ru-RU" altLang="lt-LT" sz="1400" dirty="0">
                <a:latin typeface="+mn-lt"/>
                <a:cs typeface="+mn-cs"/>
              </a:rPr>
              <a:t> </a:t>
            </a:r>
            <a:endParaRPr lang="ru-RU" altLang="lt-LT" sz="40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21512" name="TextBox 10"/>
          <p:cNvSpPr txBox="1">
            <a:spLocks noChangeArrowheads="1"/>
          </p:cNvSpPr>
          <p:nvPr/>
        </p:nvSpPr>
        <p:spPr bwMode="auto">
          <a:xfrm>
            <a:off x="8482013" y="2959100"/>
            <a:ext cx="26844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lt-LT">
                <a:latin typeface="Arial Unicode MS" pitchFamily="34" charset="-128"/>
              </a:rPr>
              <a:t>Взвешивание отходов, </a:t>
            </a:r>
            <a:endParaRPr lang="lt-LT" altLang="lt-LT">
              <a:latin typeface="Arial Unicode MS" pitchFamily="34" charset="-128"/>
            </a:endParaRPr>
          </a:p>
          <a:p>
            <a:pPr algn="ctr"/>
            <a:r>
              <a:rPr lang="ru-RU" altLang="lt-LT">
                <a:latin typeface="Arial Unicode MS" pitchFamily="34" charset="-128"/>
              </a:rPr>
              <a:t>учет, мониторинг</a:t>
            </a:r>
            <a:endParaRPr lang="lt-LT">
              <a:latin typeface="Calibri" pitchFamily="34" charset="0"/>
            </a:endParaRPr>
          </a:p>
        </p:txBody>
      </p:sp>
      <p:sp>
        <p:nvSpPr>
          <p:cNvPr id="21513" name="TextBox 12"/>
          <p:cNvSpPr txBox="1">
            <a:spLocks noChangeArrowheads="1"/>
          </p:cNvSpPr>
          <p:nvPr/>
        </p:nvSpPr>
        <p:spPr bwMode="auto">
          <a:xfrm>
            <a:off x="4379913" y="5349875"/>
            <a:ext cx="3054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altLang="lt-LT">
                <a:latin typeface="Arial Unicode MS" pitchFamily="34" charset="-128"/>
              </a:rPr>
              <a:t>Переработка, утилизация </a:t>
            </a:r>
            <a:endParaRPr lang="lt-LT" altLang="lt-LT">
              <a:latin typeface="Arial Unicode MS" pitchFamily="34" charset="-128"/>
            </a:endParaRPr>
          </a:p>
          <a:p>
            <a:pPr eaLnBrk="0" hangingPunct="0"/>
            <a:r>
              <a:rPr lang="ru-RU" altLang="lt-LT">
                <a:latin typeface="Arial Unicode MS" pitchFamily="34" charset="-128"/>
              </a:rPr>
              <a:t>для производства энергии</a:t>
            </a:r>
            <a:r>
              <a:rPr lang="ru-RU" altLang="lt-LT" sz="1400">
                <a:latin typeface="Calibri" pitchFamily="34" charset="0"/>
              </a:rPr>
              <a:t> </a:t>
            </a:r>
            <a:endParaRPr lang="ru-RU" altLang="lt-LT" sz="4000"/>
          </a:p>
        </p:txBody>
      </p:sp>
      <p:sp>
        <p:nvSpPr>
          <p:cNvPr id="21514" name="TextBox 13"/>
          <p:cNvSpPr txBox="1">
            <a:spLocks noChangeArrowheads="1"/>
          </p:cNvSpPr>
          <p:nvPr/>
        </p:nvSpPr>
        <p:spPr bwMode="auto">
          <a:xfrm>
            <a:off x="8220075" y="5378450"/>
            <a:ext cx="294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altLang="lt-LT">
                <a:latin typeface="Arial Unicode MS" pitchFamily="34" charset="-128"/>
              </a:rPr>
              <a:t>Безопасное захоронение </a:t>
            </a:r>
            <a:endParaRPr lang="lt-LT" altLang="lt-LT">
              <a:latin typeface="Arial Unicode MS" pitchFamily="34" charset="-128"/>
            </a:endParaRPr>
          </a:p>
          <a:p>
            <a:pPr eaLnBrk="0" hangingPunct="0"/>
            <a:r>
              <a:rPr lang="ru-RU" altLang="lt-LT">
                <a:latin typeface="Arial Unicode MS" pitchFamily="34" charset="-128"/>
              </a:rPr>
              <a:t>на свалке</a:t>
            </a:r>
            <a:r>
              <a:rPr lang="ru-RU" altLang="lt-LT" sz="1400">
                <a:latin typeface="Calibri" pitchFamily="34" charset="0"/>
              </a:rPr>
              <a:t> </a:t>
            </a:r>
            <a:endParaRPr lang="ru-RU" altLang="lt-LT" sz="4000"/>
          </a:p>
        </p:txBody>
      </p:sp>
      <p:sp>
        <p:nvSpPr>
          <p:cNvPr id="17" name="TextBox 16">
            <a:extLst>
              <a:ext uri="{FF2B5EF4-FFF2-40B4-BE49-F238E27FC236}"/>
            </a:extLst>
          </p:cNvPr>
          <p:cNvSpPr txBox="1"/>
          <p:nvPr/>
        </p:nvSpPr>
        <p:spPr>
          <a:xfrm>
            <a:off x="911225" y="3101975"/>
            <a:ext cx="2819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altLang="lt-LT" cap="all" dirty="0">
                <a:latin typeface="Arial Unicode MS"/>
                <a:cs typeface="+mn-cs"/>
              </a:rPr>
              <a:t>п</a:t>
            </a:r>
            <a:r>
              <a:rPr lang="ru-RU" altLang="lt-LT" dirty="0">
                <a:latin typeface="Arial Unicode MS"/>
                <a:cs typeface="+mn-cs"/>
              </a:rPr>
              <a:t>ервичная сортировка</a:t>
            </a:r>
            <a:r>
              <a:rPr lang="ru-RU" altLang="lt-LT" sz="1400" dirty="0">
                <a:latin typeface="+mn-lt"/>
                <a:cs typeface="+mn-cs"/>
              </a:rPr>
              <a:t> </a:t>
            </a:r>
            <a:endParaRPr lang="ru-RU" altLang="lt-LT" sz="4000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21516" name="TextBox 21"/>
          <p:cNvSpPr txBox="1">
            <a:spLocks noChangeArrowheads="1"/>
          </p:cNvSpPr>
          <p:nvPr/>
        </p:nvSpPr>
        <p:spPr bwMode="auto">
          <a:xfrm>
            <a:off x="425450" y="5384800"/>
            <a:ext cx="338455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altLang="lt-LT">
                <a:latin typeface="Arial Unicode MS" pitchFamily="34" charset="-128"/>
              </a:rPr>
              <a:t>Вторичная сортировка механическими устройствами</a:t>
            </a:r>
            <a:r>
              <a:rPr lang="ru-RU" altLang="lt-LT" sz="1400">
                <a:latin typeface="Calibri" pitchFamily="34" charset="0"/>
              </a:rPr>
              <a:t> </a:t>
            </a:r>
            <a:endParaRPr lang="ru-RU" altLang="lt-LT" sz="4000"/>
          </a:p>
          <a:p>
            <a:pPr eaLnBrk="0" hangingPunct="0"/>
            <a:endParaRPr lang="lt-LT" altLang="lt-LT">
              <a:latin typeface="Arial Unicode MS" pitchFamily="34" charset="-128"/>
            </a:endParaRPr>
          </a:p>
          <a:p>
            <a:pPr eaLnBrk="0" hangingPunct="0"/>
            <a:r>
              <a:rPr lang="ru-RU" altLang="lt-LT" sz="1400">
                <a:latin typeface="Calibri" pitchFamily="34" charset="0"/>
              </a:rPr>
              <a:t> </a:t>
            </a:r>
            <a:endParaRPr lang="ru-RU" altLang="lt-LT" sz="4000"/>
          </a:p>
        </p:txBody>
      </p:sp>
      <p:sp>
        <p:nvSpPr>
          <p:cNvPr id="21517" name="Rectangle 7"/>
          <p:cNvSpPr>
            <a:spLocks noChangeArrowheads="1"/>
          </p:cNvSpPr>
          <p:nvPr/>
        </p:nvSpPr>
        <p:spPr bwMode="auto">
          <a:xfrm>
            <a:off x="809625" y="169863"/>
            <a:ext cx="10855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4000"/>
              <a:t>Европейская система управления отходами </a:t>
            </a:r>
          </a:p>
        </p:txBody>
      </p:sp>
      <p:pic>
        <p:nvPicPr>
          <p:cNvPr id="21518" name="Paveikslėlis 2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1225" y="3756025"/>
            <a:ext cx="25923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838" y="115888"/>
            <a:ext cx="8950325" cy="13049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lt-LT" altLang="lt-LT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t-LT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888" y="6627813"/>
            <a:ext cx="511175" cy="196850"/>
          </a:xfrm>
        </p:spPr>
        <p:txBody>
          <a:bodyPr/>
          <a:lstStyle/>
          <a:p>
            <a:pPr>
              <a:defRPr/>
            </a:pPr>
            <a:fld id="{6726443E-076B-405E-AF74-807267528F6F}" type="slidenum">
              <a:rPr lang="lt-LT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2531" name="Paveikslėlis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1758950"/>
            <a:ext cx="3649663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aveikslėlis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1"/>
          <p:cNvSpPr>
            <a:spLocks noChangeArrowheads="1"/>
          </p:cNvSpPr>
          <p:nvPr/>
        </p:nvSpPr>
        <p:spPr bwMode="auto">
          <a:xfrm>
            <a:off x="1614488" y="214313"/>
            <a:ext cx="96377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altLang="lt-LT" sz="4000"/>
              <a:t>Начало системы управления отходами </a:t>
            </a:r>
            <a:endParaRPr lang="lt-LT" altLang="lt-LT" sz="4000"/>
          </a:p>
          <a:p>
            <a:pPr algn="ctr" eaLnBrk="0" hangingPunct="0"/>
            <a:r>
              <a:rPr lang="ru-RU" altLang="lt-LT" sz="4000"/>
              <a:t>Клайпедского края </a:t>
            </a: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1308100" y="1931988"/>
            <a:ext cx="5299075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ru-RU" altLang="lt-LT" sz="2400">
                <a:cs typeface="Times New Roman" pitchFamily="18" charset="0"/>
              </a:rPr>
              <a:t>2002 г</a:t>
            </a:r>
            <a:r>
              <a:rPr lang="lt-LT" altLang="lt-LT" sz="2400">
                <a:cs typeface="Times New Roman" pitchFamily="18" charset="0"/>
              </a:rPr>
              <a:t>. </a:t>
            </a:r>
            <a:r>
              <a:rPr lang="ru-RU" altLang="lt-LT" sz="2400">
                <a:cs typeface="Times New Roman" pitchFamily="18" charset="0"/>
              </a:rPr>
              <a:t>Финансовый меморандум между ЕС и Правительством Литовской Республики.</a:t>
            </a:r>
          </a:p>
          <a:p>
            <a: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endParaRPr lang="lt-LT" altLang="lt-LT" sz="2400">
              <a:cs typeface="Times New Roman" pitchFamily="18" charset="0"/>
            </a:endParaRPr>
          </a:p>
          <a:p>
            <a:pPr eaLnBrk="0" hangingPunct="0"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lt-LT" altLang="lt-LT" sz="2400">
                <a:cs typeface="Times New Roman" pitchFamily="18" charset="0"/>
              </a:rPr>
              <a:t>B </a:t>
            </a:r>
            <a:r>
              <a:rPr lang="ru-RU" altLang="lt-LT" sz="2400">
                <a:cs typeface="Times New Roman" pitchFamily="18" charset="0"/>
              </a:rPr>
              <a:t>2003 году по общему согласию </a:t>
            </a:r>
            <a:r>
              <a:rPr lang="lt-LT" altLang="lt-LT" sz="2400">
                <a:cs typeface="Times New Roman" pitchFamily="18" charset="0"/>
              </a:rPr>
              <a:t>7 </a:t>
            </a:r>
            <a:r>
              <a:rPr lang="ru-RU" altLang="lt-LT" sz="2400">
                <a:cs typeface="Times New Roman" pitchFamily="18" charset="0"/>
              </a:rPr>
              <a:t>самоуправления Клайпедского края основали KRATC,</a:t>
            </a:r>
            <a:r>
              <a:rPr lang="lt-LT" altLang="lt-LT" sz="2400">
                <a:cs typeface="Times New Roman" pitchFamily="18" charset="0"/>
              </a:rPr>
              <a:t> </a:t>
            </a:r>
            <a:r>
              <a:rPr lang="ru-RU" altLang="lt-LT" sz="2400">
                <a:cs typeface="Times New Roman" pitchFamily="18" charset="0"/>
              </a:rPr>
              <a:t>который стал оператором региональной системы и застройщиком объектов инфраструктуры.</a:t>
            </a:r>
            <a:r>
              <a:rPr lang="lt-LT" altLang="lt-LT" sz="240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55688" y="1865313"/>
            <a:ext cx="3960812" cy="4276725"/>
          </a:xfrm>
        </p:spPr>
      </p:pic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28475" y="6597650"/>
            <a:ext cx="152400" cy="149225"/>
          </a:xfrm>
        </p:spPr>
        <p:txBody>
          <a:bodyPr/>
          <a:lstStyle/>
          <a:p>
            <a:pPr>
              <a:defRPr/>
            </a:pPr>
            <a:fld id="{CEBADD01-EA51-4CA3-B9FA-23E573E2E09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3555" name="Paveikslėlis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47850" y="479425"/>
            <a:ext cx="9571038" cy="708025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ru-RU" altLang="lt-LT" sz="40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Инфраструктура региональной системы</a:t>
            </a:r>
          </a:p>
        </p:txBody>
      </p:sp>
      <p:sp>
        <p:nvSpPr>
          <p:cNvPr id="23557" name="Shape 136"/>
          <p:cNvSpPr>
            <a:spLocks noChangeArrowheads="1"/>
          </p:cNvSpPr>
          <p:nvPr/>
        </p:nvSpPr>
        <p:spPr bwMode="auto">
          <a:xfrm>
            <a:off x="5664200" y="2060575"/>
            <a:ext cx="5472113" cy="30480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8" tIns="45718" rIns="45718" bIns="45718">
            <a:spAutoFit/>
          </a:bodyPr>
          <a:lstStyle/>
          <a:p>
            <a:r>
              <a:rPr lang="uk-UA" sz="2400" b="1">
                <a:sym typeface="Arial" charset="0"/>
              </a:rPr>
              <a:t>Административный центр – </a:t>
            </a:r>
            <a:r>
              <a:rPr lang="uk-UA" sz="2400">
                <a:sym typeface="Arial" charset="0"/>
              </a:rPr>
              <a:t>Клайпеда</a:t>
            </a:r>
            <a:endParaRPr lang="lt-LT" sz="2400">
              <a:sym typeface="Arial" charset="0"/>
            </a:endParaRPr>
          </a:p>
          <a:p>
            <a:r>
              <a:rPr lang="uk-UA" sz="2400">
                <a:sym typeface="Arial" charset="0"/>
              </a:rPr>
              <a:t/>
            </a:r>
            <a:br>
              <a:rPr lang="uk-UA" sz="2400">
                <a:sym typeface="Arial" charset="0"/>
              </a:rPr>
            </a:br>
            <a:r>
              <a:rPr lang="uk-UA" sz="2400" b="1">
                <a:sym typeface="Arial" charset="0"/>
              </a:rPr>
              <a:t>Площадь – </a:t>
            </a:r>
            <a:r>
              <a:rPr lang="uk-UA" sz="2400">
                <a:sym typeface="Arial" charset="0"/>
              </a:rPr>
              <a:t>5209 км²  (</a:t>
            </a:r>
            <a:r>
              <a:rPr lang="uk-UA" sz="2400" b="1">
                <a:sym typeface="Arial" charset="0"/>
              </a:rPr>
              <a:t>8</a:t>
            </a:r>
            <a:r>
              <a:rPr lang="uk-UA" sz="2400">
                <a:sym typeface="Arial" charset="0"/>
              </a:rPr>
              <a:t> % площади Литвы) </a:t>
            </a:r>
            <a:endParaRPr lang="lt-LT" sz="2400">
              <a:sym typeface="Arial" charset="0"/>
            </a:endParaRPr>
          </a:p>
          <a:p>
            <a:r>
              <a:rPr lang="uk-UA" sz="2400">
                <a:sym typeface="Arial" charset="0"/>
              </a:rPr>
              <a:t/>
            </a:r>
            <a:br>
              <a:rPr lang="uk-UA" sz="2400">
                <a:sym typeface="Arial" charset="0"/>
              </a:rPr>
            </a:br>
            <a:r>
              <a:rPr lang="uk-UA" sz="2400" b="1">
                <a:sym typeface="Arial" charset="0"/>
              </a:rPr>
              <a:t>Население – </a:t>
            </a:r>
            <a:r>
              <a:rPr lang="lt-LT" sz="2400">
                <a:sym typeface="Arial" charset="0"/>
              </a:rPr>
              <a:t>322 137 (</a:t>
            </a:r>
            <a:r>
              <a:rPr lang="uk-UA" sz="2400" b="1">
                <a:sym typeface="Arial" charset="0"/>
              </a:rPr>
              <a:t>11,</a:t>
            </a:r>
            <a:r>
              <a:rPr lang="lt-LT" sz="2400" b="1">
                <a:sym typeface="Arial" charset="0"/>
              </a:rPr>
              <a:t>9</a:t>
            </a:r>
            <a:r>
              <a:rPr lang="uk-UA" sz="2400" b="1">
                <a:sym typeface="Arial" charset="0"/>
              </a:rPr>
              <a:t> </a:t>
            </a:r>
            <a:r>
              <a:rPr lang="uk-UA" sz="2400">
                <a:sym typeface="Arial" charset="0"/>
              </a:rPr>
              <a:t>% от общего числа жителей Литвы) </a:t>
            </a:r>
            <a:r>
              <a:rPr lang="uk-UA" sz="2400" b="1">
                <a:sym typeface="Arial" charset="0"/>
              </a:rPr>
              <a:t> 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1424" y="1052515"/>
          <a:ext cx="10369152" cy="5112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9238" y="6461125"/>
            <a:ext cx="512762" cy="365125"/>
          </a:xfrm>
        </p:spPr>
        <p:txBody>
          <a:bodyPr/>
          <a:lstStyle/>
          <a:p>
            <a:pPr>
              <a:defRPr/>
            </a:pPr>
            <a:fld id="{0D952AB4-0F78-4ABC-8A44-152F1ED67588}" type="slidenum">
              <a:rPr lang="lt-LT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5603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13213" y="244475"/>
            <a:ext cx="3965575" cy="708025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defRPr/>
            </a:pPr>
            <a:r>
              <a:rPr lang="ru-RU" altLang="lt-L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отходов </a:t>
            </a:r>
          </a:p>
        </p:txBody>
      </p:sp>
      <p:sp>
        <p:nvSpPr>
          <p:cNvPr id="25605" name="Rectangle 2"/>
          <p:cNvSpPr>
            <a:spLocks noChangeArrowheads="1"/>
          </p:cNvSpPr>
          <p:nvPr/>
        </p:nvSpPr>
        <p:spPr bwMode="auto">
          <a:xfrm>
            <a:off x="8183563" y="5373688"/>
            <a:ext cx="29225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/>
              <a:t>Принято и переработано </a:t>
            </a:r>
            <a:endParaRPr lang="lt-LT" altLang="lt-LT"/>
          </a:p>
          <a:p>
            <a:pPr eaLnBrk="0" hangingPunct="0"/>
            <a:r>
              <a:rPr lang="ru-RU" altLang="lt-LT"/>
              <a:t>160 000 тонн отходов </a:t>
            </a:r>
          </a:p>
        </p:txBody>
      </p:sp>
      <p:sp>
        <p:nvSpPr>
          <p:cNvPr id="25606" name="Rectangle 3"/>
          <p:cNvSpPr>
            <a:spLocks noChangeArrowheads="1"/>
          </p:cNvSpPr>
          <p:nvPr/>
        </p:nvSpPr>
        <p:spPr bwMode="auto">
          <a:xfrm>
            <a:off x="3143250" y="1117600"/>
            <a:ext cx="5461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b="1"/>
              <a:t>в 2022 году количество принятых отходов, %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888" y="6470650"/>
            <a:ext cx="511175" cy="365125"/>
          </a:xfrm>
        </p:spPr>
        <p:txBody>
          <a:bodyPr/>
          <a:lstStyle/>
          <a:p>
            <a:pPr>
              <a:defRPr/>
            </a:pPr>
            <a:fld id="{DD610A2C-E5FB-452D-8AFD-D4106D73CF3C}" type="slidenum">
              <a:rPr lang="lt-LT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6626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08050" y="676275"/>
            <a:ext cx="10764838" cy="708025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00000"/>
              </a:lnSpc>
              <a:defRPr/>
            </a:pPr>
            <a:r>
              <a:rPr lang="ru-RU" altLang="lt-L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 развитие региональной системы 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idx="1"/>
          </p:nvPr>
        </p:nvSpPr>
        <p:spPr>
          <a:xfrm>
            <a:off x="479425" y="1976438"/>
            <a:ext cx="11245850" cy="4032250"/>
          </a:xfrm>
        </p:spPr>
        <p:txBody>
          <a:bodyPr wrap="none" lIns="457056" rIns="91440" bIns="0" anchor="ctr">
            <a:spAutoFit/>
          </a:bodyPr>
          <a:lstStyle/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2003 году 1 июля ЗАО Клайпедский региональный центр управления</a:t>
            </a: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отходами начал свою деятельность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2008 построена новая Клайпедская региональная свалка неопасных отходов</a:t>
            </a: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2011 закрыли и рекультивировали 7 бывших полигонов в области, очистили загрязненные 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территории (32 небольшие локальные свалки мусора)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2013 началось использование отходов на когенерационной электростанции 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ЗАО "Fortum Klaipėda</a:t>
            </a: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“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2014 Установлено 10 площадок для сбора крупногабаритных отходов и 7 площадок для 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компостирования зеленых отходов</a:t>
            </a: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2015 году установлен специальный участок для утилизации асбестосодержащих отходов</a:t>
            </a:r>
            <a:endParaRPr lang="lt-LT" altLang="lt-LT" sz="1900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</a:pP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в 2015 году установлена ​​система управления свалочным газом</a:t>
            </a:r>
            <a:r>
              <a:rPr lang="lt-LT" altLang="lt-LT" sz="1900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888" y="6464300"/>
            <a:ext cx="512762" cy="365125"/>
          </a:xfrm>
        </p:spPr>
        <p:txBody>
          <a:bodyPr/>
          <a:lstStyle/>
          <a:p>
            <a:pPr>
              <a:defRPr/>
            </a:pPr>
            <a:fld id="{8AE01BC7-1A53-463D-BABA-6CD803AB1ADF}" type="slidenum">
              <a:rPr lang="lt-LT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7650" name="Paveikslėlis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773238"/>
            <a:ext cx="11617325" cy="4030662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1440" rIns="91440" bIns="0" rtlCol="0" anchor="ctr">
            <a:spAutoFit/>
          </a:bodyPr>
          <a:lstStyle/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2015 году в ноябре введен в эксплуатацию комплекс по механической сортировке</a:t>
            </a: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коммунальных отходов</a:t>
            </a: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2015 - 2016 г. распределенные контейнеры для компостирования для индивидуальных хозяйств 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(10 000 единиц для жителей Клайпедского региона)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2021 году установлена ​​инфраструктура по переработке золы (шлака)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2021 году установлена ​​инфраструктура по переработке крупных отходов</a:t>
            </a: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мебели </a:t>
            </a:r>
            <a:endParaRPr lang="lt-LT" altLang="lt-LT" sz="19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2022 году установлены подземные и полуподземные контейнеры (323 площадки)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2022 году введена в эксплуатацию 3-я секция полигона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2022 году открыт обменный пункт «ИМК» (2 проекта LIFES / SMART WASTE)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" indent="-9144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2022 году модернизация ИТ-систем, установка новых (система документооборота, </a:t>
            </a:r>
            <a:endParaRPr lang="lt-LT" altLang="lt-LT" sz="19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alibri" pitchFamily="34" charset="0"/>
              <a:buNone/>
              <a:defRPr/>
            </a:pP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altLang="lt-LT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программа учета отходов, контроль сопровождения договоров)</a:t>
            </a:r>
            <a:r>
              <a:rPr lang="lt-LT" altLang="lt-LT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93763" y="620713"/>
            <a:ext cx="1076483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lnSpc>
                <a:spcPct val="100000"/>
              </a:lnSpc>
              <a:defRPr/>
            </a:pPr>
            <a:r>
              <a:rPr lang="ru-RU" altLang="lt-L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и развитие региональной системы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982663" y="908050"/>
            <a:ext cx="10874375" cy="9255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полигон в для</a:t>
            </a: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неопасных отходов </a:t>
            </a: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 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lt-L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lt-LT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3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9238" y="6473825"/>
            <a:ext cx="512762" cy="365125"/>
          </a:xfrm>
        </p:spPr>
        <p:txBody>
          <a:bodyPr/>
          <a:lstStyle/>
          <a:p>
            <a:pPr>
              <a:defRPr/>
            </a:pPr>
            <a:fld id="{555E84A4-018F-4D3D-AEF6-BF078C1C755F}" type="slidenum">
              <a:rPr lang="lt-LT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" name="Paveikslėlis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163" y="1268413"/>
            <a:ext cx="10729912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aveikslėlis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9238" y="6492875"/>
            <a:ext cx="512762" cy="365125"/>
          </a:xfrm>
        </p:spPr>
        <p:txBody>
          <a:bodyPr/>
          <a:lstStyle/>
          <a:p>
            <a:pPr>
              <a:defRPr/>
            </a:pPr>
            <a:fld id="{B7D243DD-5CB1-4467-9566-78B619B5668D}" type="slidenum">
              <a:rPr lang="lt-LT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29698" name="Paveikslėlis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1127125" y="273050"/>
            <a:ext cx="11306175" cy="1201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Закрыты и рекультивированы 7 </a:t>
            </a:r>
            <a:r>
              <a:rPr lang="ru-RU" sz="3600" kern="5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региональных полигонов</a:t>
            </a:r>
            <a:r>
              <a:rPr lang="lt-LT" sz="3600" kern="5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(2011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lt-L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700" name="Picture 2" descr="D:\a_dokumentai\KRATC\2013\renginys 09.05\kreatc skaidres\RG1_0413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7538" y="1968500"/>
            <a:ext cx="8416925" cy="420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38238" y="-39688"/>
            <a:ext cx="10861675" cy="145097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Приведены в порядок загрязненные территории</a:t>
            </a: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местные  свалки</a:t>
            </a: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(2011 </a:t>
            </a: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lt-L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lt-LT" sz="36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9238" y="6461125"/>
            <a:ext cx="512762" cy="365125"/>
          </a:xfrm>
        </p:spPr>
        <p:txBody>
          <a:bodyPr/>
          <a:lstStyle/>
          <a:p>
            <a:pPr>
              <a:defRPr/>
            </a:pPr>
            <a:fld id="{45733B1C-F1AB-42EA-8379-913E0CC1970A}" type="slidenum">
              <a:rPr lang="lt-LT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072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1916113"/>
            <a:ext cx="5832475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0" descr="P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0463" y="1916113"/>
            <a:ext cx="5759450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aveikslėlis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92875"/>
            <a:ext cx="1311275" cy="365125"/>
          </a:xfrm>
        </p:spPr>
        <p:txBody>
          <a:bodyPr/>
          <a:lstStyle/>
          <a:p>
            <a:pPr>
              <a:defRPr/>
            </a:pPr>
            <a:fld id="{8225E3BE-6FB8-4E5F-B540-868A9519D9D3}" type="slidenum">
              <a:rPr lang="lt-LT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0150" y="1412875"/>
            <a:ext cx="9490075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1"/>
          <p:cNvSpPr>
            <a:spLocks noChangeArrowheads="1"/>
          </p:cNvSpPr>
          <p:nvPr/>
        </p:nvSpPr>
        <p:spPr bwMode="auto">
          <a:xfrm>
            <a:off x="1558925" y="109538"/>
            <a:ext cx="91313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400"/>
              <a:t>Поставка отходов на теплоэлектростанцию ​</a:t>
            </a:r>
            <a:endParaRPr lang="lt-LT" altLang="lt-LT" sz="3400"/>
          </a:p>
          <a:p>
            <a:pPr eaLnBrk="0" hangingPunct="0"/>
            <a:r>
              <a:rPr lang="ru-RU" altLang="lt-LT" sz="3400"/>
              <a:t>"Fortum Klaipėda" (2013 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6453188"/>
            <a:ext cx="1312863" cy="365125"/>
          </a:xfrm>
        </p:spPr>
        <p:txBody>
          <a:bodyPr/>
          <a:lstStyle/>
          <a:p>
            <a:pPr>
              <a:defRPr/>
            </a:pPr>
            <a:fld id="{AB43F781-E2E6-402A-A652-CAC587BE9981}" type="slidenum">
              <a:rPr lang="en-US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2770" name="Paveikslėlis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5188" y="1181100"/>
            <a:ext cx="8145462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1"/>
          <p:cNvSpPr>
            <a:spLocks noChangeArrowheads="1"/>
          </p:cNvSpPr>
          <p:nvPr/>
        </p:nvSpPr>
        <p:spPr bwMode="auto">
          <a:xfrm>
            <a:off x="1127125" y="331788"/>
            <a:ext cx="103917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pPr eaLnBrk="0" hangingPunct="0"/>
            <a:r>
              <a:rPr lang="ru-RU" altLang="lt-LT" sz="3600">
                <a:cs typeface="Times New Roman" pitchFamily="18" charset="0"/>
              </a:rPr>
              <a:t>Площадки для сбора крупных отходов (2014 г.)</a:t>
            </a:r>
            <a:r>
              <a:rPr lang="lt-LT" altLang="lt-LT" sz="360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92875"/>
            <a:ext cx="1311275" cy="365125"/>
          </a:xfrm>
        </p:spPr>
        <p:txBody>
          <a:bodyPr/>
          <a:lstStyle/>
          <a:p>
            <a:pPr>
              <a:defRPr/>
            </a:pPr>
            <a:fld id="{98D30621-5320-4EE7-AFA3-6B5334816C35}" type="slidenum">
              <a:rPr lang="lt-LT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/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81088" y="333375"/>
            <a:ext cx="10058400" cy="144938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5" name="Paveikslėlis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6050" y="1182688"/>
            <a:ext cx="9324975" cy="503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2"/>
          <p:cNvSpPr>
            <a:spLocks noChangeArrowheads="1"/>
          </p:cNvSpPr>
          <p:nvPr/>
        </p:nvSpPr>
        <p:spPr bwMode="auto">
          <a:xfrm>
            <a:off x="982663" y="396875"/>
            <a:ext cx="104314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Площадки для сбора зеленых отходов (2014 г.)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9238" y="6453188"/>
            <a:ext cx="512762" cy="365125"/>
          </a:xfrm>
        </p:spPr>
        <p:txBody>
          <a:bodyPr/>
          <a:lstStyle/>
          <a:p>
            <a:pPr>
              <a:defRPr/>
            </a:pPr>
            <a:fld id="{69746ECB-C0F2-4371-8BA0-6F671C2E72EC}" type="slidenum">
              <a:rPr lang="lt-LT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4818" name="Paveikslėlis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2133600"/>
            <a:ext cx="5688012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aveikslėlis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1900" y="2133600"/>
            <a:ext cx="5472113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aveikslėlis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2617788" y="106363"/>
            <a:ext cx="6956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Системы очистки фильтрата и </a:t>
            </a:r>
            <a:endParaRPr lang="lt-LT" altLang="lt-LT" sz="3600"/>
          </a:p>
          <a:p>
            <a:pPr eaLnBrk="0" hangingPunct="0"/>
            <a:r>
              <a:rPr lang="ru-RU" altLang="lt-LT" sz="3600"/>
              <a:t>сбора свалочного газа (2015 г.)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4375" y="6492875"/>
            <a:ext cx="1311275" cy="365125"/>
          </a:xfrm>
        </p:spPr>
        <p:txBody>
          <a:bodyPr/>
          <a:lstStyle/>
          <a:p>
            <a:pPr>
              <a:defRPr/>
            </a:pPr>
            <a:fld id="{9C14E8C7-9977-4918-AE6E-D999FC0C3D4A}" type="slidenum">
              <a:rPr lang="lt-LT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5842" name="Picture 2" descr="D:\a_dokumentai\KRATC\foto\rusiavimo gamykla 2015 08\asbesto aikštelė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9288" y="981075"/>
            <a:ext cx="856932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2816225" y="115888"/>
            <a:ext cx="65484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Асбестовый полигон (2015 г.)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aidrės numerio vietos rezervavimo ženklas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57950"/>
            <a:ext cx="1311275" cy="365125"/>
          </a:xfrm>
        </p:spPr>
        <p:txBody>
          <a:bodyPr/>
          <a:lstStyle/>
          <a:p>
            <a:pPr>
              <a:defRPr/>
            </a:pPr>
            <a:fld id="{D6AD964D-CCEA-44AD-A6D3-F97C970C53BE}" type="slidenum">
              <a:rPr lang="lt-LT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166813"/>
            <a:ext cx="9875837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919288" y="246063"/>
            <a:ext cx="8524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Цех механической сортировки (2015 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80175"/>
            <a:ext cx="1311275" cy="365125"/>
          </a:xfrm>
        </p:spPr>
        <p:txBody>
          <a:bodyPr/>
          <a:lstStyle/>
          <a:p>
            <a:pPr>
              <a:defRPr/>
            </a:pPr>
            <a:fld id="{255BFC1A-85C6-4049-A179-629C92507B2C}" type="slidenum">
              <a:rPr lang="lt-LT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7890" name="Tijdelijke aanduiding voor inhoud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16050" y="981075"/>
            <a:ext cx="9359900" cy="5233988"/>
          </a:xfrm>
        </p:spPr>
      </p:pic>
      <p:pic>
        <p:nvPicPr>
          <p:cNvPr id="37891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1"/>
          <p:cNvSpPr>
            <a:spLocks noChangeArrowheads="1"/>
          </p:cNvSpPr>
          <p:nvPr/>
        </p:nvSpPr>
        <p:spPr bwMode="auto">
          <a:xfrm>
            <a:off x="3216275" y="155575"/>
            <a:ext cx="64404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Переработка шлака (2021 г.)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1288" y="1125538"/>
            <a:ext cx="9369425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4950" y="6480175"/>
            <a:ext cx="511175" cy="365125"/>
          </a:xfrm>
        </p:spPr>
        <p:txBody>
          <a:bodyPr/>
          <a:lstStyle/>
          <a:p>
            <a:pPr>
              <a:defRPr/>
            </a:pPr>
            <a:fld id="{21DBBA09-9A0B-4BC4-9B00-3A76879A3E8F}" type="slidenum">
              <a:rPr lang="lt-LT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8915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839788" y="319088"/>
            <a:ext cx="107045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ru-RU" altLang="lt-LT" sz="3600" cap="all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altLang="lt-LT" sz="3600" dirty="0">
                <a:latin typeface="Arial" panose="020B0604020202020204" pitchFamily="34" charset="0"/>
                <a:cs typeface="Arial" panose="020B0604020202020204" pitchFamily="34" charset="0"/>
              </a:rPr>
              <a:t>часток обработки древесины и мебели (2021 г.)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981075"/>
            <a:ext cx="89916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92875"/>
            <a:ext cx="984250" cy="365125"/>
          </a:xfrm>
        </p:spPr>
        <p:txBody>
          <a:bodyPr/>
          <a:lstStyle/>
          <a:p>
            <a:pPr>
              <a:defRPr/>
            </a:pPr>
            <a:fld id="{C49363F0-B3CF-4A0E-96FC-46E93BB232DC}" type="slidenum">
              <a:rPr lang="lt-LT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39939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1425575" y="155575"/>
            <a:ext cx="9585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Строительство 3 участка полигона (2022 г.)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aveikslėlis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1313" y="1268413"/>
            <a:ext cx="8948737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92875"/>
            <a:ext cx="984250" cy="365125"/>
          </a:xfrm>
        </p:spPr>
        <p:txBody>
          <a:bodyPr/>
          <a:lstStyle/>
          <a:p>
            <a:pPr>
              <a:defRPr/>
            </a:pPr>
            <a:fld id="{4AEF853F-B54B-4BD9-A4CF-B8043FA06BB9}" type="slidenum">
              <a:rPr lang="lt-LT">
                <a:solidFill>
                  <a:schemeClr val="tx1"/>
                </a:solidFill>
              </a:rPr>
              <a:pPr>
                <a:defRPr/>
              </a:pPr>
              <a:t>21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0963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1"/>
          <p:cNvSpPr>
            <a:spLocks noChangeArrowheads="1"/>
          </p:cNvSpPr>
          <p:nvPr/>
        </p:nvSpPr>
        <p:spPr bwMode="auto">
          <a:xfrm>
            <a:off x="414338" y="417513"/>
            <a:ext cx="11569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200"/>
              <a:t>Строительство контейнерных площадок в области (2022 г.)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aveikslėlis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341438"/>
            <a:ext cx="981710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92875"/>
            <a:ext cx="984250" cy="365125"/>
          </a:xfrm>
        </p:spPr>
        <p:txBody>
          <a:bodyPr/>
          <a:lstStyle/>
          <a:p>
            <a:pPr>
              <a:defRPr/>
            </a:pPr>
            <a:fld id="{BC2D6170-44F9-40B6-8DB0-D75A6B0E5F75}" type="slidenum">
              <a:rPr lang="lt-LT">
                <a:solidFill>
                  <a:schemeClr val="tx1"/>
                </a:solidFill>
              </a:rPr>
              <a:pPr>
                <a:defRPr/>
              </a:pPr>
              <a:t>22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1987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1"/>
          <p:cNvSpPr>
            <a:spLocks noChangeArrowheads="1"/>
          </p:cNvSpPr>
          <p:nvPr/>
        </p:nvSpPr>
        <p:spPr bwMode="auto">
          <a:xfrm>
            <a:off x="430213" y="473075"/>
            <a:ext cx="115697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200"/>
              <a:t>Строительство контейнерных площадок в области (2022 г.)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2138" y="836613"/>
            <a:ext cx="8439150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89700"/>
            <a:ext cx="984250" cy="365125"/>
          </a:xfrm>
        </p:spPr>
        <p:txBody>
          <a:bodyPr/>
          <a:lstStyle/>
          <a:p>
            <a:pPr>
              <a:defRPr/>
            </a:pPr>
            <a:fld id="{774D1C83-36D1-4C31-B7AF-89F13A71B712}" type="slidenum">
              <a:rPr lang="lt-LT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3011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1"/>
          <p:cNvSpPr>
            <a:spLocks noChangeArrowheads="1"/>
          </p:cNvSpPr>
          <p:nvPr/>
        </p:nvSpPr>
        <p:spPr bwMode="auto">
          <a:xfrm>
            <a:off x="1631950" y="58738"/>
            <a:ext cx="9244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200"/>
              <a:t>Пункт обмена бытовых товаров "ИМК" (2022 г.)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70650"/>
            <a:ext cx="984250" cy="365125"/>
          </a:xfrm>
        </p:spPr>
        <p:txBody>
          <a:bodyPr/>
          <a:lstStyle/>
          <a:p>
            <a:pPr>
              <a:defRPr/>
            </a:pPr>
            <a:fld id="{45F7F2BE-4437-49FC-B1BC-0DA209C0AF30}" type="slidenum">
              <a:rPr lang="lt-LT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4034" name="Paveikslėlis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1"/>
          <p:cNvSpPr>
            <a:spLocks noChangeArrowheads="1"/>
          </p:cNvSpPr>
          <p:nvPr/>
        </p:nvSpPr>
        <p:spPr bwMode="auto">
          <a:xfrm>
            <a:off x="1273175" y="333375"/>
            <a:ext cx="99329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Создание и развитие региональной системы </a:t>
            </a:r>
            <a:endParaRPr lang="lt-LT" altLang="lt-LT" sz="3600"/>
          </a:p>
          <a:p>
            <a:pPr eaLnBrk="0" hangingPunct="0"/>
            <a:r>
              <a:rPr lang="ru-RU" altLang="lt-LT" sz="3600"/>
              <a:t>обращения с отходами в 2023 году 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idx="1"/>
          </p:nvPr>
        </p:nvSpPr>
        <p:spPr>
          <a:xfrm>
            <a:off x="623888" y="2117725"/>
            <a:ext cx="10736262" cy="3124200"/>
          </a:xfrm>
        </p:spPr>
        <p:txBody>
          <a:bodyPr wrap="none" lIns="91440" rIns="91440" bIns="0" anchor="ctr">
            <a:spAutoFit/>
          </a:bodyPr>
          <a:lstStyle/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Частичная рекультивация участков 1-2 секции полигона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Начаты проекты компании по сбору газа и производству электроэнергии (</a:t>
            </a: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2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свалки)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Капитальный ремонт объектов МА/биофильтра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Монтаж нового газового месторождения (секции 1-2)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Создание инфраструктуры сбора и переработки пищевых отходов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Солнечная электростанция рядом с закрытой свалкой в ​​Глауденай</a:t>
            </a:r>
            <a:endParaRPr lang="lt-LT" altLang="lt-LT" smtClean="0">
              <a:solidFill>
                <a:schemeClr val="tx1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charset="0"/>
              <a:buChar char="•"/>
            </a:pP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Расширение сети контейнеров за счет установки современных наземных контейнеров</a:t>
            </a:r>
            <a:r>
              <a:rPr lang="lt-LT" altLang="lt-LT" smtClean="0">
                <a:solidFill>
                  <a:schemeClr val="tx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aveikslėlis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3988" y="908050"/>
            <a:ext cx="9344025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8225" y="6483350"/>
            <a:ext cx="984250" cy="365125"/>
          </a:xfrm>
        </p:spPr>
        <p:txBody>
          <a:bodyPr/>
          <a:lstStyle/>
          <a:p>
            <a:pPr>
              <a:defRPr/>
            </a:pPr>
            <a:fld id="{D8A729CB-44C0-4527-9466-8E8D98A308B5}" type="slidenum">
              <a:rPr lang="lt-LT">
                <a:solidFill>
                  <a:schemeClr val="tx1"/>
                </a:solidFill>
              </a:rPr>
              <a:pPr>
                <a:defRPr/>
              </a:pPr>
              <a:t>25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5059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Rectangle 1"/>
          <p:cNvSpPr>
            <a:spLocks noChangeArrowheads="1"/>
          </p:cNvSpPr>
          <p:nvPr/>
        </p:nvSpPr>
        <p:spPr bwMode="auto">
          <a:xfrm>
            <a:off x="1847850" y="155575"/>
            <a:ext cx="8377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Рекультивация участков 1-2 полигона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89700"/>
            <a:ext cx="1311275" cy="365125"/>
          </a:xfrm>
        </p:spPr>
        <p:txBody>
          <a:bodyPr/>
          <a:lstStyle/>
          <a:p>
            <a:pPr>
              <a:defRPr/>
            </a:pPr>
            <a:fld id="{37CD8C77-922D-4985-947B-B3E090D71866}" type="slidenum">
              <a:rPr lang="lt-LT">
                <a:solidFill>
                  <a:schemeClr val="tx1"/>
                </a:solidFill>
              </a:rPr>
              <a:pPr>
                <a:defRPr/>
              </a:pPr>
              <a:t>26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6082" name="Picture 2" descr="D:\a_dokumentai\KRATC\foto\KRATC i KPA\VIL_813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774825" y="1052513"/>
            <a:ext cx="8105775" cy="5121275"/>
          </a:xfrm>
        </p:spPr>
      </p:pic>
      <p:pic>
        <p:nvPicPr>
          <p:cNvPr id="46083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1"/>
          <p:cNvSpPr>
            <a:spLocks noChangeArrowheads="1"/>
          </p:cNvSpPr>
          <p:nvPr/>
        </p:nvSpPr>
        <p:spPr bwMode="auto">
          <a:xfrm>
            <a:off x="1774825" y="155575"/>
            <a:ext cx="8426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Производство электроэнергии из газа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0725" y="6480175"/>
            <a:ext cx="1311275" cy="365125"/>
          </a:xfrm>
        </p:spPr>
        <p:txBody>
          <a:bodyPr/>
          <a:lstStyle/>
          <a:p>
            <a:pPr>
              <a:defRPr/>
            </a:pPr>
            <a:fld id="{B2220A5E-06AB-4A75-9C88-D6C877BF99D7}" type="slidenum">
              <a:rPr lang="lt-LT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710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08163" y="1557338"/>
            <a:ext cx="8575675" cy="4513262"/>
          </a:xfrm>
        </p:spPr>
      </p:pic>
      <p:pic>
        <p:nvPicPr>
          <p:cNvPr id="47107" name="Paveikslėlis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Rectangle 1"/>
          <p:cNvSpPr>
            <a:spLocks noChangeArrowheads="1"/>
          </p:cNvSpPr>
          <p:nvPr/>
        </p:nvSpPr>
        <p:spPr bwMode="auto">
          <a:xfrm>
            <a:off x="1317625" y="239713"/>
            <a:ext cx="96535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Энергетические проекты с использованием </a:t>
            </a:r>
            <a:endParaRPr lang="lt-LT" altLang="lt-LT" sz="3600"/>
          </a:p>
          <a:p>
            <a:pPr eaLnBrk="0" hangingPunct="0"/>
            <a:r>
              <a:rPr lang="ru-RU" altLang="lt-LT" sz="3600"/>
              <a:t>солнечных батарей и газа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950" y="1125538"/>
            <a:ext cx="9077325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61125"/>
            <a:ext cx="984250" cy="365125"/>
          </a:xfrm>
        </p:spPr>
        <p:txBody>
          <a:bodyPr/>
          <a:lstStyle/>
          <a:p>
            <a:pPr>
              <a:defRPr/>
            </a:pPr>
            <a:fld id="{14C836E4-3ADB-4375-B548-EB455AD10D61}" type="slidenum">
              <a:rPr lang="lt-LT">
                <a:solidFill>
                  <a:schemeClr val="tx1"/>
                </a:solidFill>
              </a:rPr>
              <a:pPr>
                <a:defRPr/>
              </a:pPr>
              <a:t>28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8131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Rectangle 1"/>
          <p:cNvSpPr>
            <a:spLocks noChangeArrowheads="1"/>
          </p:cNvSpPr>
          <p:nvPr/>
        </p:nvSpPr>
        <p:spPr bwMode="auto">
          <a:xfrm>
            <a:off x="385763" y="366713"/>
            <a:ext cx="11420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200"/>
              <a:t>Проект оборудования для сортировки пищевых продуктов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7488" y="1204913"/>
            <a:ext cx="9442450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83350"/>
            <a:ext cx="984250" cy="365125"/>
          </a:xfrm>
        </p:spPr>
        <p:txBody>
          <a:bodyPr/>
          <a:lstStyle/>
          <a:p>
            <a:pPr>
              <a:defRPr/>
            </a:pPr>
            <a:fld id="{007742B9-1319-4E24-95C5-AA9CB11CBD63}" type="slidenum">
              <a:rPr lang="lt-LT">
                <a:solidFill>
                  <a:schemeClr val="tx1"/>
                </a:solidFill>
              </a:rPr>
              <a:pPr>
                <a:defRPr/>
              </a:pPr>
              <a:t>29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9155" name="Paveikslėlis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1"/>
          <p:cNvSpPr>
            <a:spLocks noChangeArrowheads="1"/>
          </p:cNvSpPr>
          <p:nvPr/>
        </p:nvSpPr>
        <p:spPr bwMode="auto">
          <a:xfrm>
            <a:off x="498475" y="479425"/>
            <a:ext cx="11420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200"/>
              <a:t>Проект оборудования для сортировки пищевых продуктов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aveikslėlis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300" y="908050"/>
            <a:ext cx="10439400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avadinimas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1839913" y="115888"/>
            <a:ext cx="8512175" cy="13255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lt-LT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Didžiųjų atliekų surinkimo aikštelių plėtra</a:t>
            </a:r>
          </a:p>
        </p:txBody>
      </p:sp>
      <p:sp>
        <p:nvSpPr>
          <p:cNvPr id="6" name="Skaidrės numerio vietos rezervavimo ženklas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64300"/>
            <a:ext cx="984250" cy="365125"/>
          </a:xfrm>
        </p:spPr>
        <p:txBody>
          <a:bodyPr/>
          <a:lstStyle/>
          <a:p>
            <a:pPr>
              <a:defRPr/>
            </a:pPr>
            <a:fld id="{351CC7B0-4D91-41C9-87DF-A9F3904BE140}" type="slidenum">
              <a:rPr lang="lt-LT">
                <a:solidFill>
                  <a:schemeClr val="tx1"/>
                </a:solidFill>
              </a:rPr>
              <a:pPr>
                <a:defRPr/>
              </a:pPr>
              <a:t>30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50180" name="Paveikslėlis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03348" y="1382694"/>
            <a:ext cx="8578953" cy="3342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51202" name="Antraštė 1"/>
          <p:cNvSpPr txBox="1">
            <a:spLocks/>
          </p:cNvSpPr>
          <p:nvPr/>
        </p:nvSpPr>
        <p:spPr bwMode="auto">
          <a:xfrm>
            <a:off x="1897063" y="49577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lt-LT" sz="3600">
                <a:hlinkClick r:id="rId3"/>
              </a:rPr>
              <a:t>www.kratc.lt</a:t>
            </a:r>
            <a:endParaRPr lang="lt-LT" sz="3600"/>
          </a:p>
          <a:p>
            <a:pPr algn="ctr"/>
            <a:r>
              <a:rPr lang="en-GB" sz="3600">
                <a:hlinkClick r:id="rId4"/>
              </a:rPr>
              <a:t>k</a:t>
            </a:r>
            <a:r>
              <a:rPr lang="lt-LT" sz="3600">
                <a:hlinkClick r:id="rId4"/>
              </a:rPr>
              <a:t>ratc</a:t>
            </a:r>
            <a:r>
              <a:rPr lang="en-GB" sz="3600">
                <a:hlinkClick r:id="rId4"/>
              </a:rPr>
              <a:t>@kratc.lt</a:t>
            </a:r>
            <a:r>
              <a:rPr lang="en-GB" sz="3600"/>
              <a:t> </a:t>
            </a:r>
            <a:endParaRPr lang="lt-LT" sz="3600"/>
          </a:p>
        </p:txBody>
      </p:sp>
      <p:sp>
        <p:nvSpPr>
          <p:cNvPr id="7" name="Skaidrės numerio vietos rezervavimo ženklas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7750" y="6470650"/>
            <a:ext cx="984250" cy="365125"/>
          </a:xfrm>
        </p:spPr>
        <p:txBody>
          <a:bodyPr/>
          <a:lstStyle/>
          <a:p>
            <a:pPr>
              <a:defRPr/>
            </a:pPr>
            <a:fld id="{3ACAB517-E95C-4298-B227-3D4ADDE39CCD}" type="slidenum">
              <a:rPr lang="lt-LT">
                <a:solidFill>
                  <a:schemeClr val="tx1"/>
                </a:solidFill>
              </a:rPr>
              <a:pPr>
                <a:defRPr/>
              </a:pPr>
              <a:t>31</a:t>
            </a:fld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51204" name="Paveikslėlis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088" y="0"/>
            <a:ext cx="11160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Rectangle 1"/>
          <p:cNvSpPr>
            <a:spLocks noChangeArrowheads="1"/>
          </p:cNvSpPr>
          <p:nvPr/>
        </p:nvSpPr>
        <p:spPr bwMode="auto">
          <a:xfrm>
            <a:off x="4367213" y="434975"/>
            <a:ext cx="3457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lt-LT" sz="3600"/>
              <a:t>Ваши вопросы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kologija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6064203_TF03098889.potx" id="{E1D76BC9-D979-495E-9D09-5F0B17B13D31}" vid="{0D6303F9-EAA1-4C46-8907-3A4793F141FE}"/>
    </a:ext>
  </a:extLst>
</a:theme>
</file>

<file path=ppt/theme/theme2.xml><?xml version="1.0" encoding="utf-8"?>
<a:theme xmlns:a="http://schemas.openxmlformats.org/drawingml/2006/main" name="Retrospektyvinė">
  <a:themeElements>
    <a:clrScheme name="Retrospektyvinė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yvinė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yvinė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2164</TotalTime>
  <Words>555</Words>
  <Application>Microsoft Office PowerPoint</Application>
  <PresentationFormat>Произвольный</PresentationFormat>
  <Paragraphs>130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14</vt:i4>
      </vt:variant>
      <vt:variant>
        <vt:lpstr>Заголовки слайдов</vt:lpstr>
      </vt:variant>
      <vt:variant>
        <vt:i4>31</vt:i4>
      </vt:variant>
    </vt:vector>
  </HeadingPairs>
  <TitlesOfParts>
    <vt:vector size="52" baseType="lpstr">
      <vt:lpstr>Corbel</vt:lpstr>
      <vt:lpstr>Arial</vt:lpstr>
      <vt:lpstr>Calibri</vt:lpstr>
      <vt:lpstr>Calibri Light</vt:lpstr>
      <vt:lpstr>Times New Roman</vt:lpstr>
      <vt:lpstr>Arial Unicode MS</vt:lpstr>
      <vt:lpstr>SimSun</vt:lpstr>
      <vt:lpstr>Ekologija 16x9</vt:lpstr>
      <vt:lpstr>Retrospektyvinė</vt:lpstr>
      <vt:lpstr>Ekologija 16x9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Retrospektyvinė</vt:lpstr>
      <vt:lpstr> Oпыт coздание европейской системы управления отходами в Клайпедском регионе  </vt:lpstr>
      <vt:lpstr>Управление отходами до 2000 г. </vt:lpstr>
      <vt:lpstr>Слайд 3</vt:lpstr>
      <vt:lpstr> </vt:lpstr>
      <vt:lpstr>Инфраструктура региональной системы</vt:lpstr>
      <vt:lpstr>Состав отходов </vt:lpstr>
      <vt:lpstr>Создание и развитие региональной системы </vt:lpstr>
      <vt:lpstr>Слайд 8</vt:lpstr>
      <vt:lpstr>  Новый полигон в для неопасных отходов (2008 г.)  </vt:lpstr>
      <vt:lpstr>Слайд 10</vt:lpstr>
      <vt:lpstr>Приведены в порядок загрязненные территории, 32 местные  свалки (2011 г.)</vt:lpstr>
      <vt:lpstr>Слайд 12</vt:lpstr>
      <vt:lpstr>Слайд 13</vt:lpstr>
      <vt:lpstr>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Projektas  “Klaipėdos regiono komunalinių atliekų tvarkymo sistemos plėtra”  (Nr. VP3-3.2-AM-01-V-02-005)</dc:title>
  <dc:creator>Arunas</dc:creator>
  <cp:lastModifiedBy>kutseva</cp:lastModifiedBy>
  <cp:revision>119</cp:revision>
  <dcterms:created xsi:type="dcterms:W3CDTF">2013-12-01T16:50:11Z</dcterms:created>
  <dcterms:modified xsi:type="dcterms:W3CDTF">2023-03-20T13:14:10Z</dcterms:modified>
</cp:coreProperties>
</file>