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7" r:id="rId2"/>
    <p:sldId id="359" r:id="rId3"/>
    <p:sldId id="331" r:id="rId4"/>
    <p:sldId id="265" r:id="rId5"/>
    <p:sldId id="332" r:id="rId6"/>
    <p:sldId id="333" r:id="rId7"/>
    <p:sldId id="357" r:id="rId8"/>
    <p:sldId id="358" r:id="rId9"/>
    <p:sldId id="351" r:id="rId10"/>
    <p:sldId id="335" r:id="rId11"/>
    <p:sldId id="336" r:id="rId12"/>
    <p:sldId id="349" r:id="rId13"/>
    <p:sldId id="337" r:id="rId14"/>
    <p:sldId id="352" r:id="rId15"/>
    <p:sldId id="338" r:id="rId16"/>
    <p:sldId id="353" r:id="rId17"/>
    <p:sldId id="354" r:id="rId18"/>
    <p:sldId id="347" r:id="rId19"/>
    <p:sldId id="346" r:id="rId20"/>
    <p:sldId id="348" r:id="rId21"/>
    <p:sldId id="356" r:id="rId22"/>
    <p:sldId id="355" r:id="rId23"/>
    <p:sldId id="267" r:id="rId24"/>
  </p:sldIdLst>
  <p:sldSz cx="12192000" cy="6858000"/>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70AD47"/>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36" autoAdjust="0"/>
    <p:restoredTop sz="73202" autoAdjust="0"/>
  </p:normalViewPr>
  <p:slideViewPr>
    <p:cSldViewPr snapToGrid="0" snapToObjects="1">
      <p:cViewPr varScale="1">
        <p:scale>
          <a:sx n="57" d="100"/>
          <a:sy n="57" d="100"/>
        </p:scale>
        <p:origin x="-870" y="-84"/>
      </p:cViewPr>
      <p:guideLst>
        <p:guide orient="horz" pos="2160"/>
        <p:guide pos="3840"/>
      </p:guideLst>
    </p:cSldViewPr>
  </p:slideViewPr>
  <p:notesTextViewPr>
    <p:cViewPr>
      <p:scale>
        <a:sx n="1" d="1"/>
        <a:sy n="1" d="1"/>
      </p:scale>
      <p:origin x="0" y="0"/>
    </p:cViewPr>
  </p:notesTextViewPr>
  <p:sorterViewPr>
    <p:cViewPr>
      <p:scale>
        <a:sx n="33" d="100"/>
        <a:sy n="33"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idx="1"/>
          </p:nvPr>
        </p:nvSpPr>
        <p:spPr>
          <a:xfrm>
            <a:off x="3849688" y="0"/>
            <a:ext cx="2946400" cy="498475"/>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8FA15737-BC46-42B4-9D14-D2F27C981C90}" type="datetimeFigureOut">
              <a:rPr lang="en-GB"/>
              <a:pPr>
                <a:defRPr/>
              </a:pPr>
              <a:t>20/03/2023</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p:cNvSpPr>
            <a:spLocks noGrp="1"/>
          </p:cNvSpPr>
          <p:nvPr>
            <p:ph type="ftr" sz="quarter" idx="4"/>
          </p:nvPr>
        </p:nvSpPr>
        <p:spPr>
          <a:xfrm>
            <a:off x="0" y="9428163"/>
            <a:ext cx="2946400" cy="498475"/>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GB"/>
          </a:p>
        </p:txBody>
      </p:sp>
      <p:sp>
        <p:nvSpPr>
          <p:cNvPr id="7" name="Slide Number Placeholder 6"/>
          <p:cNvSpPr>
            <a:spLocks noGrp="1"/>
          </p:cNvSpPr>
          <p:nvPr>
            <p:ph type="sldNum" sz="quarter" idx="5"/>
          </p:nvPr>
        </p:nvSpPr>
        <p:spPr>
          <a:xfrm>
            <a:off x="3849688" y="9428163"/>
            <a:ext cx="2946400" cy="498475"/>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EA70BAE9-1C65-422B-8539-636B67848B30}"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p:cNvSpPr>
          <p:nvPr>
            <p:ph type="sldImg"/>
          </p:nvPr>
        </p:nvSpPr>
        <p:spPr bwMode="auto">
          <a:noFill/>
          <a:ln>
            <a:solidFill>
              <a:srgbClr val="000000"/>
            </a:solidFill>
            <a:miter lim="800000"/>
            <a:headEnd/>
            <a:tailEnd/>
          </a:ln>
        </p:spPr>
      </p:sp>
      <p:sp>
        <p:nvSpPr>
          <p:cNvPr id="92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latin typeface="Arial" charset="0"/>
                <a:cs typeface="Arial" charset="0"/>
              </a:rPr>
              <a:t>Регламент ЄС про нагляд та контроль за перевезеннями відходів1993 року, прийнятий в рамках Базельської конвенції, підписаної у 1992 році.</a:t>
            </a:r>
            <a:endParaRPr lang="uk-UA" smtClean="0">
              <a:latin typeface="Arial" charset="0"/>
              <a:cs typeface="Arial" charset="0"/>
            </a:endParaRPr>
          </a:p>
        </p:txBody>
      </p:sp>
      <p:sp>
        <p:nvSpPr>
          <p:cNvPr id="92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A452542-98E5-4DDD-9A69-A37800AD26A6}" type="slidenum">
              <a:rPr lang="en-GB">
                <a:cs typeface="Arial" charset="0"/>
              </a:rPr>
              <a:pPr fontAlgn="base">
                <a:spcBef>
                  <a:spcPct val="0"/>
                </a:spcBef>
                <a:spcAft>
                  <a:spcPct val="0"/>
                </a:spcAft>
              </a:pPr>
              <a:t>1</a:t>
            </a:fld>
            <a:endParaRPr lang="en-GB">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Місце для зображення 1"/>
          <p:cNvSpPr>
            <a:spLocks noGrp="1" noRot="1" noChangeAspect="1"/>
          </p:cNvSpPr>
          <p:nvPr>
            <p:ph type="sldImg"/>
          </p:nvPr>
        </p:nvSpPr>
        <p:spPr bwMode="auto">
          <a:noFill/>
          <a:ln>
            <a:solidFill>
              <a:srgbClr val="000000"/>
            </a:solidFill>
            <a:miter lim="800000"/>
            <a:headEnd/>
            <a:tailEnd/>
          </a:ln>
        </p:spPr>
      </p:sp>
      <p:sp>
        <p:nvSpPr>
          <p:cNvPr id="11266" name="Місце для нотаток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uk-UA" smtClean="0"/>
          </a:p>
        </p:txBody>
      </p:sp>
      <p:sp>
        <p:nvSpPr>
          <p:cNvPr id="11267" name="Місце для номера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0DC63B4-56EE-4D17-A4AC-D2FFAE92D16C}" type="slidenum">
              <a:rPr lang="en-GB">
                <a:cs typeface="Arial" charset="0"/>
              </a:rPr>
              <a:pPr fontAlgn="base">
                <a:spcBef>
                  <a:spcPct val="0"/>
                </a:spcBef>
                <a:spcAft>
                  <a:spcPct val="0"/>
                </a:spcAft>
              </a:pPr>
              <a:t>2</a:t>
            </a:fld>
            <a:endParaRPr lang="en-GB">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p:cNvSpPr>
          <p:nvPr>
            <p:ph type="sldImg"/>
          </p:nvPr>
        </p:nvSpPr>
        <p:spPr bwMode="auto">
          <a:noFill/>
          <a:ln>
            <a:solidFill>
              <a:srgbClr val="000000"/>
            </a:solidFill>
            <a:miter lim="800000"/>
            <a:headEnd/>
            <a:tailEnd/>
          </a:ln>
        </p:spPr>
      </p:sp>
      <p:sp>
        <p:nvSpPr>
          <p:cNvPr id="13314"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107000"/>
              </a:lnSpc>
              <a:spcBef>
                <a:spcPct val="0"/>
              </a:spcBef>
              <a:spcAft>
                <a:spcPts val="800"/>
              </a:spcAft>
            </a:pPr>
            <a:endParaRPr lang="uk-UA" sz="1800" smtClean="0">
              <a:ea typeface="Calibri" pitchFamily="34" charset="0"/>
              <a:cs typeface="Times New Roman" pitchFamily="18" charset="0"/>
            </a:endParaRPr>
          </a:p>
        </p:txBody>
      </p:sp>
      <p:sp>
        <p:nvSpPr>
          <p:cNvPr id="1331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A2F9E7-0FED-426D-A311-2D1246CDDF37}" type="slidenum">
              <a:rPr lang="en-GB">
                <a:cs typeface="Arial" charset="0"/>
              </a:rPr>
              <a:pPr fontAlgn="base">
                <a:spcBef>
                  <a:spcPct val="0"/>
                </a:spcBef>
                <a:spcAft>
                  <a:spcPct val="0"/>
                </a:spcAft>
              </a:pPr>
              <a:t>3</a:t>
            </a:fld>
            <a:endParaRPr lang="en-GB">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107000"/>
              </a:lnSpc>
              <a:spcBef>
                <a:spcPct val="0"/>
              </a:spcBef>
              <a:spcAft>
                <a:spcPts val="800"/>
              </a:spcAft>
            </a:pPr>
            <a:r>
              <a:rPr lang="uk-UA" smtClean="0"/>
              <a:t>Чорні метали         	 Кольорові метали        	  Папір       	  Текстиль     </a:t>
            </a:r>
          </a:p>
          <a:p>
            <a:pPr>
              <a:lnSpc>
                <a:spcPct val="107000"/>
              </a:lnSpc>
              <a:spcBef>
                <a:spcPct val="0"/>
              </a:spcBef>
              <a:spcAft>
                <a:spcPts val="800"/>
              </a:spcAft>
            </a:pPr>
            <a:r>
              <a:rPr lang="uk-UA" smtClean="0"/>
              <a:t>Нержавіюча сталь та спеціальні сплави	 Пластмаси	Шини та гума	     Електро- та Електронний брухт</a:t>
            </a:r>
            <a:endParaRPr lang="uk-UA" sz="1800" b="1" smtClean="0">
              <a:ea typeface="Calibri" pitchFamily="34" charset="0"/>
              <a:cs typeface="Times New Roman" pitchFamily="18" charset="0"/>
            </a:endParaRPr>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63826DF-8306-41B3-AAC9-1BE1DEC1558E}" type="slidenum">
              <a:rPr lang="en-GB">
                <a:cs typeface="Arial" charset="0"/>
              </a:rPr>
              <a:pPr fontAlgn="base">
                <a:spcBef>
                  <a:spcPct val="0"/>
                </a:spcBef>
                <a:spcAft>
                  <a:spcPct val="0"/>
                </a:spcAft>
              </a:pPr>
              <a:t>4</a:t>
            </a:fld>
            <a:endParaRPr lang="en-GB">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107000"/>
              </a:lnSpc>
              <a:spcBef>
                <a:spcPct val="0"/>
              </a:spcBef>
              <a:spcAft>
                <a:spcPts val="800"/>
              </a:spcAft>
            </a:pPr>
            <a:endParaRPr lang="uk-UA" sz="1800" smtClean="0">
              <a:ea typeface="Calibri" pitchFamily="34" charset="0"/>
              <a:cs typeface="Times New Roman" pitchFamily="18" charset="0"/>
            </a:endParaRPr>
          </a:p>
        </p:txBody>
      </p:sp>
      <p:sp>
        <p:nvSpPr>
          <p:cNvPr id="174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3EE8B62-BE92-48F1-9B63-7FD885FFC256}" type="slidenum">
              <a:rPr lang="en-GB">
                <a:cs typeface="Arial" charset="0"/>
              </a:rPr>
              <a:pPr fontAlgn="base">
                <a:spcBef>
                  <a:spcPct val="0"/>
                </a:spcBef>
                <a:spcAft>
                  <a:spcPct val="0"/>
                </a:spcAft>
              </a:pPr>
              <a:t>5</a:t>
            </a:fld>
            <a:endParaRPr lang="en-GB">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107000"/>
              </a:lnSpc>
              <a:spcBef>
                <a:spcPct val="0"/>
              </a:spcBef>
              <a:spcAft>
                <a:spcPts val="800"/>
              </a:spcAft>
            </a:pPr>
            <a:r>
              <a:rPr lang="uk-UA" sz="1800" smtClean="0">
                <a:ea typeface="Calibri" pitchFamily="34" charset="0"/>
                <a:cs typeface="Times New Roman" pitchFamily="18" charset="0"/>
              </a:rPr>
              <a:t>Доповідь про екологічні переваги переробки  - видання 2016 р.</a:t>
            </a:r>
          </a:p>
          <a:p>
            <a:pPr>
              <a:lnSpc>
                <a:spcPct val="107000"/>
              </a:lnSpc>
              <a:spcBef>
                <a:spcPct val="0"/>
              </a:spcBef>
              <a:spcAft>
                <a:spcPts val="800"/>
              </a:spcAft>
            </a:pPr>
            <a:r>
              <a:rPr lang="uk-UA" smtClean="0">
                <a:ea typeface="Calibri" pitchFamily="34" charset="0"/>
                <a:cs typeface="Times New Roman" pitchFamily="18" charset="0"/>
              </a:rPr>
              <a:t>Міжнародне бюро з переробки відходів (BIR)</a:t>
            </a:r>
          </a:p>
          <a:p>
            <a:pPr>
              <a:lnSpc>
                <a:spcPct val="107000"/>
              </a:lnSpc>
              <a:spcBef>
                <a:spcPct val="0"/>
              </a:spcBef>
              <a:spcAft>
                <a:spcPts val="800"/>
              </a:spcAft>
            </a:pPr>
            <a:r>
              <a:rPr lang="uk-UA" smtClean="0">
                <a:ea typeface="Calibri" pitchFamily="34" charset="0"/>
                <a:cs typeface="Times New Roman" pitchFamily="18" charset="0"/>
              </a:rPr>
              <a:t>Товарно-сировинні позиції, обрані BIR:</a:t>
            </a:r>
          </a:p>
          <a:p>
            <a:pPr>
              <a:lnSpc>
                <a:spcPct val="107000"/>
              </a:lnSpc>
              <a:spcBef>
                <a:spcPct val="0"/>
              </a:spcBef>
              <a:spcAft>
                <a:spcPts val="800"/>
              </a:spcAft>
            </a:pPr>
            <a:r>
              <a:rPr lang="uk-UA" smtClean="0">
                <a:ea typeface="Calibri" pitchFamily="34" charset="0"/>
                <a:cs typeface="Times New Roman" pitchFamily="18" charset="0"/>
              </a:rPr>
              <a:t>Алюміній, Мідь, Чорні та Кольорові Метали, Папір </a:t>
            </a:r>
          </a:p>
          <a:p>
            <a:pPr>
              <a:lnSpc>
                <a:spcPct val="107000"/>
              </a:lnSpc>
              <a:spcBef>
                <a:spcPct val="0"/>
              </a:spcBef>
              <a:spcAft>
                <a:spcPts val="800"/>
              </a:spcAft>
            </a:pPr>
            <a:endParaRPr lang="uk-UA" smtClean="0">
              <a:ea typeface="Calibri" pitchFamily="34" charset="0"/>
              <a:cs typeface="Times New Roman" pitchFamily="18" charset="0"/>
            </a:endParaRPr>
          </a:p>
          <a:p>
            <a:pPr>
              <a:lnSpc>
                <a:spcPct val="107000"/>
              </a:lnSpc>
              <a:spcBef>
                <a:spcPct val="0"/>
              </a:spcBef>
              <a:spcAft>
                <a:spcPts val="800"/>
              </a:spcAft>
            </a:pPr>
            <a:r>
              <a:rPr lang="uk-UA" smtClean="0">
                <a:ea typeface="Calibri" pitchFamily="34" charset="0"/>
                <a:cs typeface="Times New Roman" pitchFamily="18" charset="0"/>
              </a:rPr>
              <a:t>BIR</a:t>
            </a:r>
            <a:r>
              <a:rPr lang="ru-RU" smtClean="0">
                <a:ea typeface="Calibri" pitchFamily="34" charset="0"/>
                <a:cs typeface="Times New Roman" pitchFamily="18" charset="0"/>
              </a:rPr>
              <a:t> - глобальні факти </a:t>
            </a:r>
            <a:r>
              <a:rPr lang="uk-UA" smtClean="0">
                <a:ea typeface="Calibri" pitchFamily="34" charset="0"/>
                <a:cs typeface="Times New Roman" pitchFamily="18" charset="0"/>
              </a:rPr>
              <a:t>та показники		Чорні метали</a:t>
            </a:r>
            <a:endParaRPr lang="ru-RU" smtClean="0">
              <a:ea typeface="Calibri" pitchFamily="34" charset="0"/>
              <a:cs typeface="Times New Roman" pitchFamily="18" charset="0"/>
            </a:endParaRPr>
          </a:p>
          <a:p>
            <a:pPr>
              <a:lnSpc>
                <a:spcPct val="107000"/>
              </a:lnSpc>
              <a:spcBef>
                <a:spcPct val="0"/>
              </a:spcBef>
              <a:spcAft>
                <a:spcPts val="800"/>
              </a:spcAft>
            </a:pPr>
            <a:r>
              <a:rPr lang="uk-UA" sz="1800" smtClean="0">
                <a:ea typeface="Calibri" pitchFamily="34" charset="0"/>
                <a:cs typeface="Times New Roman" pitchFamily="18" charset="0"/>
              </a:rPr>
              <a:t>Глобальні показники переробки сталі у 2017 – 2021 р.р.</a:t>
            </a:r>
          </a:p>
          <a:p>
            <a:pPr>
              <a:lnSpc>
                <a:spcPct val="107000"/>
              </a:lnSpc>
              <a:spcBef>
                <a:spcPct val="0"/>
              </a:spcBef>
              <a:spcAft>
                <a:spcPts val="800"/>
              </a:spcAft>
            </a:pPr>
            <a:r>
              <a:rPr lang="uk-UA" smtClean="0">
                <a:ea typeface="Calibri" pitchFamily="34" charset="0"/>
                <a:cs typeface="Times New Roman" pitchFamily="18" charset="0"/>
              </a:rPr>
              <a:t>Сталевий брухт – сировина для Зеленої металургії</a:t>
            </a:r>
          </a:p>
          <a:p>
            <a:pPr>
              <a:lnSpc>
                <a:spcPct val="107000"/>
              </a:lnSpc>
              <a:spcBef>
                <a:spcPct val="0"/>
              </a:spcBef>
              <a:spcAft>
                <a:spcPts val="800"/>
              </a:spcAft>
            </a:pPr>
            <a:r>
              <a:rPr lang="uk-UA" smtClean="0">
                <a:ea typeface="Calibri" pitchFamily="34" charset="0"/>
                <a:cs typeface="Times New Roman" pitchFamily="18" charset="0"/>
              </a:rPr>
              <a:t>Видання 13</a:t>
            </a:r>
            <a:endParaRPr lang="ru-RU" smtClean="0">
              <a:ea typeface="Calibri" pitchFamily="34" charset="0"/>
              <a:cs typeface="Times New Roman" pitchFamily="18" charset="0"/>
            </a:endParaRPr>
          </a:p>
          <a:p>
            <a:pPr>
              <a:spcBef>
                <a:spcPct val="0"/>
              </a:spcBef>
            </a:pPr>
            <a:r>
              <a:rPr lang="uk-UA" smtClean="0">
                <a:ea typeface="Calibri" pitchFamily="34" charset="0"/>
                <a:cs typeface="Times New Roman" pitchFamily="18" charset="0"/>
              </a:rPr>
              <a:t>Міжнародне бюро з переробки відходів</a:t>
            </a:r>
            <a:endParaRPr lang="ru-RU" smtClean="0">
              <a:ea typeface="Calibri" pitchFamily="34" charset="0"/>
              <a:cs typeface="Times New Roman" pitchFamily="18" charset="0"/>
            </a:endParaRPr>
          </a:p>
          <a:p>
            <a:pPr>
              <a:spcBef>
                <a:spcPct val="0"/>
              </a:spcBef>
            </a:pPr>
            <a:r>
              <a:rPr lang="uk-UA" smtClean="0">
                <a:ea typeface="Calibri" pitchFamily="34" charset="0"/>
                <a:cs typeface="Times New Roman" pitchFamily="18" charset="0"/>
              </a:rPr>
              <a:t>Управління з переробки чорних металів</a:t>
            </a:r>
          </a:p>
          <a:p>
            <a:pPr>
              <a:spcBef>
                <a:spcPct val="0"/>
              </a:spcBef>
            </a:pPr>
            <a:endParaRPr lang="uk-UA" smtClean="0">
              <a:ea typeface="Calibri" pitchFamily="34" charset="0"/>
              <a:cs typeface="Times New Roman" pitchFamily="18" charset="0"/>
            </a:endParaRPr>
          </a:p>
          <a:p>
            <a:pPr>
              <a:spcBef>
                <a:spcPct val="0"/>
              </a:spcBef>
            </a:pPr>
            <a:r>
              <a:rPr lang="uk-UA" smtClean="0">
                <a:ea typeface="Calibri" pitchFamily="34" charset="0"/>
                <a:cs typeface="Times New Roman" pitchFamily="18" charset="0"/>
              </a:rPr>
              <a:t>Переробка пластмас </a:t>
            </a:r>
            <a:endParaRPr lang="ru-RU" smtClean="0">
              <a:ea typeface="Calibri" pitchFamily="34" charset="0"/>
              <a:cs typeface="Times New Roman" pitchFamily="18" charset="0"/>
            </a:endParaRPr>
          </a:p>
          <a:p>
            <a:pPr>
              <a:spcBef>
                <a:spcPct val="0"/>
              </a:spcBef>
            </a:pPr>
            <a:r>
              <a:rPr lang="uk-UA" smtClean="0">
                <a:ea typeface="Calibri" pitchFamily="34" charset="0"/>
                <a:cs typeface="Times New Roman" pitchFamily="18" charset="0"/>
              </a:rPr>
              <a:t>Факти</a:t>
            </a:r>
            <a:endParaRPr lang="ru-RU" smtClean="0">
              <a:ea typeface="Calibri" pitchFamily="34" charset="0"/>
              <a:cs typeface="Times New Roman" pitchFamily="18" charset="0"/>
            </a:endParaRPr>
          </a:p>
          <a:p>
            <a:pPr>
              <a:spcBef>
                <a:spcPct val="0"/>
              </a:spcBef>
            </a:pPr>
            <a:r>
              <a:rPr lang="uk-UA" smtClean="0">
                <a:ea typeface="Calibri" pitchFamily="34" charset="0"/>
                <a:cs typeface="Times New Roman" pitchFamily="18" charset="0"/>
              </a:rPr>
              <a:t>Дані</a:t>
            </a:r>
            <a:endParaRPr lang="ru-RU" smtClean="0">
              <a:ea typeface="Calibri" pitchFamily="34" charset="0"/>
              <a:cs typeface="Times New Roman" pitchFamily="18" charset="0"/>
            </a:endParaRPr>
          </a:p>
          <a:p>
            <a:pPr>
              <a:spcBef>
                <a:spcPct val="0"/>
              </a:spcBef>
            </a:pPr>
            <a:r>
              <a:rPr lang="ru-RU" smtClean="0">
                <a:ea typeface="Calibri" pitchFamily="34" charset="0"/>
                <a:cs typeface="Times New Roman" pitchFamily="18" charset="0"/>
              </a:rPr>
              <a:t>Стратегічн</a:t>
            </a:r>
            <a:r>
              <a:rPr lang="uk-UA" smtClean="0">
                <a:ea typeface="Calibri" pitchFamily="34" charset="0"/>
                <a:cs typeface="Times New Roman" pitchFamily="18" charset="0"/>
              </a:rPr>
              <a:t>і </a:t>
            </a:r>
            <a:r>
              <a:rPr lang="ru-RU" smtClean="0">
                <a:ea typeface="Calibri" pitchFamily="34" charset="0"/>
                <a:cs typeface="Times New Roman" pitchFamily="18" charset="0"/>
              </a:rPr>
              <a:t>порад</a:t>
            </a:r>
            <a:r>
              <a:rPr lang="uk-UA" smtClean="0">
                <a:ea typeface="Calibri" pitchFamily="34" charset="0"/>
                <a:cs typeface="Times New Roman" pitchFamily="18" charset="0"/>
              </a:rPr>
              <a:t>и</a:t>
            </a:r>
          </a:p>
          <a:p>
            <a:pPr>
              <a:spcBef>
                <a:spcPct val="0"/>
              </a:spcBef>
            </a:pPr>
            <a:r>
              <a:rPr lang="uk-UA" smtClean="0">
                <a:ea typeface="Calibri" pitchFamily="34" charset="0"/>
                <a:cs typeface="Times New Roman" pitchFamily="18" charset="0"/>
              </a:rPr>
              <a:t>Доповідь Міжнародного бюро з переробки відходів </a:t>
            </a:r>
          </a:p>
          <a:p>
            <a:pPr>
              <a:spcBef>
                <a:spcPct val="0"/>
              </a:spcBef>
            </a:pPr>
            <a:endParaRPr lang="uk-UA" smtClean="0">
              <a:ea typeface="Calibri" pitchFamily="34" charset="0"/>
              <a:cs typeface="Times New Roman" pitchFamily="18" charset="0"/>
            </a:endParaRPr>
          </a:p>
          <a:p>
            <a:pPr>
              <a:spcBef>
                <a:spcPct val="0"/>
              </a:spcBef>
            </a:pPr>
            <a:r>
              <a:rPr lang="uk-UA" smtClean="0">
                <a:ea typeface="Calibri" pitchFamily="34" charset="0"/>
                <a:cs typeface="Times New Roman" pitchFamily="18" charset="0"/>
              </a:rPr>
              <a:t>BIR</a:t>
            </a:r>
            <a:r>
              <a:rPr lang="ru-RU" smtClean="0">
                <a:ea typeface="Calibri" pitchFamily="34" charset="0"/>
                <a:cs typeface="Times New Roman" pitchFamily="18" charset="0"/>
              </a:rPr>
              <a:t> - глобальні факти </a:t>
            </a:r>
            <a:r>
              <a:rPr lang="uk-UA" smtClean="0">
                <a:ea typeface="Calibri" pitchFamily="34" charset="0"/>
                <a:cs typeface="Times New Roman" pitchFamily="18" charset="0"/>
              </a:rPr>
              <a:t>та показники		Перероблений папір</a:t>
            </a:r>
            <a:endParaRPr lang="ru-RU" smtClean="0">
              <a:ea typeface="Calibri" pitchFamily="34" charset="0"/>
              <a:cs typeface="Times New Roman" pitchFamily="18" charset="0"/>
            </a:endParaRPr>
          </a:p>
          <a:p>
            <a:pPr>
              <a:spcBef>
                <a:spcPct val="0"/>
              </a:spcBef>
            </a:pPr>
            <a:r>
              <a:rPr lang="uk-UA" smtClean="0">
                <a:ea typeface="Calibri" pitchFamily="34" charset="0"/>
                <a:cs typeface="Times New Roman" pitchFamily="18" charset="0"/>
              </a:rPr>
              <a:t>Переробка паперу та картону у 2020 р.</a:t>
            </a:r>
            <a:endParaRPr lang="ru-RU" smtClean="0">
              <a:ea typeface="Calibri" pitchFamily="34" charset="0"/>
              <a:cs typeface="Times New Roman" pitchFamily="18" charset="0"/>
            </a:endParaRPr>
          </a:p>
          <a:p>
            <a:pPr>
              <a:spcBef>
                <a:spcPct val="0"/>
              </a:spcBef>
            </a:pPr>
            <a:r>
              <a:rPr lang="uk-UA" smtClean="0">
                <a:ea typeface="Calibri" pitchFamily="34" charset="0"/>
                <a:cs typeface="Times New Roman" pitchFamily="18" charset="0"/>
              </a:rPr>
              <a:t>Огляд світової статистики</a:t>
            </a:r>
            <a:endParaRPr lang="ru-RU" smtClean="0">
              <a:ea typeface="Calibri" pitchFamily="34" charset="0"/>
              <a:cs typeface="Times New Roman" pitchFamily="18" charset="0"/>
            </a:endParaRPr>
          </a:p>
          <a:p>
            <a:pPr>
              <a:spcBef>
                <a:spcPct val="0"/>
              </a:spcBef>
            </a:pPr>
            <a:r>
              <a:rPr lang="uk-UA" smtClean="0">
                <a:ea typeface="Calibri" pitchFamily="34" charset="0"/>
                <a:cs typeface="Times New Roman" pitchFamily="18" charset="0"/>
              </a:rPr>
              <a:t>Міжнародне бюро з переробки відходів</a:t>
            </a:r>
            <a:endParaRPr lang="ru-RU" smtClean="0">
              <a:ea typeface="Calibri" pitchFamily="34" charset="0"/>
              <a:cs typeface="Times New Roman" pitchFamily="18" charset="0"/>
            </a:endParaRPr>
          </a:p>
          <a:p>
            <a:pPr>
              <a:spcBef>
                <a:spcPct val="0"/>
              </a:spcBef>
            </a:pPr>
            <a:r>
              <a:rPr lang="uk-UA" smtClean="0">
                <a:ea typeface="Calibri" pitchFamily="34" charset="0"/>
                <a:cs typeface="Times New Roman" pitchFamily="18" charset="0"/>
              </a:rPr>
              <a:t>Управління з переробки паперу</a:t>
            </a:r>
            <a:endParaRPr lang="uk-UA" sz="1800" smtClean="0">
              <a:ea typeface="Calibri" pitchFamily="34" charset="0"/>
              <a:cs typeface="Times New Roman" pitchFamily="18" charset="0"/>
            </a:endParaRPr>
          </a:p>
        </p:txBody>
      </p:sp>
      <p:sp>
        <p:nvSpPr>
          <p:cNvPr id="19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94BB3B7-B6D9-41B6-8A0C-652DB63F7648}" type="slidenum">
              <a:rPr lang="en-GB">
                <a:cs typeface="Arial" charset="0"/>
              </a:rPr>
              <a:pPr fontAlgn="base">
                <a:spcBef>
                  <a:spcPct val="0"/>
                </a:spcBef>
                <a:spcAft>
                  <a:spcPct val="0"/>
                </a:spcAft>
              </a:pPr>
              <a:t>6</a:t>
            </a:fld>
            <a:endParaRPr lang="en-GB">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uk-UA" smtClean="0"/>
              <a:t>EU-27 Специфікація з переробки сталевого брухту</a:t>
            </a:r>
            <a:endParaRPr lang="ru-RU" smtClean="0"/>
          </a:p>
          <a:p>
            <a:pPr>
              <a:spcBef>
                <a:spcPct val="0"/>
              </a:spcBef>
            </a:pPr>
            <a:r>
              <a:rPr lang="uk-UA" smtClean="0"/>
              <a:t>EFR (European Ferrous Recovery) – Європейська організація з переробки металів</a:t>
            </a:r>
            <a:endParaRPr lang="ru-RU" smtClean="0"/>
          </a:p>
          <a:p>
            <a:pPr>
              <a:spcBef>
                <a:spcPct val="0"/>
              </a:spcBef>
            </a:pPr>
            <a:r>
              <a:rPr lang="uk-UA" smtClean="0"/>
              <a:t>Замінює всі попередні специфікації EFR, ухвалені самостійно або разом з іншими юридичними особами</a:t>
            </a:r>
            <a:endParaRPr lang="ru-RU" smtClean="0"/>
          </a:p>
          <a:p>
            <a:pPr>
              <a:spcBef>
                <a:spcPct val="0"/>
              </a:spcBef>
            </a:pPr>
            <a:r>
              <a:rPr lang="uk-UA" smtClean="0"/>
              <a:t>Травень 2007</a:t>
            </a:r>
            <a:endParaRPr lang="ru-RU" smtClean="0"/>
          </a:p>
          <a:p>
            <a:pPr>
              <a:spcBef>
                <a:spcPct val="0"/>
              </a:spcBef>
            </a:pPr>
            <a:r>
              <a:rPr lang="uk-UA" smtClean="0"/>
              <a:t>/Посилання/</a:t>
            </a:r>
            <a:endParaRPr lang="ru-RU" smtClean="0"/>
          </a:p>
          <a:p>
            <a:pPr>
              <a:spcBef>
                <a:spcPct val="0"/>
              </a:spcBef>
            </a:pPr>
            <a:r>
              <a:rPr lang="uk-UA" smtClean="0"/>
              <a:t>-------------------------------------------------------------------------------------------------------------------------------</a:t>
            </a:r>
            <a:endParaRPr lang="ru-RU" smtClean="0"/>
          </a:p>
          <a:p>
            <a:pPr>
              <a:spcBef>
                <a:spcPct val="0"/>
              </a:spcBef>
            </a:pPr>
            <a:r>
              <a:rPr lang="uk-UA" smtClean="0"/>
              <a:t>Дата набуття чинності: 07/2022</a:t>
            </a:r>
            <a:endParaRPr lang="ru-RU" smtClean="0"/>
          </a:p>
          <a:p>
            <a:pPr>
              <a:spcBef>
                <a:spcPct val="0"/>
              </a:spcBef>
            </a:pPr>
            <a:r>
              <a:rPr lang="uk-UA" smtClean="0"/>
              <a:t>Специфікації ISRI - Інституту переробки брухту (ISRI: Institute of Scrap Recycling) </a:t>
            </a:r>
            <a:endParaRPr lang="ru-RU" smtClean="0"/>
          </a:p>
          <a:p>
            <a:pPr>
              <a:spcBef>
                <a:spcPct val="0"/>
              </a:spcBef>
            </a:pPr>
            <a:r>
              <a:rPr lang="uk-UA" smtClean="0"/>
              <a:t>Циркуляр «Специфікації ISRI з переробки брухту»</a:t>
            </a:r>
            <a:endParaRPr lang="ru-RU" smtClean="0"/>
          </a:p>
          <a:p>
            <a:pPr>
              <a:spcBef>
                <a:spcPct val="0"/>
              </a:spcBef>
            </a:pPr>
            <a:r>
              <a:rPr lang="uk-UA" smtClean="0"/>
              <a:t>Керівництво з переробки матеріалів:</a:t>
            </a:r>
            <a:endParaRPr lang="ru-RU" smtClean="0"/>
          </a:p>
          <a:p>
            <a:pPr>
              <a:spcBef>
                <a:spcPct val="0"/>
              </a:spcBef>
            </a:pPr>
            <a:r>
              <a:rPr lang="uk-UA" smtClean="0"/>
              <a:t>Кольоровий металобрухт      Брухт чорних металів    Брухт з побутових відходів    Склобій      Макулатура     Відходи пластику     Відпрацьовані шини         Електронний брухт</a:t>
            </a:r>
            <a:endParaRPr lang="ru-RU" smtClean="0"/>
          </a:p>
          <a:p>
            <a:pPr>
              <a:spcBef>
                <a:spcPct val="0"/>
              </a:spcBef>
            </a:pPr>
            <a:r>
              <a:rPr lang="uk-UA" smtClean="0"/>
              <a:t> </a:t>
            </a:r>
            <a:endParaRPr lang="ru-RU" smtClean="0"/>
          </a:p>
          <a:p>
            <a:pPr>
              <a:spcBef>
                <a:spcPct val="0"/>
              </a:spcBef>
            </a:pPr>
            <a:r>
              <a:rPr lang="uk-UA" smtClean="0"/>
              <a:t>Спонсори:</a:t>
            </a:r>
            <a:endParaRPr lang="ru-RU" smtClean="0"/>
          </a:p>
          <a:p>
            <a:pPr>
              <a:spcBef>
                <a:spcPct val="0"/>
              </a:spcBef>
            </a:pPr>
            <a:r>
              <a:rPr lang="uk-UA" smtClean="0"/>
              <a:t>Індекс Davis			ISRI – Голос переробної індустрії </a:t>
            </a:r>
            <a:r>
              <a:rPr lang="uk-UA" baseline="30000" smtClean="0"/>
              <a:t>ТМ</a:t>
            </a:r>
            <a:endParaRPr lang="ru-RU" smtClean="0"/>
          </a:p>
          <a:p>
            <a:pPr>
              <a:spcBef>
                <a:spcPct val="0"/>
              </a:spcBef>
            </a:pPr>
            <a:r>
              <a:rPr lang="uk-UA" smtClean="0"/>
              <a:t>/Посилання/</a:t>
            </a:r>
            <a:endParaRPr lang="ru-RU" smtClean="0"/>
          </a:p>
          <a:p>
            <a:pPr>
              <a:spcBef>
                <a:spcPct val="0"/>
              </a:spcBef>
            </a:pPr>
            <a:r>
              <a:rPr lang="uk-UA" smtClean="0"/>
              <a:t>-------------------------------------------------------------------------------------------------------------------------------</a:t>
            </a:r>
            <a:endParaRPr lang="ru-RU" smtClean="0"/>
          </a:p>
          <a:p>
            <a:pPr>
              <a:spcBef>
                <a:spcPct val="0"/>
              </a:spcBef>
            </a:pPr>
            <a:r>
              <a:rPr lang="uk-UA" smtClean="0"/>
              <a:t>L 94/2		Анг		Офіційне видання ЄС			8.4.2011</a:t>
            </a:r>
            <a:endParaRPr lang="ru-RU" smtClean="0"/>
          </a:p>
          <a:p>
            <a:pPr>
              <a:spcBef>
                <a:spcPct val="0"/>
              </a:spcBef>
            </a:pPr>
            <a:r>
              <a:rPr lang="uk-UA" smtClean="0"/>
              <a:t> </a:t>
            </a:r>
            <a:endParaRPr lang="ru-RU" smtClean="0"/>
          </a:p>
          <a:p>
            <a:pPr>
              <a:spcBef>
                <a:spcPct val="0"/>
              </a:spcBef>
            </a:pPr>
            <a:r>
              <a:rPr lang="uk-UA" b="1" smtClean="0"/>
              <a:t>РЕГЛАМЕНТИ</a:t>
            </a:r>
            <a:endParaRPr lang="ru-RU" smtClean="0"/>
          </a:p>
          <a:p>
            <a:pPr>
              <a:spcBef>
                <a:spcPct val="0"/>
              </a:spcBef>
            </a:pPr>
            <a:r>
              <a:rPr lang="uk-UA" b="1" smtClean="0"/>
              <a:t>Регламент Ради (ЄС) № 333/2011</a:t>
            </a:r>
            <a:endParaRPr lang="ru-RU" smtClean="0"/>
          </a:p>
          <a:p>
            <a:pPr>
              <a:spcBef>
                <a:spcPct val="0"/>
              </a:spcBef>
            </a:pPr>
            <a:r>
              <a:rPr lang="uk-UA" b="1" smtClean="0"/>
              <a:t>від 31 березня 2011 року</a:t>
            </a:r>
            <a:endParaRPr lang="ru-RU" smtClean="0"/>
          </a:p>
          <a:p>
            <a:pPr>
              <a:spcBef>
                <a:spcPct val="0"/>
              </a:spcBef>
            </a:pPr>
            <a:r>
              <a:rPr lang="uk-UA" b="1" smtClean="0"/>
              <a:t>щодо критеріїв, за наявності яких певні види металобрухту припиняють бути відходами, відповідно до Директиви 2008/98/ЄС Європейського Парламенту та Ради</a:t>
            </a:r>
            <a:endParaRPr lang="ru-RU" smtClean="0"/>
          </a:p>
          <a:p>
            <a:pPr>
              <a:spcBef>
                <a:spcPct val="0"/>
              </a:spcBef>
            </a:pPr>
            <a:r>
              <a:rPr lang="uk-UA" smtClean="0"/>
              <a:t> </a:t>
            </a:r>
            <a:endParaRPr lang="ru-RU" smtClean="0"/>
          </a:p>
          <a:p>
            <a:pPr>
              <a:spcBef>
                <a:spcPct val="0"/>
              </a:spcBef>
            </a:pPr>
            <a:r>
              <a:rPr lang="uk-UA" smtClean="0"/>
              <a:t>РАДА ЄВРОПЕЙСЬКОГО СОЮЗУ,</a:t>
            </a:r>
            <a:endParaRPr lang="ru-RU" smtClean="0"/>
          </a:p>
          <a:p>
            <a:pPr>
              <a:spcBef>
                <a:spcPct val="0"/>
              </a:spcBef>
            </a:pPr>
            <a:r>
              <a:rPr lang="uk-UA" smtClean="0"/>
              <a:t>Беручи до уваги Договір про заснування Європейського Співтовариства,</a:t>
            </a:r>
            <a:endParaRPr lang="ru-RU" smtClean="0"/>
          </a:p>
          <a:p>
            <a:pPr>
              <a:spcBef>
                <a:spcPct val="0"/>
              </a:spcBef>
            </a:pPr>
            <a:r>
              <a:rPr lang="uk-UA" smtClean="0"/>
              <a:t>Приймаючи до уваги Директиву 2008/98/ЕС Європейського Парламенту та Ради від 19 листопада 2008 р. про відходи, яка відміняє деякі Директиви (</a:t>
            </a:r>
            <a:r>
              <a:rPr lang="uk-UA" baseline="30000" smtClean="0"/>
              <a:t>1</a:t>
            </a:r>
            <a:r>
              <a:rPr lang="uk-UA" smtClean="0"/>
              <a:t>), зокрема Статтю 6(2),</a:t>
            </a:r>
            <a:endParaRPr lang="ru-RU" smtClean="0"/>
          </a:p>
          <a:p>
            <a:pPr>
              <a:spcBef>
                <a:spcPct val="0"/>
              </a:spcBef>
            </a:pPr>
            <a:r>
              <a:rPr lang="uk-UA" smtClean="0"/>
              <a:t>Приймаючи до уваги пропозицію Європейської Комісії, </a:t>
            </a:r>
            <a:endParaRPr lang="ru-RU" smtClean="0"/>
          </a:p>
          <a:p>
            <a:pPr>
              <a:spcBef>
                <a:spcPct val="0"/>
              </a:spcBef>
            </a:pPr>
            <a:r>
              <a:rPr lang="uk-UA" smtClean="0"/>
              <a:t>Запропонувавши ряд заходів на розгляд Європейському Парламенту,</a:t>
            </a:r>
            <a:endParaRPr lang="ru-RU" smtClean="0"/>
          </a:p>
          <a:p>
            <a:pPr>
              <a:spcBef>
                <a:spcPct val="0"/>
              </a:spcBef>
            </a:pPr>
            <a:r>
              <a:rPr lang="uk-UA" smtClean="0"/>
              <a:t>Приймаючи до уваги наступне:</a:t>
            </a:r>
            <a:endParaRPr lang="ru-RU" smtClean="0"/>
          </a:p>
          <a:p>
            <a:pPr>
              <a:spcBef>
                <a:spcPct val="0"/>
              </a:spcBef>
            </a:pPr>
            <a:r>
              <a:rPr lang="uk-UA" smtClean="0"/>
              <a:t> </a:t>
            </a:r>
            <a:endParaRPr lang="ru-RU" smtClean="0"/>
          </a:p>
          <a:p>
            <a:pPr>
              <a:spcBef>
                <a:spcPct val="0"/>
              </a:spcBef>
            </a:pPr>
            <a:r>
              <a:rPr lang="uk-UA" smtClean="0"/>
              <a:t>(1) 	Результати оцінки кількох категорій відходів, корисних у галузях переробки та відновлення металобрухту, показали, що вказані галузі потребують розробки конкретних критеріїв, що визначатимуть момент процесу утилізації відходів металу, коли продукція припиняє вважатись відходами. Ці критерії повинні забезпечувати високий рівень захисту довкілля. Критерії мають не суперечити класифікаціям третіх країнам щодо металобрухту, який вважається відходами.</a:t>
            </a:r>
            <a:endParaRPr lang="ru-RU" smtClean="0"/>
          </a:p>
          <a:p>
            <a:pPr>
              <a:spcBef>
                <a:spcPct val="0"/>
              </a:spcBef>
            </a:pPr>
            <a:r>
              <a:rPr lang="uk-UA" smtClean="0"/>
              <a:t>(2) 	Звіти Об'єднаного дослідницького центру Європейської Комісії показали, що існують ринок і попит щодо брухту заліза, сталі та алюмінію, який можна використовувати як сировину для металургійних заводів, ливарних цехів, заводів з переробки та переплавки алюмінію, для виробництва металів. Чавун, залізо, сталь та алюмінієвий брухт мають бути достатньо чистими та відповідати стандартам і специфікаціям щодо брухту, встановленим металургійною промисловістю.</a:t>
            </a:r>
            <a:endParaRPr lang="ru-RU" smtClean="0"/>
          </a:p>
          <a:p>
            <a:pPr>
              <a:spcBef>
                <a:spcPct val="0"/>
              </a:spcBef>
            </a:pPr>
            <a:r>
              <a:rPr lang="uk-UA" smtClean="0"/>
              <a:t>(3)	 Критерії, що визначають, коли брухт заліза, сталі та алюмінію припиняє бути відходами, мають забезпечувати, щоб чавун, сталь та алюмінієвий брухт, отримані в результаті операцій відновлення, відповідали технічним вимогам галузі виробництва металу, відповідали вимогам чинного законодавства, застосовним до продукції, і не чинили загального шкідливого впливу на навколишнє середовище або здоров'я людей. Звіти Об'єднаного дослідницького центру Європейської Комісії показали, що запропоновані критерії щодо відходів, які додаються і технологічно передбачені для процесів відновлення та обробки, і, зокрема, металобрухт, отриманий в результаті операцій відновлення, відповідають вказаним цілям, оскільки брухт чавуну, сталі та алюмінію, отриманий в результаті виробництва, не має шкідливих властивостей і не містить неметалічних сполук.</a:t>
            </a:r>
            <a:endParaRPr lang="ru-RU" smtClean="0"/>
          </a:p>
          <a:p>
            <a:pPr>
              <a:spcBef>
                <a:spcPct val="0"/>
              </a:spcBef>
            </a:pPr>
            <a:r>
              <a:rPr lang="uk-UA" smtClean="0"/>
              <a:t>(4) Щоб забезпечити відповідність критеріям, буде доречним надати відповідну інформацію про металобрухт, що припиняє вважатись відходами, а також впровадити належну систему управління якістю.</a:t>
            </a:r>
            <a:endParaRPr lang="ru-RU" smtClean="0"/>
          </a:p>
          <a:p>
            <a:pPr>
              <a:spcBef>
                <a:spcPct val="0"/>
              </a:spcBef>
            </a:pPr>
            <a:r>
              <a:rPr lang="uk-UA" smtClean="0"/>
              <a:t>(5) Перегляд критеріїв може постати необхідним, якщо результати моніторингу розвитку ринкових умов для обробки брухту чавуна, заліза, сталі та алюмінію, покажуть негативний вплив на ринки переробки та відновлення брухту чавуну, сталі та алюмінію, зокрема, з огляду на наявність та доступність такого брухту.</a:t>
            </a:r>
            <a:endParaRPr lang="ru-RU" smtClean="0"/>
          </a:p>
          <a:p>
            <a:pPr>
              <a:spcBef>
                <a:spcPct val="0"/>
              </a:spcBef>
            </a:pPr>
            <a:r>
              <a:rPr lang="uk-UA" smtClean="0"/>
              <a:t>(6) Щоб дозволити виробникам адаптуватися до критеріїв, що визначають, коли металобрухт припиняє бути відходами, доцільно передбачити розумний період, який завершиться до набуття цим Регламентом чинності.</a:t>
            </a:r>
            <a:endParaRPr lang="ru-RU" smtClean="0"/>
          </a:p>
          <a:p>
            <a:pPr>
              <a:spcBef>
                <a:spcPct val="0"/>
              </a:spcBef>
            </a:pPr>
            <a:r>
              <a:rPr lang="uk-UA" smtClean="0"/>
              <a:t>(7) Комітет, заснований статтею 39(1) Директиви 2008/98/EC, не надав висновку щодо заходів, передбачених цим Регламентом, тому Комісія подала Раді пропозицію щодо заходів та передала її на розгляд до Європейського парламенту.</a:t>
            </a:r>
            <a:endParaRPr lang="ru-RU" smtClean="0"/>
          </a:p>
          <a:p>
            <a:pPr>
              <a:spcBef>
                <a:spcPct val="0"/>
              </a:spcBef>
            </a:pPr>
            <a:r>
              <a:rPr lang="uk-UA" smtClean="0"/>
              <a:t>(8) Європейський парламент не висунув заперечень проти запропонованих заходів.</a:t>
            </a:r>
            <a:endParaRPr lang="ru-RU" smtClean="0"/>
          </a:p>
          <a:p>
            <a:pPr>
              <a:spcBef>
                <a:spcPct val="0"/>
              </a:spcBef>
            </a:pPr>
            <a:r>
              <a:rPr lang="uk-UA" smtClean="0"/>
              <a:t> </a:t>
            </a:r>
            <a:endParaRPr lang="ru-RU" smtClean="0"/>
          </a:p>
          <a:p>
            <a:pPr>
              <a:spcBef>
                <a:spcPct val="0"/>
              </a:spcBef>
            </a:pPr>
            <a:r>
              <a:rPr lang="uk-UA" smtClean="0"/>
              <a:t>УХВАЛЕНО НАСТУПНИЙ РЕГЛАМЕНТ:</a:t>
            </a:r>
            <a:endParaRPr lang="ru-RU" smtClean="0"/>
          </a:p>
          <a:p>
            <a:pPr>
              <a:spcBef>
                <a:spcPct val="0"/>
              </a:spcBef>
            </a:pPr>
            <a:r>
              <a:rPr lang="uk-UA" i="1" smtClean="0"/>
              <a:t>Стаття 1</a:t>
            </a:r>
            <a:endParaRPr lang="ru-RU" smtClean="0"/>
          </a:p>
          <a:p>
            <a:pPr>
              <a:spcBef>
                <a:spcPct val="0"/>
              </a:spcBef>
            </a:pPr>
            <a:r>
              <a:rPr lang="uk-UA" b="1" smtClean="0"/>
              <a:t>Предмет</a:t>
            </a:r>
            <a:endParaRPr lang="ru-RU" smtClean="0"/>
          </a:p>
          <a:p>
            <a:pPr>
              <a:spcBef>
                <a:spcPct val="0"/>
              </a:spcBef>
            </a:pPr>
            <a:r>
              <a:rPr lang="uk-UA" smtClean="0"/>
              <a:t>Цим Регламентом встановлюються критерії визначення, коли брухт чавуну, заліза, сталі та алюмінію, включаючи брухт алюмінієвих сплавів, припиняє бути відходами.</a:t>
            </a:r>
            <a:endParaRPr lang="ru-RU" smtClean="0"/>
          </a:p>
          <a:p>
            <a:pPr>
              <a:spcBef>
                <a:spcPct val="0"/>
              </a:spcBef>
            </a:pPr>
            <a:r>
              <a:rPr lang="uk-UA" smtClean="0"/>
              <a:t>____________________</a:t>
            </a:r>
            <a:endParaRPr lang="ru-RU" smtClean="0"/>
          </a:p>
          <a:p>
            <a:pPr>
              <a:spcBef>
                <a:spcPct val="0"/>
              </a:spcBef>
            </a:pPr>
            <a:r>
              <a:rPr lang="uk-UA" smtClean="0"/>
              <a:t>(1) OJ L 312, 22.11.2008, стор. 3.</a:t>
            </a:r>
            <a:endParaRPr lang="ru-RU" smtClean="0"/>
          </a:p>
          <a:p>
            <a:pPr>
              <a:spcBef>
                <a:spcPct val="0"/>
              </a:spcBef>
            </a:pPr>
            <a:r>
              <a:rPr lang="uk-UA" smtClean="0"/>
              <a:t>/Посилання/</a:t>
            </a:r>
            <a:endParaRPr lang="uk-UA" sz="1800" smtClean="0">
              <a:ea typeface="Calibri" pitchFamily="34" charset="0"/>
              <a:cs typeface="Times New Roman" pitchFamily="18" charset="0"/>
            </a:endParaRPr>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A5BC375-8CF9-48D6-AFF5-1044C4119F89}" type="slidenum">
              <a:rPr lang="en-GB">
                <a:cs typeface="Arial" charset="0"/>
              </a:rPr>
              <a:pPr fontAlgn="base">
                <a:spcBef>
                  <a:spcPct val="0"/>
                </a:spcBef>
                <a:spcAft>
                  <a:spcPct val="0"/>
                </a:spcAft>
              </a:pPr>
              <a:t>7</a:t>
            </a:fld>
            <a:endParaRPr lang="en-GB">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uk-UA" smtClean="0"/>
              <a:t>Логотипи: </a:t>
            </a:r>
            <a:endParaRPr lang="ru-RU" smtClean="0"/>
          </a:p>
          <a:p>
            <a:pPr>
              <a:spcBef>
                <a:spcPct val="0"/>
              </a:spcBef>
            </a:pPr>
            <a:r>
              <a:rPr lang="uk-UA" smtClean="0"/>
              <a:t>Міжнародне бюро з переробки відходів</a:t>
            </a:r>
            <a:endParaRPr lang="ru-RU" smtClean="0"/>
          </a:p>
          <a:p>
            <a:pPr>
              <a:spcBef>
                <a:spcPct val="0"/>
              </a:spcBef>
            </a:pPr>
            <a:r>
              <a:rPr lang="uk-UA" smtClean="0"/>
              <a:t>EFR– Європейська організація з переробки металів</a:t>
            </a:r>
            <a:endParaRPr lang="ru-RU" smtClean="0"/>
          </a:p>
          <a:p>
            <a:pPr>
              <a:spcBef>
                <a:spcPct val="0"/>
              </a:spcBef>
            </a:pPr>
            <a:r>
              <a:rPr lang="uk-UA" smtClean="0"/>
              <a:t>Малюнок:</a:t>
            </a:r>
            <a:endParaRPr lang="ru-RU" smtClean="0"/>
          </a:p>
          <a:p>
            <a:pPr>
              <a:spcBef>
                <a:spcPct val="0"/>
              </a:spcBef>
            </a:pPr>
            <a:r>
              <a:rPr lang="uk-UA" smtClean="0"/>
              <a:t>Кнопка «Старт»</a:t>
            </a:r>
            <a:endParaRPr lang="ru-RU" smtClean="0"/>
          </a:p>
          <a:p>
            <a:pPr>
              <a:spcBef>
                <a:spcPct val="0"/>
              </a:spcBef>
            </a:pPr>
            <a:r>
              <a:rPr lang="uk-UA" smtClean="0"/>
              <a:t>Чорні метали			Неметали 		Кольорові метали</a:t>
            </a:r>
            <a:endParaRPr lang="ru-RU" smtClean="0"/>
          </a:p>
          <a:p>
            <a:pPr>
              <a:spcBef>
                <a:spcPct val="0"/>
              </a:spcBef>
            </a:pPr>
            <a:r>
              <a:rPr lang="uk-UA" smtClean="0"/>
              <a:t>Найкраще екологічне рішення </a:t>
            </a:r>
            <a:endParaRPr lang="ru-RU" smtClean="0"/>
          </a:p>
          <a:p>
            <a:pPr>
              <a:spcBef>
                <a:spcPct val="0"/>
              </a:spcBef>
            </a:pPr>
            <a:r>
              <a:rPr lang="uk-UA" smtClean="0"/>
              <a:t> </a:t>
            </a:r>
            <a:endParaRPr lang="ru-RU" smtClean="0"/>
          </a:p>
          <a:p>
            <a:pPr>
              <a:spcBef>
                <a:spcPct val="0"/>
              </a:spcBef>
            </a:pPr>
            <a:r>
              <a:rPr lang="uk-UA" smtClean="0"/>
              <a:t>Перехід до: відокремлення носіїв &gt;&gt;&gt;</a:t>
            </a:r>
            <a:endParaRPr lang="ru-RU" smtClean="0"/>
          </a:p>
          <a:p>
            <a:pPr>
              <a:lnSpc>
                <a:spcPct val="107000"/>
              </a:lnSpc>
              <a:spcBef>
                <a:spcPct val="0"/>
              </a:spcBef>
              <a:spcAft>
                <a:spcPts val="800"/>
              </a:spcAft>
            </a:pPr>
            <a:endParaRPr lang="uk-UA" sz="1800" smtClean="0">
              <a:ea typeface="Calibri" pitchFamily="34" charset="0"/>
              <a:cs typeface="Times New Roman" pitchFamily="18" charset="0"/>
            </a:endParaRPr>
          </a:p>
        </p:txBody>
      </p:sp>
      <p:sp>
        <p:nvSpPr>
          <p:cNvPr id="235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1D1687C-B88E-4C47-BC2E-CEDD187F67F5}" type="slidenum">
              <a:rPr lang="en-GB">
                <a:cs typeface="Arial" charset="0"/>
              </a:rPr>
              <a:pPr fontAlgn="base">
                <a:spcBef>
                  <a:spcPct val="0"/>
                </a:spcBef>
                <a:spcAft>
                  <a:spcPct val="0"/>
                </a:spcAft>
              </a:pPr>
              <a:t>8</a:t>
            </a:fld>
            <a:endParaRPr lang="en-GB">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uk-UA" b="1" smtClean="0"/>
              <a:t>Базельська конвенція – </a:t>
            </a:r>
            <a:r>
              <a:rPr lang="uk-UA" smtClean="0"/>
              <a:t>контроль за транскордонним перевезенням небезпечних відходів та їх видаленням</a:t>
            </a:r>
            <a:endParaRPr lang="ru-RU" smtClean="0"/>
          </a:p>
          <a:p>
            <a:pPr>
              <a:spcBef>
                <a:spcPct val="0"/>
              </a:spcBef>
            </a:pPr>
            <a:r>
              <a:rPr lang="uk-UA" b="1" smtClean="0"/>
              <a:t>Протокол про відповідальність і компенсацію </a:t>
            </a:r>
            <a:r>
              <a:rPr lang="uk-UA" smtClean="0"/>
              <a:t>за шкоду, заподіяну в результаті транскордонного перевезення небезпечних відходів та їхнього видалення</a:t>
            </a:r>
            <a:endParaRPr lang="ru-RU" smtClean="0"/>
          </a:p>
          <a:p>
            <a:pPr>
              <a:spcBef>
                <a:spcPct val="0"/>
              </a:spcBef>
            </a:pPr>
            <a:r>
              <a:rPr lang="uk-UA" smtClean="0"/>
              <a:t> Тексти та Додатки</a:t>
            </a:r>
            <a:endParaRPr lang="ru-RU" smtClean="0"/>
          </a:p>
          <a:p>
            <a:pPr>
              <a:spcBef>
                <a:spcPct val="0"/>
              </a:spcBef>
            </a:pPr>
            <a:r>
              <a:rPr lang="uk-UA" smtClean="0"/>
              <a:t>Редакція 2019 р.</a:t>
            </a:r>
            <a:endParaRPr lang="ru-RU" smtClean="0"/>
          </a:p>
          <a:p>
            <a:pPr>
              <a:spcBef>
                <a:spcPct val="0"/>
              </a:spcBef>
            </a:pPr>
            <a:r>
              <a:rPr lang="uk-UA" smtClean="0"/>
              <a:t> //Логотип: UNEP -Програма ООН з навколишнього середовища</a:t>
            </a:r>
            <a:r>
              <a:rPr lang="uk-UA" b="1" smtClean="0"/>
              <a:t>// </a:t>
            </a:r>
            <a:r>
              <a:rPr lang="uk-UA" smtClean="0"/>
              <a:t>//Логотип:</a:t>
            </a:r>
            <a:r>
              <a:rPr lang="uk-UA" b="1" smtClean="0"/>
              <a:t> </a:t>
            </a:r>
            <a:r>
              <a:rPr lang="uk-UA" smtClean="0"/>
              <a:t>Базельська конвенція//</a:t>
            </a:r>
            <a:endParaRPr lang="ru-RU" smtClean="0"/>
          </a:p>
          <a:p>
            <a:pPr>
              <a:spcBef>
                <a:spcPct val="0"/>
              </a:spcBef>
            </a:pPr>
            <a:r>
              <a:rPr lang="uk-UA" smtClean="0"/>
              <a:t>----------------------------------------------------------------------------------------------------------------------------------------------------------------------------------------------------------------------------------------------------------------------------------------------</a:t>
            </a:r>
            <a:r>
              <a:rPr lang="uk-UA" b="1" smtClean="0"/>
              <a:t>Додаток IV</a:t>
            </a:r>
            <a:endParaRPr lang="ru-RU" smtClean="0"/>
          </a:p>
          <a:p>
            <a:pPr>
              <a:spcBef>
                <a:spcPct val="0"/>
              </a:spcBef>
            </a:pPr>
            <a:r>
              <a:rPr lang="uk-UA" b="1" smtClean="0"/>
              <a:t>Операції з утилізації відходів</a:t>
            </a:r>
            <a:endParaRPr lang="ru-RU" smtClean="0"/>
          </a:p>
          <a:p>
            <a:pPr>
              <a:spcBef>
                <a:spcPct val="0"/>
              </a:spcBef>
            </a:pPr>
            <a:r>
              <a:rPr lang="uk-UA" b="1" smtClean="0"/>
              <a:t>А. Операції, які не призводять до можливої рекуперації, рециркуляції, утилізації, прямого повторного чи альтернативного використання відходів</a:t>
            </a:r>
            <a:endParaRPr lang="ru-RU" smtClean="0"/>
          </a:p>
          <a:p>
            <a:pPr>
              <a:spcBef>
                <a:spcPct val="0"/>
              </a:spcBef>
            </a:pPr>
            <a:r>
              <a:rPr lang="uk-UA" smtClean="0"/>
              <a:t>Розділ А охоплює всі подібні операції з видалення, які зустрічаються на практиці</a:t>
            </a:r>
            <a:endParaRPr lang="ru-RU" smtClean="0"/>
          </a:p>
          <a:p>
            <a:pPr>
              <a:spcBef>
                <a:spcPct val="0"/>
              </a:spcBef>
            </a:pPr>
            <a:r>
              <a:rPr lang="uk-UA" smtClean="0"/>
              <a:t>D1</a:t>
            </a:r>
            <a:endParaRPr lang="ru-RU" smtClean="0"/>
          </a:p>
          <a:p>
            <a:pPr>
              <a:spcBef>
                <a:spcPct val="0"/>
              </a:spcBef>
            </a:pPr>
            <a:r>
              <a:rPr lang="uk-UA" smtClean="0"/>
              <a:t>Захоронення в землі чи скидання на землю (напр., на звалище тощо)</a:t>
            </a:r>
            <a:endParaRPr lang="ru-RU" smtClean="0"/>
          </a:p>
          <a:p>
            <a:pPr>
              <a:spcBef>
                <a:spcPct val="0"/>
              </a:spcBef>
            </a:pPr>
            <a:r>
              <a:rPr lang="uk-UA" smtClean="0"/>
              <a:t>D2</a:t>
            </a:r>
            <a:endParaRPr lang="ru-RU" smtClean="0"/>
          </a:p>
          <a:p>
            <a:pPr>
              <a:spcBef>
                <a:spcPct val="0"/>
              </a:spcBef>
            </a:pPr>
            <a:r>
              <a:rPr lang="uk-UA" smtClean="0"/>
              <a:t>Оброблення ґрунту (напр., біодеградація рідких чи мулових відходів у ґрунті тощо)</a:t>
            </a:r>
            <a:endParaRPr lang="ru-RU" smtClean="0"/>
          </a:p>
          <a:p>
            <a:pPr>
              <a:spcBef>
                <a:spcPct val="0"/>
              </a:spcBef>
            </a:pPr>
            <a:r>
              <a:rPr lang="uk-UA" smtClean="0"/>
              <a:t>D3</a:t>
            </a:r>
            <a:endParaRPr lang="ru-RU" smtClean="0"/>
          </a:p>
          <a:p>
            <a:pPr>
              <a:spcBef>
                <a:spcPct val="0"/>
              </a:spcBef>
            </a:pPr>
            <a:r>
              <a:rPr lang="uk-UA" smtClean="0"/>
              <a:t>Закачування на глибину (напр., вприскування відходів відповідної консистенції у свердловини, соляні куполи природних резервуарів тощо)</a:t>
            </a:r>
            <a:endParaRPr lang="ru-RU" smtClean="0"/>
          </a:p>
          <a:p>
            <a:pPr>
              <a:spcBef>
                <a:spcPct val="0"/>
              </a:spcBef>
            </a:pPr>
            <a:r>
              <a:rPr lang="uk-UA" smtClean="0"/>
              <a:t>D4</a:t>
            </a:r>
            <a:endParaRPr lang="ru-RU" smtClean="0"/>
          </a:p>
          <a:p>
            <a:pPr>
              <a:spcBef>
                <a:spcPct val="0"/>
              </a:spcBef>
            </a:pPr>
            <a:r>
              <a:rPr lang="uk-UA" smtClean="0"/>
              <a:t>Скидання у поверхневі водойми (напр., скидання рідких або мулистих відходів у котловани, ставки чи відстійні басейни тощо)</a:t>
            </a:r>
            <a:endParaRPr lang="ru-RU" smtClean="0"/>
          </a:p>
          <a:p>
            <a:pPr>
              <a:spcBef>
                <a:spcPct val="0"/>
              </a:spcBef>
            </a:pPr>
            <a:r>
              <a:rPr lang="uk-UA" smtClean="0"/>
              <a:t>D5</a:t>
            </a:r>
            <a:endParaRPr lang="ru-RU" smtClean="0"/>
          </a:p>
          <a:p>
            <a:pPr>
              <a:spcBef>
                <a:spcPct val="0"/>
              </a:spcBef>
            </a:pPr>
            <a:r>
              <a:rPr lang="uk-UA" smtClean="0"/>
              <a:t>Скидання на спеціально обладнані звалища (напр., скидання в окремі відсіки з прокладкою та поверхневим покриттям, які ізолюють їх один від одного та від навколишнього середовища тощо)</a:t>
            </a:r>
            <a:endParaRPr lang="ru-RU" smtClean="0"/>
          </a:p>
          <a:p>
            <a:pPr>
              <a:spcBef>
                <a:spcPct val="0"/>
              </a:spcBef>
            </a:pPr>
            <a:r>
              <a:rPr lang="uk-UA" smtClean="0"/>
              <a:t>D6</a:t>
            </a:r>
            <a:endParaRPr lang="ru-RU" smtClean="0"/>
          </a:p>
          <a:p>
            <a:pPr>
              <a:spcBef>
                <a:spcPct val="0"/>
              </a:spcBef>
            </a:pPr>
            <a:r>
              <a:rPr lang="uk-UA" smtClean="0"/>
              <a:t>Скидання у водойми, крім морів/океанів</a:t>
            </a:r>
            <a:endParaRPr lang="ru-RU" smtClean="0"/>
          </a:p>
          <a:p>
            <a:pPr>
              <a:spcBef>
                <a:spcPct val="0"/>
              </a:spcBef>
            </a:pPr>
            <a:r>
              <a:rPr lang="uk-UA" smtClean="0"/>
              <a:t>D7</a:t>
            </a:r>
            <a:endParaRPr lang="ru-RU" smtClean="0"/>
          </a:p>
          <a:p>
            <a:pPr>
              <a:spcBef>
                <a:spcPct val="0"/>
              </a:spcBef>
            </a:pPr>
            <a:r>
              <a:rPr lang="uk-UA" smtClean="0"/>
              <a:t>Скидання у моря/океани, в тому числі поховання на морському дні</a:t>
            </a:r>
            <a:endParaRPr lang="ru-RU" smtClean="0"/>
          </a:p>
          <a:p>
            <a:pPr>
              <a:spcBef>
                <a:spcPct val="0"/>
              </a:spcBef>
            </a:pPr>
            <a:r>
              <a:rPr lang="uk-UA" smtClean="0"/>
              <a:t>D8</a:t>
            </a:r>
            <a:endParaRPr lang="ru-RU" smtClean="0"/>
          </a:p>
          <a:p>
            <a:pPr>
              <a:spcBef>
                <a:spcPct val="0"/>
              </a:spcBef>
            </a:pPr>
            <a:r>
              <a:rPr lang="uk-UA" smtClean="0"/>
              <a:t>Біологічна обробка, не обумовлена в інших розділах цього Додатку, яка призводить до утворення кінцевих сполук чи сумішей, які потім видаляються будь-яким способом, зазначеним у Розділі А</a:t>
            </a:r>
            <a:endParaRPr lang="ru-RU" smtClean="0"/>
          </a:p>
          <a:p>
            <a:pPr>
              <a:spcBef>
                <a:spcPct val="0"/>
              </a:spcBef>
            </a:pPr>
            <a:r>
              <a:rPr lang="uk-UA" smtClean="0"/>
              <a:t>D9</a:t>
            </a:r>
            <a:endParaRPr lang="ru-RU" smtClean="0"/>
          </a:p>
          <a:p>
            <a:pPr>
              <a:spcBef>
                <a:spcPct val="0"/>
              </a:spcBef>
            </a:pPr>
            <a:r>
              <a:rPr lang="uk-UA" smtClean="0"/>
              <a:t>Фізико-хімічна обробка, не зазначена в інших розділах цього Додатку, яка призводить до утворення кінцевих сполук чи сумішей, які потім видаляються будь-яким способом, зазначеним у Розділі А (напр., випарювання, сушіння, прокалювання, нейтралізація, осаджування тощо)</a:t>
            </a:r>
            <a:endParaRPr lang="ru-RU" smtClean="0"/>
          </a:p>
          <a:p>
            <a:pPr>
              <a:spcBef>
                <a:spcPct val="0"/>
              </a:spcBef>
            </a:pPr>
            <a:r>
              <a:rPr lang="uk-UA" smtClean="0"/>
              <a:t>D10</a:t>
            </a:r>
            <a:endParaRPr lang="ru-RU" smtClean="0"/>
          </a:p>
          <a:p>
            <a:pPr>
              <a:spcBef>
                <a:spcPct val="0"/>
              </a:spcBef>
            </a:pPr>
            <a:r>
              <a:rPr lang="uk-UA" smtClean="0"/>
              <a:t>Спалювання на суші</a:t>
            </a:r>
            <a:endParaRPr lang="ru-RU" smtClean="0"/>
          </a:p>
          <a:p>
            <a:pPr>
              <a:spcBef>
                <a:spcPct val="0"/>
              </a:spcBef>
            </a:pPr>
            <a:r>
              <a:rPr lang="uk-UA" smtClean="0"/>
              <a:t>D11</a:t>
            </a:r>
            <a:endParaRPr lang="ru-RU" smtClean="0"/>
          </a:p>
          <a:p>
            <a:pPr>
              <a:spcBef>
                <a:spcPct val="0"/>
              </a:spcBef>
            </a:pPr>
            <a:r>
              <a:rPr lang="uk-UA" smtClean="0"/>
              <a:t>Спалювання в морі</a:t>
            </a:r>
            <a:endParaRPr lang="ru-RU" smtClean="0"/>
          </a:p>
          <a:p>
            <a:pPr>
              <a:spcBef>
                <a:spcPct val="0"/>
              </a:spcBef>
            </a:pPr>
            <a:r>
              <a:rPr lang="uk-UA" smtClean="0"/>
              <a:t>D12</a:t>
            </a:r>
            <a:endParaRPr lang="ru-RU" smtClean="0"/>
          </a:p>
          <a:p>
            <a:pPr>
              <a:spcBef>
                <a:spcPct val="0"/>
              </a:spcBef>
            </a:pPr>
            <a:r>
              <a:rPr lang="uk-UA" smtClean="0"/>
              <a:t>Постійне зберігання (напр., у спеціальних контейнерах у шахті тощо)</a:t>
            </a:r>
            <a:endParaRPr lang="ru-RU" smtClean="0"/>
          </a:p>
          <a:p>
            <a:pPr>
              <a:spcBef>
                <a:spcPct val="0"/>
              </a:spcBef>
            </a:pPr>
            <a:r>
              <a:rPr lang="uk-UA" smtClean="0"/>
              <a:t>D13</a:t>
            </a:r>
            <a:endParaRPr lang="ru-RU" smtClean="0"/>
          </a:p>
          <a:p>
            <a:pPr>
              <a:spcBef>
                <a:spcPct val="0"/>
              </a:spcBef>
            </a:pPr>
            <a:r>
              <a:rPr lang="uk-UA" smtClean="0"/>
              <a:t>Змішування чи перемішування до початку будь-якої з операцій, зазначених у Розділі А</a:t>
            </a:r>
            <a:endParaRPr lang="ru-RU" smtClean="0"/>
          </a:p>
          <a:p>
            <a:pPr>
              <a:spcBef>
                <a:spcPct val="0"/>
              </a:spcBef>
            </a:pPr>
            <a:r>
              <a:rPr lang="uk-UA" smtClean="0"/>
              <a:t>D14</a:t>
            </a:r>
            <a:endParaRPr lang="ru-RU" smtClean="0"/>
          </a:p>
          <a:p>
            <a:pPr>
              <a:spcBef>
                <a:spcPct val="0"/>
              </a:spcBef>
            </a:pPr>
            <a:r>
              <a:rPr lang="uk-UA" smtClean="0"/>
              <a:t>Переупаковка до початку будь-якої з операцій, зазначеної у Розділі А</a:t>
            </a:r>
            <a:endParaRPr lang="ru-RU" smtClean="0"/>
          </a:p>
          <a:p>
            <a:pPr>
              <a:spcBef>
                <a:spcPct val="0"/>
              </a:spcBef>
            </a:pPr>
            <a:r>
              <a:rPr lang="uk-UA" smtClean="0"/>
              <a:t>D15</a:t>
            </a:r>
            <a:endParaRPr lang="ru-RU" smtClean="0"/>
          </a:p>
          <a:p>
            <a:pPr>
              <a:spcBef>
                <a:spcPct val="0"/>
              </a:spcBef>
            </a:pPr>
            <a:r>
              <a:rPr lang="uk-UA" smtClean="0"/>
              <a:t>Зберігання до будь-якої з операцій, зазначених у Розділі А</a:t>
            </a:r>
            <a:endParaRPr lang="ru-RU" smtClean="0"/>
          </a:p>
          <a:p>
            <a:pPr>
              <a:spcBef>
                <a:spcPct val="0"/>
              </a:spcBef>
            </a:pPr>
            <a:r>
              <a:rPr lang="uk-UA" smtClean="0"/>
              <a:t>/ 42</a:t>
            </a:r>
            <a:endParaRPr lang="ru-RU" smtClean="0"/>
          </a:p>
          <a:p>
            <a:pPr>
              <a:spcBef>
                <a:spcPct val="0"/>
              </a:spcBef>
            </a:pPr>
            <a:r>
              <a:rPr lang="uk-UA" b="1" smtClean="0"/>
              <a:t> Б. Операції, які можуть призвести до рекуперації, рециркуляції, утилізації, прямого повторного чи альтернативного використання</a:t>
            </a:r>
            <a:endParaRPr lang="ru-RU" smtClean="0"/>
          </a:p>
          <a:p>
            <a:pPr>
              <a:spcBef>
                <a:spcPct val="0"/>
              </a:spcBef>
            </a:pPr>
            <a:r>
              <a:rPr lang="uk-UA" smtClean="0"/>
              <a:t>Розділ Б охоплює всі подібні операції з матеріалами, які юридично визначені як небезпечні відходи чи вважаються такими, і які в іншому випадку повинні призначатися для операцій, передбачених у Розділі А:</a:t>
            </a:r>
            <a:endParaRPr lang="ru-RU" smtClean="0"/>
          </a:p>
          <a:p>
            <a:pPr>
              <a:spcBef>
                <a:spcPct val="0"/>
              </a:spcBef>
            </a:pPr>
            <a:r>
              <a:rPr lang="uk-UA" smtClean="0"/>
              <a:t>R1</a:t>
            </a:r>
            <a:endParaRPr lang="ru-RU" smtClean="0"/>
          </a:p>
          <a:p>
            <a:pPr>
              <a:spcBef>
                <a:spcPct val="0"/>
              </a:spcBef>
            </a:pPr>
            <a:r>
              <a:rPr lang="uk-UA" smtClean="0"/>
              <a:t>Використання у якості палива (крім безпосереднього спалювання) чи іншим чином для отримання енергії</a:t>
            </a:r>
            <a:endParaRPr lang="ru-RU" smtClean="0"/>
          </a:p>
          <a:p>
            <a:pPr>
              <a:spcBef>
                <a:spcPct val="0"/>
              </a:spcBef>
            </a:pPr>
            <a:r>
              <a:rPr lang="uk-UA" smtClean="0"/>
              <a:t>R2</a:t>
            </a:r>
            <a:endParaRPr lang="ru-RU" smtClean="0"/>
          </a:p>
          <a:p>
            <a:pPr>
              <a:spcBef>
                <a:spcPct val="0"/>
              </a:spcBef>
            </a:pPr>
            <a:r>
              <a:rPr lang="uk-UA" smtClean="0"/>
              <a:t>Утилізація/регенерація розчинників</a:t>
            </a:r>
            <a:endParaRPr lang="ru-RU" smtClean="0"/>
          </a:p>
          <a:p>
            <a:pPr>
              <a:spcBef>
                <a:spcPct val="0"/>
              </a:spcBef>
            </a:pPr>
            <a:r>
              <a:rPr lang="uk-UA" smtClean="0"/>
              <a:t>R3</a:t>
            </a:r>
            <a:endParaRPr lang="ru-RU" smtClean="0"/>
          </a:p>
          <a:p>
            <a:pPr>
              <a:spcBef>
                <a:spcPct val="0"/>
              </a:spcBef>
            </a:pPr>
            <a:r>
              <a:rPr lang="uk-UA" smtClean="0"/>
              <a:t>Рециркуляція/утилізація органічних речовин, що не застосовуються як розчинники</a:t>
            </a:r>
            <a:endParaRPr lang="ru-RU" smtClean="0"/>
          </a:p>
          <a:p>
            <a:pPr>
              <a:spcBef>
                <a:spcPct val="0"/>
              </a:spcBef>
            </a:pPr>
            <a:r>
              <a:rPr lang="uk-UA" smtClean="0"/>
              <a:t>R4</a:t>
            </a:r>
            <a:endParaRPr lang="ru-RU" smtClean="0"/>
          </a:p>
          <a:p>
            <a:pPr>
              <a:spcBef>
                <a:spcPct val="0"/>
              </a:spcBef>
            </a:pPr>
            <a:r>
              <a:rPr lang="uk-UA" smtClean="0"/>
              <a:t>Рециркуляція/утилізація металів та їх сполук</a:t>
            </a:r>
            <a:endParaRPr lang="ru-RU" smtClean="0"/>
          </a:p>
          <a:p>
            <a:pPr>
              <a:spcBef>
                <a:spcPct val="0"/>
              </a:spcBef>
            </a:pPr>
            <a:r>
              <a:rPr lang="uk-UA" smtClean="0"/>
              <a:t>R5</a:t>
            </a:r>
            <a:endParaRPr lang="ru-RU" smtClean="0"/>
          </a:p>
          <a:p>
            <a:pPr>
              <a:spcBef>
                <a:spcPct val="0"/>
              </a:spcBef>
            </a:pPr>
            <a:r>
              <a:rPr lang="uk-UA" smtClean="0"/>
              <a:t>Рециркуляція/утилізація інших неорганічних матеріалів</a:t>
            </a:r>
            <a:endParaRPr lang="ru-RU" smtClean="0"/>
          </a:p>
          <a:p>
            <a:pPr>
              <a:spcBef>
                <a:spcPct val="0"/>
              </a:spcBef>
            </a:pPr>
            <a:r>
              <a:rPr lang="uk-UA" smtClean="0"/>
              <a:t>R6</a:t>
            </a:r>
            <a:endParaRPr lang="ru-RU" smtClean="0"/>
          </a:p>
          <a:p>
            <a:pPr>
              <a:spcBef>
                <a:spcPct val="0"/>
              </a:spcBef>
            </a:pPr>
            <a:r>
              <a:rPr lang="uk-UA" smtClean="0"/>
              <a:t>Регенерація кислот чи основ</a:t>
            </a:r>
            <a:endParaRPr lang="ru-RU" smtClean="0"/>
          </a:p>
          <a:p>
            <a:pPr>
              <a:spcBef>
                <a:spcPct val="0"/>
              </a:spcBef>
            </a:pPr>
            <a:r>
              <a:rPr lang="uk-UA" smtClean="0"/>
              <a:t>R7</a:t>
            </a:r>
            <a:endParaRPr lang="ru-RU" smtClean="0"/>
          </a:p>
          <a:p>
            <a:pPr>
              <a:spcBef>
                <a:spcPct val="0"/>
              </a:spcBef>
            </a:pPr>
            <a:r>
              <a:rPr lang="uk-UA" smtClean="0"/>
              <a:t>Рекуперація компонентів, що використовуються для зменшення забруднення</a:t>
            </a:r>
            <a:endParaRPr lang="ru-RU" smtClean="0"/>
          </a:p>
          <a:p>
            <a:pPr>
              <a:spcBef>
                <a:spcPct val="0"/>
              </a:spcBef>
            </a:pPr>
            <a:r>
              <a:rPr lang="uk-UA" smtClean="0"/>
              <a:t>R8</a:t>
            </a:r>
            <a:endParaRPr lang="ru-RU" smtClean="0"/>
          </a:p>
          <a:p>
            <a:pPr>
              <a:spcBef>
                <a:spcPct val="0"/>
              </a:spcBef>
            </a:pPr>
            <a:r>
              <a:rPr lang="uk-UA" smtClean="0"/>
              <a:t>Рекуперація компонентів каталізаторів</a:t>
            </a:r>
            <a:endParaRPr lang="ru-RU" smtClean="0"/>
          </a:p>
          <a:p>
            <a:pPr>
              <a:spcBef>
                <a:spcPct val="0"/>
              </a:spcBef>
            </a:pPr>
            <a:r>
              <a:rPr lang="uk-UA" smtClean="0"/>
              <a:t>R9</a:t>
            </a:r>
            <a:endParaRPr lang="ru-RU" smtClean="0"/>
          </a:p>
          <a:p>
            <a:pPr>
              <a:spcBef>
                <a:spcPct val="0"/>
              </a:spcBef>
            </a:pPr>
            <a:r>
              <a:rPr lang="uk-UA" smtClean="0"/>
              <a:t>Повторна перегонка використаних нафтопродуктів чи інше повторне їх використання</a:t>
            </a:r>
            <a:endParaRPr lang="ru-RU" smtClean="0"/>
          </a:p>
          <a:p>
            <a:pPr>
              <a:spcBef>
                <a:spcPct val="0"/>
              </a:spcBef>
            </a:pPr>
            <a:r>
              <a:rPr lang="uk-UA" smtClean="0"/>
              <a:t>R10</a:t>
            </a:r>
            <a:endParaRPr lang="ru-RU" smtClean="0"/>
          </a:p>
          <a:p>
            <a:pPr>
              <a:spcBef>
                <a:spcPct val="0"/>
              </a:spcBef>
            </a:pPr>
            <a:r>
              <a:rPr lang="uk-UA" smtClean="0"/>
              <a:t>Обробка ґрунту, що справляє позитивний вплив на землеробство чи поліпшує екологічну обстановку</a:t>
            </a:r>
            <a:endParaRPr lang="ru-RU" smtClean="0"/>
          </a:p>
          <a:p>
            <a:pPr>
              <a:spcBef>
                <a:spcPct val="0"/>
              </a:spcBef>
            </a:pPr>
            <a:r>
              <a:rPr lang="uk-UA" smtClean="0"/>
              <a:t>R11</a:t>
            </a:r>
            <a:endParaRPr lang="ru-RU" smtClean="0"/>
          </a:p>
          <a:p>
            <a:pPr>
              <a:spcBef>
                <a:spcPct val="0"/>
              </a:spcBef>
            </a:pPr>
            <a:r>
              <a:rPr lang="uk-UA" smtClean="0"/>
              <a:t>Використання відходів будь-яких операцій під номерами R1 - R10</a:t>
            </a:r>
            <a:endParaRPr lang="ru-RU" smtClean="0"/>
          </a:p>
          <a:p>
            <a:pPr>
              <a:spcBef>
                <a:spcPct val="0"/>
              </a:spcBef>
            </a:pPr>
            <a:r>
              <a:rPr lang="uk-UA" smtClean="0"/>
              <a:t>R12</a:t>
            </a:r>
            <a:endParaRPr lang="ru-RU" smtClean="0"/>
          </a:p>
          <a:p>
            <a:pPr>
              <a:spcBef>
                <a:spcPct val="0"/>
              </a:spcBef>
            </a:pPr>
            <a:r>
              <a:rPr lang="uk-UA" smtClean="0"/>
              <a:t>Обмін відходами для здійснення операцій під номерами R1 - R11</a:t>
            </a:r>
            <a:endParaRPr lang="ru-RU" smtClean="0"/>
          </a:p>
          <a:p>
            <a:pPr>
              <a:spcBef>
                <a:spcPct val="0"/>
              </a:spcBef>
            </a:pPr>
            <a:r>
              <a:rPr lang="uk-UA" smtClean="0"/>
              <a:t>R13</a:t>
            </a:r>
            <a:endParaRPr lang="ru-RU" smtClean="0"/>
          </a:p>
          <a:p>
            <a:pPr>
              <a:spcBef>
                <a:spcPct val="0"/>
              </a:spcBef>
            </a:pPr>
            <a:r>
              <a:rPr lang="uk-UA" smtClean="0"/>
              <a:t>Акумулювання матеріалу для здійснення будь-якої операції, зазначеної у розділі Б</a:t>
            </a:r>
            <a:endParaRPr lang="ru-RU" smtClean="0"/>
          </a:p>
          <a:p>
            <a:pPr>
              <a:spcBef>
                <a:spcPct val="0"/>
              </a:spcBef>
            </a:pPr>
            <a:r>
              <a:rPr lang="uk-UA" b="1" smtClean="0"/>
              <a:t> </a:t>
            </a:r>
            <a:r>
              <a:rPr lang="uk-UA" smtClean="0"/>
              <a:t>/ 43</a:t>
            </a:r>
            <a:endParaRPr lang="uk-UA" sz="1800" smtClean="0">
              <a:ea typeface="Calibri" pitchFamily="34" charset="0"/>
              <a:cs typeface="Times New Roman" pitchFamily="18" charset="0"/>
            </a:endParaRPr>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D5B4A97-DAF4-4F16-B87D-E84B2DAC712F}" type="slidenum">
              <a:rPr lang="en-GB">
                <a:cs typeface="Arial" charset="0"/>
              </a:rPr>
              <a:pPr fontAlgn="base">
                <a:spcBef>
                  <a:spcPct val="0"/>
                </a:spcBef>
                <a:spcAft>
                  <a:spcPct val="0"/>
                </a:spcAft>
              </a:pPr>
              <a:t>9</a:t>
            </a:fld>
            <a:endParaRPr lang="en-GB">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uk-UA" b="1" smtClean="0"/>
              <a:t>Додаток VIII</a:t>
            </a:r>
            <a:r>
              <a:rPr lang="uk-UA" b="1" baseline="30000" smtClean="0"/>
              <a:t>16 </a:t>
            </a:r>
            <a:endParaRPr lang="ru-RU" b="1" smtClean="0"/>
          </a:p>
          <a:p>
            <a:pPr>
              <a:spcBef>
                <a:spcPct val="0"/>
              </a:spcBef>
            </a:pPr>
            <a:r>
              <a:rPr lang="uk-UA" b="1" smtClean="0"/>
              <a:t>Перелік А</a:t>
            </a:r>
            <a:endParaRPr lang="ru-RU" b="1" smtClean="0"/>
          </a:p>
          <a:p>
            <a:pPr>
              <a:spcBef>
                <a:spcPct val="0"/>
              </a:spcBef>
            </a:pPr>
            <a:r>
              <a:rPr lang="uk-UA" smtClean="0"/>
              <a:t>Відходи, які увійшли до цього Додатку, є небезпечними відповідно до п. 1 a) Статті 1 цієї Конвенції, та їх включення до цього Додатку не виключає можливості використання Додатку III як доказ того, що ті чи інші відходи не є небезпечними.</a:t>
            </a:r>
            <a:endParaRPr lang="ru-RU" smtClean="0"/>
          </a:p>
          <a:p>
            <a:pPr>
              <a:spcBef>
                <a:spcPct val="0"/>
              </a:spcBef>
            </a:pPr>
            <a:r>
              <a:rPr lang="uk-UA" b="1" smtClean="0"/>
              <a:t>A1 Металеві та металовмісні відходи</a:t>
            </a:r>
            <a:endParaRPr lang="ru-RU" b="1" smtClean="0"/>
          </a:p>
          <a:p>
            <a:pPr>
              <a:spcBef>
                <a:spcPct val="0"/>
              </a:spcBef>
            </a:pPr>
            <a:r>
              <a:rPr lang="uk-UA" smtClean="0"/>
              <a:t>A1010</a:t>
            </a:r>
            <a:endParaRPr lang="ru-RU" smtClean="0"/>
          </a:p>
          <a:p>
            <a:pPr>
              <a:spcBef>
                <a:spcPct val="0"/>
              </a:spcBef>
            </a:pPr>
            <a:r>
              <a:rPr lang="uk-UA" smtClean="0"/>
              <a:t>Металеві відходи та відходи, що містять як складові будь-які з нижченаведених речовин:</a:t>
            </a:r>
            <a:br>
              <a:rPr lang="uk-UA" smtClean="0"/>
            </a:br>
            <a:r>
              <a:rPr lang="uk-UA" smtClean="0"/>
              <a:t>• сурма</a:t>
            </a:r>
            <a:br>
              <a:rPr lang="uk-UA" smtClean="0"/>
            </a:br>
            <a:r>
              <a:rPr lang="uk-UA" smtClean="0"/>
              <a:t>• миш'як</a:t>
            </a:r>
            <a:br>
              <a:rPr lang="uk-UA" smtClean="0"/>
            </a:br>
            <a:r>
              <a:rPr lang="uk-UA" smtClean="0"/>
              <a:t>• берилій</a:t>
            </a:r>
            <a:br>
              <a:rPr lang="uk-UA" smtClean="0"/>
            </a:br>
            <a:r>
              <a:rPr lang="uk-UA" smtClean="0"/>
              <a:t>• кадмій</a:t>
            </a:r>
            <a:br>
              <a:rPr lang="uk-UA" smtClean="0"/>
            </a:br>
            <a:r>
              <a:rPr lang="uk-UA" smtClean="0"/>
              <a:t>• свинець</a:t>
            </a:r>
            <a:br>
              <a:rPr lang="uk-UA" smtClean="0"/>
            </a:br>
            <a:r>
              <a:rPr lang="uk-UA" smtClean="0"/>
              <a:t>• ртуть</a:t>
            </a:r>
            <a:br>
              <a:rPr lang="uk-UA" smtClean="0"/>
            </a:br>
            <a:r>
              <a:rPr lang="uk-UA" smtClean="0"/>
              <a:t>• селен</a:t>
            </a:r>
            <a:br>
              <a:rPr lang="uk-UA" smtClean="0"/>
            </a:br>
            <a:r>
              <a:rPr lang="uk-UA" smtClean="0"/>
              <a:t>• телур</a:t>
            </a:r>
            <a:br>
              <a:rPr lang="uk-UA" smtClean="0"/>
            </a:br>
            <a:r>
              <a:rPr lang="uk-UA" smtClean="0"/>
              <a:t>• талій</a:t>
            </a:r>
            <a:br>
              <a:rPr lang="uk-UA" smtClean="0"/>
            </a:br>
            <a:r>
              <a:rPr lang="uk-UA" smtClean="0"/>
              <a:t>Однак, за винятком тих відходів, що безпосередньо зазначені у Переліку Б.</a:t>
            </a:r>
            <a:endParaRPr lang="ru-RU" smtClean="0"/>
          </a:p>
          <a:p>
            <a:pPr>
              <a:spcBef>
                <a:spcPct val="0"/>
              </a:spcBef>
            </a:pPr>
            <a:r>
              <a:rPr lang="uk-UA" b="1" baseline="30000" smtClean="0"/>
              <a:t>16</a:t>
            </a:r>
            <a:r>
              <a:rPr lang="uk-UA" b="1" smtClean="0"/>
              <a:t> </a:t>
            </a:r>
            <a:r>
              <a:rPr lang="uk-UA" smtClean="0"/>
              <a:t>Поправка, згідно з якою до Конвенції було додано Додаток VIII, набула чинності 06 листопада 1998 року, через шість місяців після видачі повідомлення депозитарію C.N.77.1998 від 06 травня 1998 року (що відображає Рішення IV/9, ухвалене Конференцією Сторін на четвертому засіданні). Зміни до Додатку VIII, згідно з яким були додані нові записи, набрали чинності 20 листопада 2003 року (повідомлення депозитарію C.N.1314.2003), через шість місяців після видачі повідомлення депозитарію C.N.399.2003 від 20 травня 2003 року (відображає Рішення VI/35, ухвалене Конференцією Сторін на шостому засіданні). Поправка до Додатку VIII, згідно з якою було додано один новий запис, набрала чинності 08 жовтня 2005 року (повідомлення депозитарію C.N.1044.2005), через шість місяців після видачі повідомлення депозитарію C.N.263.2005 від 08 квітня 2005 року (перевидано 13 червня 2005 року, що відображає Рішення VII/19, прийняте Конференцією Сторін на сьомому засіданні). Поправка до Додатку VIII, якою було додано один новий запис, набула чинності 24 березня 2020 року, через шість місяців після видачі повідомлення депозитарію C.N.432.2019 від 24 вересня 2019 р. (що відображає рішення BC-14/12, прийняте Конференцією Сторін на чотирнадцятому засіданні). Цей текст містить усі поправки. Для отримання інформації про статус окремих Сторін щодо поправок, будь ласка, див. Статус Ратифікацій на веб-сайті Базельської конвенції.</a:t>
            </a:r>
            <a:endParaRPr lang="ru-RU" b="1" smtClean="0"/>
          </a:p>
          <a:p>
            <a:pPr>
              <a:spcBef>
                <a:spcPct val="0"/>
              </a:spcBef>
            </a:pPr>
            <a:r>
              <a:rPr lang="uk-UA" b="1" smtClean="0"/>
              <a:t>Далі …</a:t>
            </a:r>
            <a:endParaRPr lang="ru-RU" b="1" smtClean="0"/>
          </a:p>
          <a:p>
            <a:pPr>
              <a:spcBef>
                <a:spcPct val="0"/>
              </a:spcBef>
            </a:pPr>
            <a:r>
              <a:rPr lang="uk-UA" b="1" smtClean="0"/>
              <a:t>/52</a:t>
            </a:r>
            <a:endParaRPr lang="ru-RU" b="1" smtClean="0"/>
          </a:p>
          <a:p>
            <a:pPr>
              <a:spcBef>
                <a:spcPct val="0"/>
              </a:spcBef>
            </a:pPr>
            <a:r>
              <a:rPr lang="uk-UA" b="1" smtClean="0"/>
              <a:t> </a:t>
            </a:r>
            <a:endParaRPr lang="ru-RU" b="1" smtClean="0"/>
          </a:p>
          <a:p>
            <a:pPr>
              <a:spcBef>
                <a:spcPct val="0"/>
              </a:spcBef>
            </a:pPr>
            <a:r>
              <a:rPr lang="uk-UA" b="1" smtClean="0"/>
              <a:t>Додаток VIII</a:t>
            </a:r>
            <a:r>
              <a:rPr lang="uk-UA" b="1" baseline="30000" smtClean="0"/>
              <a:t>26</a:t>
            </a:r>
            <a:endParaRPr lang="ru-RU" b="1" smtClean="0"/>
          </a:p>
          <a:p>
            <a:pPr>
              <a:spcBef>
                <a:spcPct val="0"/>
              </a:spcBef>
            </a:pPr>
            <a:r>
              <a:rPr lang="uk-UA" smtClean="0"/>
              <a:t>Перелік Б</a:t>
            </a:r>
            <a:endParaRPr lang="ru-RU" smtClean="0"/>
          </a:p>
          <a:p>
            <a:pPr>
              <a:spcBef>
                <a:spcPct val="0"/>
              </a:spcBef>
            </a:pPr>
            <a:r>
              <a:rPr lang="uk-UA" smtClean="0"/>
              <a:t>Відходи, які увійшли до цього Додатку, не є відходами, які підпадають під дію п. 1 a) Статті 1 цієї Конвенції, якщо тільки вони не вміщують матеріал, що фігурує у Додатку I, в тому обсязі, який виявляє якісь з властивостей, наведених у Додатку III.</a:t>
            </a:r>
            <a:endParaRPr lang="ru-RU" smtClean="0"/>
          </a:p>
          <a:p>
            <a:pPr>
              <a:spcBef>
                <a:spcPct val="0"/>
              </a:spcBef>
            </a:pPr>
            <a:r>
              <a:rPr lang="uk-UA" b="1" smtClean="0"/>
              <a:t>B1 Метали і металовмісні відходи</a:t>
            </a:r>
            <a:endParaRPr lang="ru-RU" b="1" smtClean="0"/>
          </a:p>
          <a:p>
            <a:pPr>
              <a:spcBef>
                <a:spcPct val="0"/>
              </a:spcBef>
            </a:pPr>
            <a:r>
              <a:rPr lang="uk-UA" smtClean="0"/>
              <a:t>B1010</a:t>
            </a:r>
            <a:endParaRPr lang="ru-RU" smtClean="0"/>
          </a:p>
          <a:p>
            <a:pPr>
              <a:spcBef>
                <a:spcPct val="0"/>
              </a:spcBef>
            </a:pPr>
            <a:r>
              <a:rPr lang="uk-UA" smtClean="0"/>
              <a:t>Відходи металів та металевих сплавів в металічній недиспергованій формі:</a:t>
            </a:r>
            <a:br>
              <a:rPr lang="uk-UA" smtClean="0"/>
            </a:br>
            <a:r>
              <a:rPr lang="uk-UA" smtClean="0"/>
              <a:t>• дорогоцінні метали (золото, срібло, платинова група, крім ртуті)</a:t>
            </a:r>
            <a:br>
              <a:rPr lang="uk-UA" smtClean="0"/>
            </a:br>
            <a:r>
              <a:rPr lang="uk-UA" smtClean="0"/>
              <a:t>• брухт заліза та сталі</a:t>
            </a:r>
            <a:br>
              <a:rPr lang="uk-UA" smtClean="0"/>
            </a:br>
            <a:r>
              <a:rPr lang="uk-UA" smtClean="0"/>
              <a:t>• брухт міді</a:t>
            </a:r>
            <a:br>
              <a:rPr lang="uk-UA" smtClean="0"/>
            </a:br>
            <a:r>
              <a:rPr lang="uk-UA" smtClean="0"/>
              <a:t>• брухт нікелю</a:t>
            </a:r>
            <a:br>
              <a:rPr lang="uk-UA" smtClean="0"/>
            </a:br>
            <a:r>
              <a:rPr lang="uk-UA" smtClean="0"/>
              <a:t>• брухт алюмінію</a:t>
            </a:r>
            <a:br>
              <a:rPr lang="uk-UA" smtClean="0"/>
            </a:br>
            <a:r>
              <a:rPr lang="uk-UA" smtClean="0"/>
              <a:t>• брухт цинку</a:t>
            </a:r>
            <a:br>
              <a:rPr lang="uk-UA" smtClean="0"/>
            </a:br>
            <a:r>
              <a:rPr lang="uk-UA" smtClean="0"/>
              <a:t>• брухт олова</a:t>
            </a:r>
            <a:br>
              <a:rPr lang="uk-UA" smtClean="0"/>
            </a:br>
            <a:r>
              <a:rPr lang="uk-UA" smtClean="0"/>
              <a:t>• брухт вольфраму</a:t>
            </a:r>
            <a:br>
              <a:rPr lang="uk-UA" smtClean="0"/>
            </a:br>
            <a:r>
              <a:rPr lang="uk-UA" smtClean="0"/>
              <a:t>• брухт молібдену</a:t>
            </a:r>
            <a:br>
              <a:rPr lang="uk-UA" smtClean="0"/>
            </a:br>
            <a:r>
              <a:rPr lang="uk-UA" smtClean="0"/>
              <a:t>• брухт танталу</a:t>
            </a:r>
            <a:endParaRPr lang="ru-RU" smtClean="0"/>
          </a:p>
          <a:p>
            <a:pPr>
              <a:spcBef>
                <a:spcPct val="0"/>
              </a:spcBef>
            </a:pPr>
            <a:r>
              <a:rPr lang="uk-UA" baseline="30000" smtClean="0"/>
              <a:t>26</a:t>
            </a:r>
            <a:r>
              <a:rPr lang="uk-UA" smtClean="0"/>
              <a:t> Поправка, згідно з якою до Конвенції було додано Додаток ІХ, набула чинності 06 листопада 1998 року, через шість місяців після видачі повідомлення депозитарію C.N.77.1998 (що відображає Рішення IV/9, ухвалене Конференцією Сторін на четвертому засіданні). Зміни до Додатку ІХ, згідно з яким були додані нові записи, набрали чинності 20 листопада 2003 року (повідомлення депозитарію C.N.1314.2003), через шість місяців після видачі повідомлення депозитарію C.N.399.2003 від 20 травня 2003 року (відображає Рішення VI/35, ухвалене Конференцією Сторін на шостому засіданні). Поправка до Додатку ІХ, згідно з якою було додано один новий запис, набрала чинності 08 жовтня 2005 року (повідомлення депозитарію C.N.1044.2005), через шість місяців після видачі повідомлення депозитарію C.N.263.2005 від 08 квітня 2005 року (перевидано 13 червня 2005 року, що відображає Рішення VII/19, прийняте Конференцією Сторін на сьомому засіданні). Поправка до Додатку ІХ, якою було додано нові записи, набула чинності 27 травня 2014 року (повідомлення депозитарію C.N.304.2014), через шість місяців після видачі повідомлення депозитарію C.N.965.2013 від 26 листопада 2013 р. (що відображає рішення BC-11/6, прийняте Конференцією Сторін на одинадцятому засіданні). Поправки до Додатку ІХ, що набули чинності 24 березня 2020 р., через шість місяців після видачі повідомлення депозитарію C.N.432.2019 від 24 вересня 2019 р. (що відображає рішення BC-14/12, прийняте Конференцією Сторін на чотирнадцятому засіданні). Цей текст містить усі поправки. Для отримання інформації про статус окремих Сторін щодо поправок, будь ласка, див. Статус Ратифікацій на веб-сайті Базельської конвенції.</a:t>
            </a:r>
            <a:endParaRPr lang="ru-RU" smtClean="0"/>
          </a:p>
          <a:p>
            <a:pPr>
              <a:spcBef>
                <a:spcPct val="0"/>
              </a:spcBef>
            </a:pPr>
            <a:r>
              <a:rPr lang="uk-UA" b="1" smtClean="0"/>
              <a:t>Далі …</a:t>
            </a:r>
            <a:endParaRPr lang="ru-RU" b="1" smtClean="0"/>
          </a:p>
          <a:p>
            <a:pPr>
              <a:spcBef>
                <a:spcPct val="0"/>
              </a:spcBef>
            </a:pPr>
            <a:r>
              <a:rPr lang="uk-UA" smtClean="0"/>
              <a:t>/58</a:t>
            </a:r>
            <a:endParaRPr lang="uk-UA" sz="1800" smtClean="0">
              <a:ea typeface="Calibri" pitchFamily="34" charset="0"/>
              <a:cs typeface="Times New Roman" pitchFamily="18" charset="0"/>
            </a:endParaRPr>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8BFEE3D-A802-4E0F-A5C4-AE5BD7FFAC33}" type="slidenum">
              <a:rPr lang="en-GB">
                <a:cs typeface="Arial" charset="0"/>
              </a:rPr>
              <a:pPr fontAlgn="base">
                <a:spcBef>
                  <a:spcPct val="0"/>
                </a:spcBef>
                <a:spcAft>
                  <a:spcPct val="0"/>
                </a:spcAft>
              </a:pPr>
              <a:t>10</a:t>
            </a:fld>
            <a:endParaRPr lang="en-GB">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uk-UA" smtClean="0"/>
              <a:t>Базельська конвенція 	   Роттердамська конвенція	Стокгольмська конвенція	 Спільні дії</a:t>
            </a:r>
            <a:endParaRPr lang="ru-RU" smtClean="0"/>
          </a:p>
          <a:p>
            <a:pPr>
              <a:spcBef>
                <a:spcPct val="0"/>
              </a:spcBef>
            </a:pPr>
            <a:r>
              <a:rPr lang="uk-UA" smtClean="0"/>
              <a:t>//Логотип: Програма ООН з навколишнього середовища//</a:t>
            </a:r>
            <a:endParaRPr lang="ru-RU" smtClean="0"/>
          </a:p>
          <a:p>
            <a:pPr>
              <a:spcBef>
                <a:spcPct val="0"/>
              </a:spcBef>
            </a:pPr>
            <a:r>
              <a:rPr lang="uk-UA" b="1" smtClean="0"/>
              <a:t>Базельська конвенція – контроль за транскордонним перевезенням небезпечних відходів та їх видаленням</a:t>
            </a:r>
            <a:endParaRPr lang="ru-RU" smtClean="0"/>
          </a:p>
          <a:p>
            <a:pPr>
              <a:spcBef>
                <a:spcPct val="0"/>
              </a:spcBef>
            </a:pPr>
            <a:r>
              <a:rPr lang="uk-UA" smtClean="0"/>
              <a:t>//Логотип: Базельська конвенція//</a:t>
            </a:r>
            <a:endParaRPr lang="ru-RU" smtClean="0"/>
          </a:p>
          <a:p>
            <a:pPr>
              <a:spcBef>
                <a:spcPct val="0"/>
              </a:spcBef>
            </a:pPr>
            <a:r>
              <a:rPr lang="uk-UA" smtClean="0"/>
              <a:t>Головна    Конвенція     Процедури     </a:t>
            </a:r>
            <a:r>
              <a:rPr lang="uk-UA" b="1" smtClean="0"/>
              <a:t>Впровадження*</a:t>
            </a:r>
            <a:r>
              <a:rPr lang="uk-UA" smtClean="0"/>
              <a:t>     Країни    Партнери</a:t>
            </a:r>
            <a:r>
              <a:rPr lang="uk-UA" u="sng" smtClean="0"/>
              <a:t>		</a:t>
            </a:r>
            <a:r>
              <a:rPr lang="uk-UA" smtClean="0"/>
              <a:t>Пошук</a:t>
            </a:r>
            <a:endParaRPr lang="ru-RU" smtClean="0"/>
          </a:p>
          <a:p>
            <a:pPr>
              <a:spcBef>
                <a:spcPct val="0"/>
              </a:spcBef>
            </a:pPr>
            <a:r>
              <a:rPr lang="uk-UA" smtClean="0"/>
              <a:t> </a:t>
            </a:r>
            <a:endParaRPr lang="ru-RU" smtClean="0"/>
          </a:p>
          <a:p>
            <a:pPr>
              <a:spcBef>
                <a:spcPct val="0"/>
              </a:spcBef>
            </a:pPr>
            <a:r>
              <a:rPr lang="uk-UA" b="1" smtClean="0"/>
              <a:t>Впровадження*</a:t>
            </a:r>
            <a:r>
              <a:rPr lang="uk-UA" smtClean="0"/>
              <a:t>     </a:t>
            </a:r>
            <a:endParaRPr lang="ru-RU" smtClean="0"/>
          </a:p>
          <a:p>
            <a:pPr>
              <a:spcBef>
                <a:spcPct val="0"/>
              </a:spcBef>
            </a:pPr>
            <a:r>
              <a:rPr lang="uk-UA" b="1" smtClean="0"/>
              <a:t>Програма роботи </a:t>
            </a:r>
            <a:endParaRPr lang="ru-RU" smtClean="0"/>
          </a:p>
          <a:p>
            <a:pPr>
              <a:spcBef>
                <a:spcPct val="0"/>
              </a:spcBef>
            </a:pPr>
            <a:r>
              <a:rPr lang="uk-UA" b="1" smtClean="0"/>
              <a:t> </a:t>
            </a:r>
            <a:endParaRPr lang="ru-RU" smtClean="0"/>
          </a:p>
          <a:p>
            <a:pPr>
              <a:spcBef>
                <a:spcPct val="0"/>
              </a:spcBef>
            </a:pPr>
            <a:r>
              <a:rPr lang="uk-UA" b="1" smtClean="0"/>
              <a:t>Картахенська декларація</a:t>
            </a:r>
            <a:endParaRPr lang="ru-RU" smtClean="0"/>
          </a:p>
          <a:p>
            <a:pPr>
              <a:spcBef>
                <a:spcPct val="0"/>
              </a:spcBef>
            </a:pPr>
            <a:r>
              <a:rPr lang="uk-UA" b="1" smtClean="0"/>
              <a:t> </a:t>
            </a:r>
            <a:endParaRPr lang="ru-RU" smtClean="0"/>
          </a:p>
          <a:p>
            <a:pPr>
              <a:spcBef>
                <a:spcPct val="0"/>
              </a:spcBef>
            </a:pPr>
            <a:r>
              <a:rPr lang="uk-UA" b="1" smtClean="0"/>
              <a:t>Стратегічна основа</a:t>
            </a:r>
            <a:endParaRPr lang="ru-RU" smtClean="0"/>
          </a:p>
          <a:p>
            <a:pPr>
              <a:spcBef>
                <a:spcPct val="0"/>
              </a:spcBef>
            </a:pPr>
            <a:r>
              <a:rPr lang="uk-UA" b="1" smtClean="0"/>
              <a:t>Електронні відходи</a:t>
            </a:r>
            <a:endParaRPr lang="ru-RU" smtClean="0"/>
          </a:p>
          <a:p>
            <a:pPr>
              <a:spcBef>
                <a:spcPct val="0"/>
              </a:spcBef>
            </a:pPr>
            <a:r>
              <a:rPr lang="uk-UA" smtClean="0"/>
              <a:t> </a:t>
            </a:r>
            <a:endParaRPr lang="ru-RU" smtClean="0"/>
          </a:p>
          <a:p>
            <a:pPr>
              <a:spcBef>
                <a:spcPct val="0"/>
              </a:spcBef>
            </a:pPr>
            <a:r>
              <a:rPr lang="uk-UA" smtClean="0"/>
              <a:t>Зміни у Регламенті про е-Відходи</a:t>
            </a:r>
            <a:endParaRPr lang="ru-RU" smtClean="0"/>
          </a:p>
          <a:p>
            <a:pPr>
              <a:spcBef>
                <a:spcPct val="0"/>
              </a:spcBef>
            </a:pPr>
            <a:r>
              <a:rPr lang="uk-UA" smtClean="0"/>
              <a:t> </a:t>
            </a:r>
            <a:endParaRPr lang="ru-RU" smtClean="0"/>
          </a:p>
          <a:p>
            <a:pPr>
              <a:spcBef>
                <a:spcPct val="0"/>
              </a:spcBef>
            </a:pPr>
            <a:r>
              <a:rPr lang="uk-UA" smtClean="0"/>
              <a:t>Технічні керівні документи</a:t>
            </a:r>
            <a:endParaRPr lang="ru-RU" smtClean="0"/>
          </a:p>
          <a:p>
            <a:pPr>
              <a:spcBef>
                <a:spcPct val="0"/>
              </a:spcBef>
            </a:pPr>
            <a:r>
              <a:rPr lang="uk-UA" smtClean="0"/>
              <a:t> </a:t>
            </a:r>
            <a:endParaRPr lang="ru-RU" smtClean="0"/>
          </a:p>
          <a:p>
            <a:pPr>
              <a:spcBef>
                <a:spcPct val="0"/>
              </a:spcBef>
            </a:pPr>
            <a:r>
              <a:rPr lang="uk-UA" smtClean="0"/>
              <a:t>ПАРЄ ІІ</a:t>
            </a:r>
            <a:endParaRPr lang="ru-RU" smtClean="0"/>
          </a:p>
          <a:p>
            <a:pPr>
              <a:spcBef>
                <a:spcPct val="0"/>
              </a:spcBef>
            </a:pPr>
            <a:r>
              <a:rPr lang="uk-UA" smtClean="0"/>
              <a:t> </a:t>
            </a:r>
            <a:endParaRPr lang="ru-RU" smtClean="0"/>
          </a:p>
          <a:p>
            <a:pPr>
              <a:spcBef>
                <a:spcPct val="0"/>
              </a:spcBef>
            </a:pPr>
            <a:r>
              <a:rPr lang="uk-UA" smtClean="0"/>
              <a:t>Проекти </a:t>
            </a:r>
            <a:endParaRPr lang="ru-RU" smtClean="0"/>
          </a:p>
          <a:p>
            <a:pPr>
              <a:spcBef>
                <a:spcPct val="0"/>
              </a:spcBef>
            </a:pPr>
            <a:r>
              <a:rPr lang="uk-UA" smtClean="0"/>
              <a:t> </a:t>
            </a:r>
            <a:endParaRPr lang="ru-RU" smtClean="0"/>
          </a:p>
          <a:p>
            <a:pPr>
              <a:spcBef>
                <a:spcPct val="0"/>
              </a:spcBef>
            </a:pPr>
            <a:r>
              <a:rPr lang="uk-UA" smtClean="0"/>
              <a:t>_________________</a:t>
            </a:r>
            <a:endParaRPr lang="ru-RU" smtClean="0"/>
          </a:p>
          <a:p>
            <a:pPr>
              <a:spcBef>
                <a:spcPct val="0"/>
              </a:spcBef>
            </a:pPr>
            <a:r>
              <a:rPr lang="uk-UA" b="1" smtClean="0"/>
              <a:t>Використані батарейки</a:t>
            </a:r>
            <a:endParaRPr lang="ru-RU" smtClean="0"/>
          </a:p>
          <a:p>
            <a:pPr>
              <a:spcBef>
                <a:spcPct val="0"/>
              </a:spcBef>
            </a:pPr>
            <a:r>
              <a:rPr lang="uk-UA" smtClean="0"/>
              <a:t> </a:t>
            </a:r>
            <a:endParaRPr lang="ru-RU" smtClean="0"/>
          </a:p>
          <a:p>
            <a:pPr>
              <a:spcBef>
                <a:spcPct val="0"/>
              </a:spcBef>
            </a:pPr>
            <a:r>
              <a:rPr lang="uk-UA" smtClean="0"/>
              <a:t>Міжсесійні робочі групи</a:t>
            </a:r>
            <a:endParaRPr lang="ru-RU" smtClean="0"/>
          </a:p>
          <a:p>
            <a:pPr>
              <a:spcBef>
                <a:spcPct val="0"/>
              </a:spcBef>
            </a:pPr>
            <a:r>
              <a:rPr lang="uk-UA" smtClean="0"/>
              <a:t> </a:t>
            </a:r>
            <a:endParaRPr lang="ru-RU" smtClean="0"/>
          </a:p>
          <a:p>
            <a:pPr>
              <a:spcBef>
                <a:spcPct val="0"/>
              </a:spcBef>
            </a:pPr>
            <a:r>
              <a:rPr lang="uk-UA" smtClean="0"/>
              <a:t>Технічні керівні документи</a:t>
            </a:r>
            <a:endParaRPr lang="ru-RU" smtClean="0"/>
          </a:p>
          <a:p>
            <a:pPr>
              <a:spcBef>
                <a:spcPct val="0"/>
              </a:spcBef>
            </a:pPr>
            <a:r>
              <a:rPr lang="uk-UA" b="1" smtClean="0"/>
              <a:t>Партнерство в галузі переробки побутових відходів</a:t>
            </a:r>
            <a:endParaRPr lang="ru-RU" smtClean="0"/>
          </a:p>
          <a:p>
            <a:pPr>
              <a:spcBef>
                <a:spcPct val="0"/>
              </a:spcBef>
            </a:pPr>
            <a:r>
              <a:rPr lang="uk-UA" smtClean="0"/>
              <a:t> </a:t>
            </a:r>
            <a:endParaRPr lang="ru-RU" smtClean="0"/>
          </a:p>
          <a:p>
            <a:pPr>
              <a:spcBef>
                <a:spcPct val="0"/>
              </a:spcBef>
            </a:pPr>
            <a:r>
              <a:rPr lang="uk-UA" smtClean="0"/>
              <a:t>Загальний керівний документ</a:t>
            </a:r>
            <a:endParaRPr lang="ru-RU" smtClean="0"/>
          </a:p>
          <a:p>
            <a:pPr>
              <a:spcBef>
                <a:spcPct val="0"/>
              </a:spcBef>
            </a:pPr>
            <a:r>
              <a:rPr lang="uk-UA" smtClean="0"/>
              <a:t> </a:t>
            </a:r>
            <a:endParaRPr lang="ru-RU" smtClean="0"/>
          </a:p>
          <a:p>
            <a:pPr>
              <a:spcBef>
                <a:spcPct val="0"/>
              </a:spcBef>
            </a:pPr>
            <a:r>
              <a:rPr lang="uk-UA" smtClean="0"/>
              <a:t>Пілотні проекти</a:t>
            </a:r>
            <a:endParaRPr lang="ru-RU" smtClean="0"/>
          </a:p>
          <a:p>
            <a:pPr>
              <a:spcBef>
                <a:spcPct val="0"/>
              </a:spcBef>
            </a:pPr>
            <a:r>
              <a:rPr lang="uk-UA" smtClean="0"/>
              <a:t> </a:t>
            </a:r>
            <a:endParaRPr lang="ru-RU" smtClean="0"/>
          </a:p>
          <a:p>
            <a:pPr>
              <a:spcBef>
                <a:spcPct val="0"/>
              </a:spcBef>
            </a:pPr>
            <a:r>
              <a:rPr lang="uk-UA" smtClean="0"/>
              <a:t>Членство </a:t>
            </a:r>
            <a:endParaRPr lang="ru-RU" smtClean="0"/>
          </a:p>
          <a:p>
            <a:pPr>
              <a:spcBef>
                <a:spcPct val="0"/>
              </a:spcBef>
            </a:pPr>
            <a:r>
              <a:rPr lang="uk-UA" b="1" smtClean="0"/>
              <a:t>Демонтаж суден</a:t>
            </a:r>
            <a:endParaRPr lang="ru-RU" smtClean="0"/>
          </a:p>
          <a:p>
            <a:pPr>
              <a:spcBef>
                <a:spcPct val="0"/>
              </a:spcBef>
            </a:pPr>
            <a:r>
              <a:rPr lang="uk-UA" smtClean="0"/>
              <a:t> </a:t>
            </a:r>
            <a:endParaRPr lang="ru-RU" smtClean="0"/>
          </a:p>
          <a:p>
            <a:pPr>
              <a:spcBef>
                <a:spcPct val="0"/>
              </a:spcBef>
            </a:pPr>
            <a:r>
              <a:rPr lang="uk-UA" smtClean="0"/>
              <a:t>Нарощення потенціалу </a:t>
            </a:r>
            <a:endParaRPr lang="ru-RU" smtClean="0"/>
          </a:p>
          <a:p>
            <a:pPr>
              <a:spcBef>
                <a:spcPct val="0"/>
              </a:spcBef>
            </a:pPr>
            <a:r>
              <a:rPr lang="uk-UA" smtClean="0"/>
              <a:t> </a:t>
            </a:r>
            <a:endParaRPr lang="ru-RU" smtClean="0"/>
          </a:p>
          <a:p>
            <a:pPr>
              <a:spcBef>
                <a:spcPct val="0"/>
              </a:spcBef>
            </a:pPr>
            <a:r>
              <a:rPr lang="uk-UA" smtClean="0"/>
              <a:t>Правові аспекти</a:t>
            </a:r>
            <a:endParaRPr lang="ru-RU" smtClean="0"/>
          </a:p>
          <a:p>
            <a:pPr>
              <a:spcBef>
                <a:spcPct val="0"/>
              </a:spcBef>
            </a:pPr>
            <a:r>
              <a:rPr lang="uk-UA" smtClean="0"/>
              <a:t> </a:t>
            </a:r>
            <a:endParaRPr lang="ru-RU" smtClean="0"/>
          </a:p>
          <a:p>
            <a:pPr>
              <a:spcBef>
                <a:spcPct val="0"/>
              </a:spcBef>
            </a:pPr>
            <a:r>
              <a:rPr lang="uk-UA" smtClean="0"/>
              <a:t>Технічні керівні документи</a:t>
            </a:r>
            <a:endParaRPr lang="ru-RU" smtClean="0"/>
          </a:p>
          <a:p>
            <a:pPr>
              <a:spcBef>
                <a:spcPct val="0"/>
              </a:spcBef>
            </a:pPr>
            <a:r>
              <a:rPr lang="uk-UA" b="1" smtClean="0"/>
              <a:t>Розвиток потенціалу</a:t>
            </a:r>
            <a:endParaRPr lang="ru-RU" smtClean="0"/>
          </a:p>
          <a:p>
            <a:pPr>
              <a:spcBef>
                <a:spcPct val="0"/>
              </a:spcBef>
            </a:pPr>
            <a:r>
              <a:rPr lang="uk-UA" smtClean="0"/>
              <a:t> </a:t>
            </a:r>
            <a:endParaRPr lang="ru-RU" smtClean="0"/>
          </a:p>
          <a:p>
            <a:pPr>
              <a:spcBef>
                <a:spcPct val="0"/>
              </a:spcBef>
            </a:pPr>
            <a:r>
              <a:rPr lang="uk-UA" smtClean="0"/>
              <a:t>Вебінари</a:t>
            </a:r>
            <a:endParaRPr lang="ru-RU" smtClean="0"/>
          </a:p>
          <a:p>
            <a:pPr>
              <a:spcBef>
                <a:spcPct val="0"/>
              </a:spcBef>
            </a:pPr>
            <a:r>
              <a:rPr lang="uk-UA" smtClean="0"/>
              <a:t> </a:t>
            </a:r>
            <a:endParaRPr lang="ru-RU" smtClean="0"/>
          </a:p>
          <a:p>
            <a:pPr>
              <a:spcBef>
                <a:spcPct val="0"/>
              </a:spcBef>
            </a:pPr>
            <a:r>
              <a:rPr lang="uk-UA" smtClean="0"/>
              <a:t>Семінари</a:t>
            </a:r>
            <a:endParaRPr lang="ru-RU" smtClean="0"/>
          </a:p>
          <a:p>
            <a:pPr>
              <a:spcBef>
                <a:spcPct val="0"/>
              </a:spcBef>
            </a:pPr>
            <a:r>
              <a:rPr lang="uk-UA" smtClean="0"/>
              <a:t> </a:t>
            </a:r>
            <a:endParaRPr lang="ru-RU" smtClean="0"/>
          </a:p>
          <a:p>
            <a:pPr>
              <a:spcBef>
                <a:spcPct val="0"/>
              </a:spcBef>
            </a:pPr>
            <a:r>
              <a:rPr lang="uk-UA" smtClean="0"/>
              <a:t>Проекти </a:t>
            </a:r>
            <a:endParaRPr lang="ru-RU" smtClean="0"/>
          </a:p>
          <a:p>
            <a:pPr>
              <a:spcBef>
                <a:spcPct val="0"/>
              </a:spcBef>
            </a:pPr>
            <a:r>
              <a:rPr lang="uk-UA" smtClean="0"/>
              <a:t> </a:t>
            </a:r>
            <a:endParaRPr lang="ru-RU" smtClean="0"/>
          </a:p>
          <a:p>
            <a:pPr>
              <a:spcBef>
                <a:spcPct val="0"/>
              </a:spcBef>
            </a:pPr>
            <a:r>
              <a:rPr lang="uk-UA" smtClean="0"/>
              <a:t>Інструменти </a:t>
            </a:r>
            <a:endParaRPr lang="ru-RU" smtClean="0"/>
          </a:p>
          <a:p>
            <a:pPr>
              <a:spcBef>
                <a:spcPct val="0"/>
              </a:spcBef>
            </a:pPr>
            <a:r>
              <a:rPr lang="uk-UA" smtClean="0"/>
              <a:t> </a:t>
            </a:r>
            <a:endParaRPr lang="ru-RU" smtClean="0"/>
          </a:p>
          <a:p>
            <a:pPr>
              <a:spcBef>
                <a:spcPct val="0"/>
              </a:spcBef>
            </a:pPr>
            <a:r>
              <a:rPr lang="uk-UA" smtClean="0"/>
              <a:t>Публікації </a:t>
            </a:r>
            <a:endParaRPr lang="ru-RU" smtClean="0"/>
          </a:p>
          <a:p>
            <a:pPr>
              <a:spcBef>
                <a:spcPct val="0"/>
              </a:spcBef>
            </a:pPr>
            <a:r>
              <a:rPr lang="uk-UA" b="1" smtClean="0"/>
              <a:t>Контроль за транскордонним переміщенням</a:t>
            </a:r>
            <a:endParaRPr lang="ru-RU" smtClean="0"/>
          </a:p>
          <a:p>
            <a:pPr>
              <a:spcBef>
                <a:spcPct val="0"/>
              </a:spcBef>
            </a:pPr>
            <a:r>
              <a:rPr lang="uk-UA" smtClean="0"/>
              <a:t> </a:t>
            </a:r>
            <a:endParaRPr lang="ru-RU" smtClean="0"/>
          </a:p>
          <a:p>
            <a:pPr>
              <a:spcBef>
                <a:spcPct val="0"/>
              </a:spcBef>
            </a:pPr>
            <a:r>
              <a:rPr lang="uk-UA" smtClean="0"/>
              <a:t>Електронний формат впорядкування оповіщень та переміщення</a:t>
            </a:r>
            <a:endParaRPr lang="ru-RU" smtClean="0"/>
          </a:p>
          <a:p>
            <a:pPr>
              <a:spcBef>
                <a:spcPct val="0"/>
              </a:spcBef>
            </a:pPr>
            <a:r>
              <a:rPr lang="uk-UA" smtClean="0"/>
              <a:t> </a:t>
            </a:r>
            <a:endParaRPr lang="ru-RU" smtClean="0"/>
          </a:p>
          <a:p>
            <a:pPr>
              <a:spcBef>
                <a:spcPct val="0"/>
              </a:spcBef>
            </a:pPr>
            <a:r>
              <a:rPr lang="uk-UA" smtClean="0"/>
              <a:t>Інструменти контролю експорту та імпорту</a:t>
            </a:r>
            <a:endParaRPr lang="ru-RU" smtClean="0"/>
          </a:p>
          <a:p>
            <a:pPr>
              <a:spcBef>
                <a:spcPct val="0"/>
              </a:spcBef>
            </a:pPr>
            <a:r>
              <a:rPr lang="uk-UA" smtClean="0"/>
              <a:t> </a:t>
            </a:r>
            <a:endParaRPr lang="ru-RU" smtClean="0"/>
          </a:p>
          <a:p>
            <a:pPr>
              <a:spcBef>
                <a:spcPct val="0"/>
              </a:spcBef>
            </a:pPr>
            <a:r>
              <a:rPr lang="uk-UA" smtClean="0"/>
              <a:t>Покращення процедури «PIC» – Попередньої  Поінформованої Згоди</a:t>
            </a:r>
            <a:r>
              <a:rPr lang="uk-UA" b="1" smtClean="0"/>
              <a:t> </a:t>
            </a:r>
            <a:endParaRPr lang="ru-RU" smtClean="0"/>
          </a:p>
          <a:p>
            <a:pPr>
              <a:spcBef>
                <a:spcPct val="0"/>
              </a:spcBef>
            </a:pPr>
            <a:r>
              <a:rPr lang="uk-UA" b="1" smtClean="0"/>
              <a:t> </a:t>
            </a:r>
            <a:endParaRPr lang="ru-RU" smtClean="0"/>
          </a:p>
          <a:p>
            <a:pPr>
              <a:spcBef>
                <a:spcPct val="0"/>
              </a:spcBef>
            </a:pPr>
            <a:r>
              <a:rPr lang="uk-UA" b="1" smtClean="0"/>
              <a:t>Національні та урядові ініціативи</a:t>
            </a:r>
            <a:endParaRPr lang="ru-RU" smtClean="0"/>
          </a:p>
          <a:p>
            <a:pPr>
              <a:spcBef>
                <a:spcPct val="0"/>
              </a:spcBef>
            </a:pPr>
            <a:r>
              <a:rPr lang="uk-UA" smtClean="0"/>
              <a:t> </a:t>
            </a:r>
            <a:endParaRPr lang="ru-RU" smtClean="0"/>
          </a:p>
          <a:p>
            <a:pPr>
              <a:spcBef>
                <a:spcPct val="0"/>
              </a:spcBef>
            </a:pPr>
            <a:r>
              <a:rPr lang="uk-UA" smtClean="0"/>
              <a:t>Зібрання</a:t>
            </a:r>
            <a:endParaRPr lang="ru-RU" smtClean="0"/>
          </a:p>
          <a:p>
            <a:pPr>
              <a:spcBef>
                <a:spcPct val="0"/>
              </a:spcBef>
            </a:pPr>
            <a:r>
              <a:rPr lang="uk-UA" smtClean="0"/>
              <a:t> </a:t>
            </a:r>
            <a:endParaRPr lang="ru-RU" smtClean="0"/>
          </a:p>
          <a:p>
            <a:pPr>
              <a:spcBef>
                <a:spcPct val="0"/>
              </a:spcBef>
            </a:pPr>
            <a:r>
              <a:rPr lang="uk-UA" smtClean="0"/>
              <a:t>Екологічно безпечне поводження з відходами</a:t>
            </a:r>
            <a:endParaRPr lang="ru-RU" smtClean="0"/>
          </a:p>
          <a:p>
            <a:pPr>
              <a:spcBef>
                <a:spcPct val="0"/>
              </a:spcBef>
            </a:pPr>
            <a:r>
              <a:rPr lang="uk-UA" b="1" smtClean="0"/>
              <a:t>Спеціально обладнані звалища та місця спалювання</a:t>
            </a:r>
            <a:endParaRPr lang="ru-RU" smtClean="0"/>
          </a:p>
          <a:p>
            <a:pPr>
              <a:spcBef>
                <a:spcPct val="0"/>
              </a:spcBef>
            </a:pPr>
            <a:r>
              <a:rPr lang="uk-UA" smtClean="0"/>
              <a:t> </a:t>
            </a:r>
            <a:endParaRPr lang="ru-RU" smtClean="0"/>
          </a:p>
          <a:p>
            <a:pPr>
              <a:spcBef>
                <a:spcPct val="0"/>
              </a:spcBef>
            </a:pPr>
            <a:r>
              <a:rPr lang="uk-UA" smtClean="0"/>
              <a:t>Технічні керівні документи</a:t>
            </a:r>
            <a:endParaRPr lang="ru-RU" smtClean="0"/>
          </a:p>
          <a:p>
            <a:pPr>
              <a:spcBef>
                <a:spcPct val="0"/>
              </a:spcBef>
            </a:pPr>
            <a:r>
              <a:rPr lang="uk-UA" smtClean="0"/>
              <a:t> </a:t>
            </a:r>
            <a:endParaRPr lang="ru-RU" smtClean="0"/>
          </a:p>
          <a:p>
            <a:pPr>
              <a:spcBef>
                <a:spcPct val="0"/>
              </a:spcBef>
            </a:pPr>
            <a:r>
              <a:rPr lang="uk-UA" smtClean="0"/>
              <a:t>Зібрання</a:t>
            </a:r>
            <a:endParaRPr lang="ru-RU" smtClean="0"/>
          </a:p>
          <a:p>
            <a:pPr>
              <a:spcBef>
                <a:spcPct val="0"/>
              </a:spcBef>
            </a:pPr>
            <a:r>
              <a:rPr lang="uk-UA" b="1" smtClean="0"/>
              <a:t>Відходи з вмістом наноматеріалів</a:t>
            </a:r>
            <a:endParaRPr lang="ru-RU" smtClean="0"/>
          </a:p>
          <a:p>
            <a:pPr>
              <a:spcBef>
                <a:spcPct val="0"/>
              </a:spcBef>
            </a:pPr>
            <a:r>
              <a:rPr lang="uk-UA" b="1" smtClean="0"/>
              <a:t>Технічні питання</a:t>
            </a:r>
            <a:endParaRPr lang="ru-RU" smtClean="0"/>
          </a:p>
          <a:p>
            <a:pPr>
              <a:spcBef>
                <a:spcPct val="0"/>
              </a:spcBef>
            </a:pPr>
            <a:r>
              <a:rPr lang="uk-UA" smtClean="0"/>
              <a:t> </a:t>
            </a:r>
            <a:endParaRPr lang="ru-RU" smtClean="0"/>
          </a:p>
          <a:p>
            <a:pPr>
              <a:spcBef>
                <a:spcPct val="0"/>
              </a:spcBef>
            </a:pPr>
            <a:r>
              <a:rPr lang="uk-UA" smtClean="0"/>
              <a:t>Розробка технічних керівних документів </a:t>
            </a:r>
            <a:endParaRPr lang="ru-RU" smtClean="0"/>
          </a:p>
          <a:p>
            <a:pPr>
              <a:spcBef>
                <a:spcPct val="0"/>
              </a:spcBef>
            </a:pPr>
            <a:r>
              <a:rPr lang="uk-UA" b="1" smtClean="0"/>
              <a:t>Обізнаність  населення</a:t>
            </a:r>
            <a:endParaRPr lang="ru-RU" smtClean="0"/>
          </a:p>
          <a:p>
            <a:pPr>
              <a:spcBef>
                <a:spcPct val="0"/>
              </a:spcBef>
            </a:pPr>
            <a:r>
              <a:rPr lang="uk-UA" smtClean="0"/>
              <a:t> </a:t>
            </a:r>
            <a:endParaRPr lang="ru-RU" smtClean="0"/>
          </a:p>
          <a:p>
            <a:pPr>
              <a:spcBef>
                <a:spcPct val="0"/>
              </a:spcBef>
            </a:pPr>
            <a:r>
              <a:rPr lang="uk-UA" smtClean="0"/>
              <a:t>Всі заходи та діяльність</a:t>
            </a:r>
            <a:endParaRPr lang="ru-RU" smtClean="0"/>
          </a:p>
          <a:p>
            <a:pPr>
              <a:spcBef>
                <a:spcPct val="0"/>
              </a:spcBef>
            </a:pPr>
            <a:r>
              <a:rPr lang="uk-UA" b="1" smtClean="0"/>
              <a:t>Технічна допомога </a:t>
            </a:r>
            <a:endParaRPr lang="ru-RU" smtClean="0"/>
          </a:p>
          <a:p>
            <a:pPr>
              <a:spcBef>
                <a:spcPct val="0"/>
              </a:spcBef>
            </a:pPr>
            <a:r>
              <a:rPr lang="uk-UA" b="1" smtClean="0"/>
              <a:t>Публікації </a:t>
            </a:r>
            <a:endParaRPr lang="ru-RU" smtClean="0"/>
          </a:p>
          <a:p>
            <a:pPr>
              <a:spcBef>
                <a:spcPct val="0"/>
              </a:spcBef>
            </a:pPr>
            <a:r>
              <a:rPr lang="uk-UA" b="1" smtClean="0"/>
              <a:t>Правові питання</a:t>
            </a:r>
            <a:endParaRPr lang="ru-RU" smtClean="0"/>
          </a:p>
          <a:p>
            <a:pPr>
              <a:spcBef>
                <a:spcPct val="0"/>
              </a:spcBef>
            </a:pPr>
            <a:r>
              <a:rPr lang="uk-UA" smtClean="0"/>
              <a:t>Заборонна поправка</a:t>
            </a:r>
            <a:endParaRPr lang="ru-RU" smtClean="0"/>
          </a:p>
          <a:p>
            <a:pPr>
              <a:spcBef>
                <a:spcPct val="0"/>
              </a:spcBef>
            </a:pPr>
            <a:r>
              <a:rPr lang="uk-UA" smtClean="0"/>
              <a:t> </a:t>
            </a:r>
            <a:endParaRPr lang="ru-RU" smtClean="0"/>
          </a:p>
          <a:p>
            <a:pPr>
              <a:spcBef>
                <a:spcPct val="0"/>
              </a:spcBef>
            </a:pPr>
            <a:r>
              <a:rPr lang="uk-UA" smtClean="0"/>
              <a:t>Правова прозорість</a:t>
            </a:r>
            <a:endParaRPr lang="ru-RU" smtClean="0"/>
          </a:p>
          <a:p>
            <a:pPr>
              <a:spcBef>
                <a:spcPct val="0"/>
              </a:spcBef>
            </a:pPr>
            <a:r>
              <a:rPr lang="uk-UA" smtClean="0"/>
              <a:t> </a:t>
            </a:r>
            <a:endParaRPr lang="ru-RU" smtClean="0"/>
          </a:p>
          <a:p>
            <a:pPr>
              <a:spcBef>
                <a:spcPct val="0"/>
              </a:spcBef>
            </a:pPr>
            <a:r>
              <a:rPr lang="uk-UA" smtClean="0"/>
              <a:t>Дотримання законів</a:t>
            </a:r>
            <a:endParaRPr lang="ru-RU" smtClean="0"/>
          </a:p>
          <a:p>
            <a:pPr>
              <a:spcBef>
                <a:spcPct val="0"/>
              </a:spcBef>
            </a:pPr>
            <a:r>
              <a:rPr lang="uk-UA" smtClean="0"/>
              <a:t> </a:t>
            </a:r>
            <a:endParaRPr lang="ru-RU" smtClean="0"/>
          </a:p>
          <a:p>
            <a:pPr>
              <a:spcBef>
                <a:spcPct val="0"/>
              </a:spcBef>
            </a:pPr>
            <a:r>
              <a:rPr lang="uk-UA" smtClean="0"/>
              <a:t>ВИКОНАННЯ</a:t>
            </a:r>
            <a:endParaRPr lang="ru-RU" smtClean="0"/>
          </a:p>
          <a:p>
            <a:pPr>
              <a:spcBef>
                <a:spcPct val="0"/>
              </a:spcBef>
            </a:pPr>
            <a:r>
              <a:rPr lang="uk-UA" smtClean="0"/>
              <a:t> </a:t>
            </a:r>
            <a:endParaRPr lang="ru-RU" smtClean="0"/>
          </a:p>
          <a:p>
            <a:pPr>
              <a:spcBef>
                <a:spcPct val="0"/>
              </a:spcBef>
            </a:pPr>
            <a:r>
              <a:rPr lang="uk-UA" smtClean="0"/>
              <a:t>Незаконне переміщення</a:t>
            </a:r>
            <a:endParaRPr lang="ru-RU" smtClean="0"/>
          </a:p>
          <a:p>
            <a:pPr>
              <a:spcBef>
                <a:spcPct val="0"/>
              </a:spcBef>
            </a:pPr>
            <a:r>
              <a:rPr lang="uk-UA" smtClean="0"/>
              <a:t> </a:t>
            </a:r>
            <a:endParaRPr lang="ru-RU" smtClean="0"/>
          </a:p>
          <a:p>
            <a:pPr>
              <a:spcBef>
                <a:spcPct val="0"/>
              </a:spcBef>
            </a:pPr>
            <a:r>
              <a:rPr lang="uk-UA" smtClean="0"/>
              <a:t>Правові засади</a:t>
            </a:r>
            <a:endParaRPr lang="ru-RU" smtClean="0"/>
          </a:p>
          <a:p>
            <a:pPr>
              <a:spcBef>
                <a:spcPct val="0"/>
              </a:spcBef>
            </a:pPr>
            <a:r>
              <a:rPr lang="uk-UA" smtClean="0"/>
              <a:t> </a:t>
            </a:r>
            <a:endParaRPr lang="ru-RU" smtClean="0"/>
          </a:p>
          <a:p>
            <a:pPr>
              <a:spcBef>
                <a:spcPct val="0"/>
              </a:spcBef>
            </a:pPr>
            <a:r>
              <a:rPr lang="uk-UA" smtClean="0"/>
              <a:t>Судна </a:t>
            </a:r>
            <a:endParaRPr lang="ru-RU" smtClean="0"/>
          </a:p>
          <a:p>
            <a:pPr>
              <a:spcBef>
                <a:spcPct val="0"/>
              </a:spcBef>
            </a:pPr>
            <a:r>
              <a:rPr lang="uk-UA" smtClean="0"/>
              <a:t> </a:t>
            </a:r>
            <a:endParaRPr lang="ru-RU" smtClean="0"/>
          </a:p>
          <a:p>
            <a:pPr>
              <a:spcBef>
                <a:spcPct val="0"/>
              </a:spcBef>
            </a:pPr>
            <a:r>
              <a:rPr lang="uk-UA" smtClean="0"/>
              <a:t>Торгівля та Довкілля</a:t>
            </a:r>
            <a:endParaRPr lang="ru-RU" smtClean="0"/>
          </a:p>
          <a:p>
            <a:pPr>
              <a:spcBef>
                <a:spcPct val="0"/>
              </a:spcBef>
            </a:pPr>
            <a:r>
              <a:rPr lang="uk-UA" b="1" smtClean="0"/>
              <a:t>Відпрацьовані шини</a:t>
            </a:r>
            <a:endParaRPr lang="ru-RU" smtClean="0"/>
          </a:p>
          <a:p>
            <a:pPr>
              <a:spcBef>
                <a:spcPct val="0"/>
              </a:spcBef>
            </a:pPr>
            <a:r>
              <a:rPr lang="uk-UA" smtClean="0"/>
              <a:t> </a:t>
            </a:r>
            <a:endParaRPr lang="ru-RU" smtClean="0"/>
          </a:p>
          <a:p>
            <a:pPr>
              <a:spcBef>
                <a:spcPct val="0"/>
              </a:spcBef>
            </a:pPr>
            <a:r>
              <a:rPr lang="uk-UA" smtClean="0"/>
              <a:t>Міжсесійні робочі групи</a:t>
            </a:r>
            <a:endParaRPr lang="ru-RU" smtClean="0"/>
          </a:p>
          <a:p>
            <a:pPr>
              <a:spcBef>
                <a:spcPct val="0"/>
              </a:spcBef>
            </a:pPr>
            <a:r>
              <a:rPr lang="uk-UA" smtClean="0"/>
              <a:t> </a:t>
            </a:r>
            <a:endParaRPr lang="ru-RU" smtClean="0"/>
          </a:p>
          <a:p>
            <a:pPr>
              <a:spcBef>
                <a:spcPct val="0"/>
              </a:spcBef>
            </a:pPr>
            <a:r>
              <a:rPr lang="uk-UA" smtClean="0"/>
              <a:t>Технічні керівні документи</a:t>
            </a:r>
            <a:endParaRPr lang="ru-RU" smtClean="0"/>
          </a:p>
          <a:p>
            <a:pPr>
              <a:spcBef>
                <a:spcPct val="0"/>
              </a:spcBef>
            </a:pPr>
            <a:r>
              <a:rPr lang="uk-UA" b="1" smtClean="0"/>
              <a:t>Гармонізована система</a:t>
            </a:r>
            <a:endParaRPr lang="ru-RU" smtClean="0"/>
          </a:p>
          <a:p>
            <a:pPr>
              <a:spcBef>
                <a:spcPct val="0"/>
              </a:spcBef>
            </a:pPr>
            <a:r>
              <a:rPr lang="uk-UA" b="1" smtClean="0"/>
              <a:t> </a:t>
            </a:r>
            <a:endParaRPr lang="ru-RU" smtClean="0"/>
          </a:p>
          <a:p>
            <a:pPr>
              <a:spcBef>
                <a:spcPct val="0"/>
              </a:spcBef>
            </a:pPr>
            <a:r>
              <a:rPr lang="uk-UA" b="1" smtClean="0"/>
              <a:t>Кодування </a:t>
            </a:r>
            <a:endParaRPr lang="ru-RU" smtClean="0"/>
          </a:p>
          <a:p>
            <a:pPr>
              <a:spcBef>
                <a:spcPct val="0"/>
              </a:spcBef>
            </a:pPr>
            <a:r>
              <a:rPr lang="uk-UA" smtClean="0"/>
              <a:t> </a:t>
            </a:r>
            <a:endParaRPr lang="ru-RU" smtClean="0"/>
          </a:p>
          <a:p>
            <a:pPr>
              <a:spcBef>
                <a:spcPct val="0"/>
              </a:spcBef>
            </a:pPr>
            <a:r>
              <a:rPr lang="uk-UA" smtClean="0"/>
              <a:t>Огляд</a:t>
            </a:r>
            <a:endParaRPr lang="ru-RU" smtClean="0"/>
          </a:p>
          <a:p>
            <a:pPr>
              <a:spcBef>
                <a:spcPct val="0"/>
              </a:spcBef>
            </a:pPr>
            <a:r>
              <a:rPr lang="uk-UA" smtClean="0"/>
              <a:t>Рішення </a:t>
            </a:r>
            <a:endParaRPr lang="ru-RU" smtClean="0"/>
          </a:p>
          <a:p>
            <a:pPr>
              <a:spcBef>
                <a:spcPct val="0"/>
              </a:spcBef>
            </a:pPr>
            <a:r>
              <a:rPr lang="uk-UA" smtClean="0"/>
              <a:t> </a:t>
            </a:r>
            <a:endParaRPr lang="ru-RU" smtClean="0"/>
          </a:p>
          <a:p>
            <a:pPr>
              <a:spcBef>
                <a:spcPct val="0"/>
              </a:spcBef>
            </a:pPr>
            <a:r>
              <a:rPr lang="uk-UA" smtClean="0"/>
              <a:t>Робочі звіти</a:t>
            </a:r>
            <a:endParaRPr lang="ru-RU" smtClean="0"/>
          </a:p>
          <a:p>
            <a:pPr>
              <a:spcBef>
                <a:spcPct val="0"/>
              </a:spcBef>
            </a:pPr>
            <a:r>
              <a:rPr lang="uk-UA" smtClean="0"/>
              <a:t> </a:t>
            </a:r>
            <a:endParaRPr lang="ru-RU" smtClean="0"/>
          </a:p>
          <a:p>
            <a:pPr>
              <a:spcBef>
                <a:spcPct val="0"/>
              </a:spcBef>
            </a:pPr>
            <a:r>
              <a:rPr lang="uk-UA" smtClean="0"/>
              <a:t>Виконання рішень Робочої групи відкритого складу -12 </a:t>
            </a:r>
            <a:endParaRPr lang="ru-RU" smtClean="0"/>
          </a:p>
          <a:p>
            <a:pPr>
              <a:spcBef>
                <a:spcPct val="0"/>
              </a:spcBef>
            </a:pPr>
            <a:r>
              <a:rPr lang="uk-UA" b="1" smtClean="0"/>
              <a:t>Відходи з вмістом ртуті</a:t>
            </a:r>
            <a:endParaRPr lang="ru-RU" smtClean="0"/>
          </a:p>
          <a:p>
            <a:pPr>
              <a:spcBef>
                <a:spcPct val="0"/>
              </a:spcBef>
            </a:pPr>
            <a:r>
              <a:rPr lang="uk-UA" smtClean="0"/>
              <a:t> </a:t>
            </a:r>
            <a:endParaRPr lang="ru-RU" smtClean="0"/>
          </a:p>
          <a:p>
            <a:pPr>
              <a:spcBef>
                <a:spcPct val="0"/>
              </a:spcBef>
            </a:pPr>
            <a:r>
              <a:rPr lang="uk-UA" smtClean="0"/>
              <a:t>Технічні керівні документи</a:t>
            </a:r>
            <a:endParaRPr lang="ru-RU" smtClean="0"/>
          </a:p>
          <a:p>
            <a:pPr>
              <a:spcBef>
                <a:spcPct val="0"/>
              </a:spcBef>
            </a:pPr>
            <a:r>
              <a:rPr lang="uk-UA" smtClean="0"/>
              <a:t> </a:t>
            </a:r>
            <a:endParaRPr lang="ru-RU" smtClean="0"/>
          </a:p>
          <a:p>
            <a:pPr>
              <a:spcBef>
                <a:spcPct val="0"/>
              </a:spcBef>
            </a:pPr>
            <a:r>
              <a:rPr lang="uk-UA" smtClean="0"/>
              <a:t>Зібрання</a:t>
            </a:r>
            <a:endParaRPr lang="ru-RU" smtClean="0"/>
          </a:p>
          <a:p>
            <a:pPr>
              <a:spcBef>
                <a:spcPct val="0"/>
              </a:spcBef>
            </a:pPr>
            <a:r>
              <a:rPr lang="uk-UA" smtClean="0"/>
              <a:t> </a:t>
            </a:r>
            <a:endParaRPr lang="ru-RU" smtClean="0"/>
          </a:p>
          <a:p>
            <a:pPr>
              <a:spcBef>
                <a:spcPct val="0"/>
              </a:spcBef>
            </a:pPr>
            <a:r>
              <a:rPr lang="uk-UA" b="1" smtClean="0"/>
              <a:t>Характеристики небезпеки</a:t>
            </a:r>
            <a:endParaRPr lang="ru-RU" smtClean="0"/>
          </a:p>
          <a:p>
            <a:pPr>
              <a:spcBef>
                <a:spcPct val="0"/>
              </a:spcBef>
            </a:pPr>
            <a:r>
              <a:rPr lang="uk-UA" smtClean="0"/>
              <a:t> </a:t>
            </a:r>
            <a:endParaRPr lang="ru-RU" smtClean="0"/>
          </a:p>
          <a:p>
            <a:pPr>
              <a:spcBef>
                <a:spcPct val="0"/>
              </a:spcBef>
            </a:pPr>
            <a:r>
              <a:rPr lang="uk-UA" smtClean="0"/>
              <a:t>Технічні керівні документи</a:t>
            </a:r>
            <a:endParaRPr lang="ru-RU" smtClean="0"/>
          </a:p>
          <a:p>
            <a:pPr>
              <a:spcBef>
                <a:spcPct val="0"/>
              </a:spcBef>
            </a:pPr>
            <a:r>
              <a:rPr lang="uk-UA" b="1" smtClean="0"/>
              <a:t>Відходи пластику </a:t>
            </a:r>
            <a:endParaRPr lang="ru-RU" smtClean="0"/>
          </a:p>
          <a:p>
            <a:pPr>
              <a:spcBef>
                <a:spcPct val="0"/>
              </a:spcBef>
            </a:pPr>
            <a:r>
              <a:rPr lang="uk-UA" smtClean="0"/>
              <a:t> </a:t>
            </a:r>
            <a:endParaRPr lang="ru-RU" smtClean="0"/>
          </a:p>
          <a:p>
            <a:pPr>
              <a:spcBef>
                <a:spcPct val="0"/>
              </a:spcBef>
            </a:pPr>
            <a:r>
              <a:rPr lang="uk-UA" smtClean="0"/>
              <a:t>Зміни до Положення</a:t>
            </a:r>
            <a:endParaRPr lang="ru-RU" smtClean="0"/>
          </a:p>
          <a:p>
            <a:pPr>
              <a:spcBef>
                <a:spcPct val="0"/>
              </a:spcBef>
            </a:pPr>
            <a:r>
              <a:rPr lang="uk-UA" smtClean="0"/>
              <a:t> </a:t>
            </a:r>
            <a:endParaRPr lang="ru-RU" smtClean="0"/>
          </a:p>
          <a:p>
            <a:pPr>
              <a:spcBef>
                <a:spcPct val="0"/>
              </a:spcBef>
            </a:pPr>
            <a:r>
              <a:rPr lang="uk-UA" smtClean="0"/>
              <a:t>Технічні керівні документи</a:t>
            </a:r>
            <a:endParaRPr lang="ru-RU" smtClean="0"/>
          </a:p>
          <a:p>
            <a:pPr>
              <a:spcBef>
                <a:spcPct val="0"/>
              </a:spcBef>
            </a:pPr>
            <a:r>
              <a:rPr lang="uk-UA" smtClean="0"/>
              <a:t> </a:t>
            </a:r>
            <a:endParaRPr lang="ru-RU" smtClean="0"/>
          </a:p>
          <a:p>
            <a:pPr>
              <a:spcBef>
                <a:spcPct val="0"/>
              </a:spcBef>
            </a:pPr>
            <a:r>
              <a:rPr lang="uk-UA" smtClean="0"/>
              <a:t>Програма малих грантів у галузі обробки відходів пластику</a:t>
            </a:r>
            <a:endParaRPr lang="ru-RU" smtClean="0"/>
          </a:p>
          <a:p>
            <a:pPr>
              <a:spcBef>
                <a:spcPct val="0"/>
              </a:spcBef>
            </a:pPr>
            <a:r>
              <a:rPr lang="uk-UA" smtClean="0"/>
              <a:t> </a:t>
            </a:r>
            <a:endParaRPr lang="ru-RU" smtClean="0"/>
          </a:p>
          <a:p>
            <a:pPr>
              <a:spcBef>
                <a:spcPct val="0"/>
              </a:spcBef>
            </a:pPr>
            <a:r>
              <a:rPr lang="uk-UA" smtClean="0"/>
              <a:t>Партнерство у галузі обробки відходів пластику</a:t>
            </a:r>
            <a:endParaRPr lang="ru-RU" smtClean="0"/>
          </a:p>
          <a:p>
            <a:pPr>
              <a:lnSpc>
                <a:spcPct val="107000"/>
              </a:lnSpc>
              <a:spcBef>
                <a:spcPct val="0"/>
              </a:spcBef>
              <a:spcAft>
                <a:spcPts val="800"/>
              </a:spcAft>
            </a:pPr>
            <a:endParaRPr lang="uk-UA" sz="1800" smtClean="0">
              <a:ea typeface="Calibri" pitchFamily="34" charset="0"/>
              <a:cs typeface="Times New Roman" pitchFamily="18" charset="0"/>
            </a:endParaRPr>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9A266B7-7D45-4B55-A194-9156BF01500E}" type="slidenum">
              <a:rPr lang="en-GB">
                <a:cs typeface="Arial" charset="0"/>
              </a:rPr>
              <a:pPr fontAlgn="base">
                <a:spcBef>
                  <a:spcPct val="0"/>
                </a:spcBef>
                <a:spcAft>
                  <a:spcPct val="0"/>
                </a:spcAft>
              </a:pPr>
              <a:t>11</a:t>
            </a:fld>
            <a:endParaRPr lang="en-GB">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uk-UA" smtClean="0"/>
              <a:t>-  Наше глобальне охоплення</a:t>
            </a:r>
            <a:endParaRPr lang="ru-RU" smtClean="0"/>
          </a:p>
          <a:p>
            <a:pPr>
              <a:spcBef>
                <a:spcPct val="0"/>
              </a:spcBef>
            </a:pPr>
            <a:r>
              <a:rPr lang="uk-UA" smtClean="0"/>
              <a:t>ОЕСР – в центрі міжнародного співробітництва. Наші країни-члени організації працюють з іншими країнами, організаціями та зацікавленими сторонами по всьому світі, щоб впоратись з нагальними проблемами світу і сьогодення. </a:t>
            </a:r>
            <a:endParaRPr lang="ru-RU" smtClean="0"/>
          </a:p>
          <a:p>
            <a:pPr>
              <a:spcBef>
                <a:spcPct val="0"/>
              </a:spcBef>
            </a:pPr>
            <a:r>
              <a:rPr lang="uk-UA" smtClean="0"/>
              <a:t> </a:t>
            </a:r>
            <a:endParaRPr lang="ru-RU" smtClean="0"/>
          </a:p>
          <a:p>
            <a:pPr>
              <a:spcBef>
                <a:spcPct val="0"/>
              </a:spcBef>
            </a:pPr>
            <a:r>
              <a:rPr lang="uk-UA" smtClean="0"/>
              <a:t>Дізнайтесь більше</a:t>
            </a:r>
            <a:endParaRPr lang="ru-RU" smtClean="0"/>
          </a:p>
          <a:p>
            <a:pPr>
              <a:spcBef>
                <a:spcPct val="0"/>
              </a:spcBef>
            </a:pPr>
            <a:r>
              <a:rPr lang="uk-UA" smtClean="0"/>
              <a:t> </a:t>
            </a:r>
            <a:endParaRPr lang="ru-RU" smtClean="0"/>
          </a:p>
          <a:p>
            <a:pPr>
              <a:spcBef>
                <a:spcPct val="0"/>
              </a:spcBef>
            </a:pPr>
            <a:r>
              <a:rPr lang="uk-UA" smtClean="0"/>
              <a:t>Дивитись мапу	Члени та партнери	Ключові ініціативи</a:t>
            </a:r>
            <a:endParaRPr lang="ru-RU" smtClean="0"/>
          </a:p>
          <a:p>
            <a:pPr>
              <a:spcBef>
                <a:spcPct val="0"/>
              </a:spcBef>
            </a:pPr>
            <a:r>
              <a:rPr lang="uk-UA" smtClean="0"/>
              <a:t> </a:t>
            </a:r>
            <a:endParaRPr lang="ru-RU" smtClean="0"/>
          </a:p>
          <a:p>
            <a:pPr>
              <a:spcBef>
                <a:spcPct val="0"/>
              </a:spcBef>
            </a:pPr>
            <a:r>
              <a:rPr lang="uk-UA" smtClean="0"/>
              <a:t>Країни –члени  &gt; Дивитись повний перелік</a:t>
            </a:r>
            <a:endParaRPr lang="ru-RU" smtClean="0"/>
          </a:p>
          <a:p>
            <a:pPr>
              <a:spcBef>
                <a:spcPct val="0"/>
              </a:spcBef>
            </a:pPr>
            <a:r>
              <a:rPr lang="uk-UA" smtClean="0"/>
              <a:t>Кандидати на приєднання до ОЕСР &gt; Дивитись повний перелік</a:t>
            </a:r>
            <a:endParaRPr lang="ru-RU" smtClean="0"/>
          </a:p>
          <a:p>
            <a:pPr>
              <a:spcBef>
                <a:spcPct val="0"/>
              </a:spcBef>
            </a:pPr>
            <a:r>
              <a:rPr lang="uk-UA" smtClean="0"/>
              <a:t>Ключові партнери &gt; Дивитись повний перелік</a:t>
            </a:r>
            <a:endParaRPr lang="ru-RU" smtClean="0"/>
          </a:p>
          <a:p>
            <a:pPr>
              <a:spcBef>
                <a:spcPct val="0"/>
              </a:spcBef>
            </a:pPr>
            <a:r>
              <a:rPr lang="uk-UA" smtClean="0"/>
              <a:t>Регіональні ініціативи &gt; Дивитись повний перелік</a:t>
            </a:r>
            <a:endParaRPr lang="uk-UA" sz="1800" smtClean="0">
              <a:ea typeface="Calibri" pitchFamily="34" charset="0"/>
              <a:cs typeface="Times New Roman" pitchFamily="18" charset="0"/>
            </a:endParaRPr>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FEC1FE2-6D5C-4CCB-8BC6-E73645F0123B}" type="slidenum">
              <a:rPr lang="en-GB">
                <a:cs typeface="Arial" charset="0"/>
              </a:rPr>
              <a:pPr fontAlgn="base">
                <a:spcBef>
                  <a:spcPct val="0"/>
                </a:spcBef>
                <a:spcAft>
                  <a:spcPct val="0"/>
                </a:spcAft>
              </a:pPr>
              <a:t>12</a:t>
            </a:fld>
            <a:endParaRPr lang="en-GB">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uk-UA" smtClean="0"/>
              <a:t>Бізнес в ОЕСР</a:t>
            </a:r>
            <a:endParaRPr lang="ru-RU" smtClean="0"/>
          </a:p>
          <a:p>
            <a:pPr>
              <a:spcBef>
                <a:spcPct val="0"/>
              </a:spcBef>
            </a:pPr>
            <a:r>
              <a:rPr lang="uk-UA" smtClean="0"/>
              <a:t>Про нас</a:t>
            </a:r>
            <a:endParaRPr lang="ru-RU" smtClean="0"/>
          </a:p>
          <a:p>
            <a:pPr>
              <a:spcBef>
                <a:spcPct val="0"/>
              </a:spcBef>
            </a:pPr>
            <a:r>
              <a:rPr lang="uk-UA" smtClean="0"/>
              <a:t>Групи з питань політики</a:t>
            </a:r>
            <a:endParaRPr lang="ru-RU" smtClean="0"/>
          </a:p>
          <a:p>
            <a:pPr>
              <a:spcBef>
                <a:spcPct val="0"/>
              </a:spcBef>
            </a:pPr>
            <a:r>
              <a:rPr lang="uk-UA" smtClean="0"/>
              <a:t>Залученість та взаємодія на високому рівні</a:t>
            </a:r>
            <a:endParaRPr lang="ru-RU" smtClean="0"/>
          </a:p>
          <a:p>
            <a:pPr>
              <a:spcBef>
                <a:spcPct val="0"/>
              </a:spcBef>
            </a:pPr>
            <a:r>
              <a:rPr lang="uk-UA" smtClean="0"/>
              <a:t>Інформаційна кампанія</a:t>
            </a:r>
            <a:endParaRPr lang="ru-RU" smtClean="0"/>
          </a:p>
          <a:p>
            <a:pPr>
              <a:spcBef>
                <a:spcPct val="0"/>
              </a:spcBef>
            </a:pPr>
            <a:r>
              <a:rPr lang="uk-UA" smtClean="0"/>
              <a:t>Меню</a:t>
            </a:r>
            <a:endParaRPr lang="ru-RU" smtClean="0"/>
          </a:p>
          <a:p>
            <a:pPr>
              <a:spcBef>
                <a:spcPct val="0"/>
              </a:spcBef>
            </a:pPr>
            <a:r>
              <a:rPr lang="uk-UA" smtClean="0"/>
              <a:t> </a:t>
            </a:r>
            <a:endParaRPr lang="ru-RU" smtClean="0"/>
          </a:p>
          <a:p>
            <a:pPr>
              <a:spcBef>
                <a:spcPct val="0"/>
              </a:spcBef>
            </a:pPr>
            <a:r>
              <a:rPr lang="uk-UA" smtClean="0"/>
              <a:t>	</a:t>
            </a:r>
            <a:endParaRPr lang="ru-RU" smtClean="0"/>
          </a:p>
          <a:p>
            <a:pPr>
              <a:spcBef>
                <a:spcPct val="0"/>
              </a:spcBef>
            </a:pPr>
            <a:r>
              <a:rPr lang="uk-UA" smtClean="0"/>
              <a:t>Підтримка бізнесу від ОЕСР </a:t>
            </a:r>
            <a:endParaRPr lang="ru-RU" smtClean="0"/>
          </a:p>
          <a:p>
            <a:pPr>
              <a:spcBef>
                <a:spcPct val="0"/>
              </a:spcBef>
            </a:pPr>
            <a:r>
              <a:rPr lang="uk-UA" smtClean="0"/>
              <a:t> </a:t>
            </a:r>
            <a:endParaRPr lang="ru-RU" smtClean="0"/>
          </a:p>
          <a:p>
            <a:pPr>
              <a:spcBef>
                <a:spcPct val="0"/>
              </a:spcBef>
            </a:pPr>
            <a:r>
              <a:rPr lang="uk-UA" smtClean="0">
                <a:sym typeface="Wingdings" pitchFamily="2" charset="2"/>
              </a:rPr>
              <a:t></a:t>
            </a:r>
            <a:r>
              <a:rPr lang="uk-UA" smtClean="0"/>
              <a:t> Хто ми є </a:t>
            </a:r>
            <a:endParaRPr lang="ru-RU" smtClean="0"/>
          </a:p>
          <a:p>
            <a:pPr>
              <a:spcBef>
                <a:spcPct val="0"/>
              </a:spcBef>
            </a:pPr>
            <a:r>
              <a:rPr lang="uk-UA" smtClean="0"/>
              <a:t> </a:t>
            </a:r>
            <a:endParaRPr lang="ru-RU" smtClean="0"/>
          </a:p>
          <a:p>
            <a:pPr>
              <a:spcBef>
                <a:spcPct val="0"/>
              </a:spcBef>
            </a:pPr>
            <a:r>
              <a:rPr lang="uk-UA" smtClean="0"/>
              <a:t>Ми – це міжнародна бізнес-спільнота підприємців та партнерів з розробки та прийняття рішень з більш ніж 60-річним досвідом, яка офіційно представляє приватний сектор в усіх аспектах діяльності та політики, впроваджуваних ОЕСР. </a:t>
            </a:r>
            <a:endParaRPr lang="ru-RU" smtClean="0"/>
          </a:p>
          <a:p>
            <a:pPr>
              <a:spcBef>
                <a:spcPct val="0"/>
              </a:spcBef>
            </a:pPr>
            <a:r>
              <a:rPr lang="uk-UA" smtClean="0"/>
              <a:t> </a:t>
            </a:r>
            <a:endParaRPr lang="ru-RU" smtClean="0"/>
          </a:p>
          <a:p>
            <a:pPr>
              <a:spcBef>
                <a:spcPct val="0"/>
              </a:spcBef>
            </a:pPr>
            <a:r>
              <a:rPr lang="uk-UA" smtClean="0"/>
              <a:t>Ми забезпечуємо та розвиваємо діалог на рівні «бізнес-уряд», орієнтуючись на майбутнє, принципи розвитку, зростання добробуту та інклюзивності. </a:t>
            </a:r>
            <a:endParaRPr lang="ru-RU" smtClean="0"/>
          </a:p>
          <a:p>
            <a:pPr>
              <a:spcBef>
                <a:spcPct val="0"/>
              </a:spcBef>
            </a:pPr>
            <a:r>
              <a:rPr lang="uk-UA" smtClean="0"/>
              <a:t> </a:t>
            </a:r>
            <a:endParaRPr lang="ru-RU" smtClean="0"/>
          </a:p>
          <a:p>
            <a:pPr>
              <a:spcBef>
                <a:spcPct val="0"/>
              </a:spcBef>
            </a:pPr>
            <a:r>
              <a:rPr lang="uk-UA" smtClean="0"/>
              <a:t>Працюємо з 1962 року</a:t>
            </a:r>
            <a:endParaRPr lang="uk-UA" sz="1800" smtClean="0">
              <a:ea typeface="Calibri" pitchFamily="34" charset="0"/>
              <a:cs typeface="Times New Roman" pitchFamily="18" charset="0"/>
            </a:endParaRPr>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23AD67B-778C-4E79-AC5E-02AB6E8A0CF7}" type="slidenum">
              <a:rPr lang="en-GB">
                <a:cs typeface="Arial" charset="0"/>
              </a:rPr>
              <a:pPr fontAlgn="base">
                <a:spcBef>
                  <a:spcPct val="0"/>
                </a:spcBef>
                <a:spcAft>
                  <a:spcPct val="0"/>
                </a:spcAft>
              </a:pPr>
              <a:t>13</a:t>
            </a:fld>
            <a:endParaRPr lang="en-GB">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uk-UA" smtClean="0"/>
              <a:t>Малюнки:</a:t>
            </a:r>
            <a:endParaRPr lang="ru-RU" smtClean="0"/>
          </a:p>
          <a:p>
            <a:pPr>
              <a:spcBef>
                <a:spcPct val="0"/>
              </a:spcBef>
            </a:pPr>
            <a:r>
              <a:rPr lang="uk-UA" u="sng" smtClean="0"/>
              <a:t>Бізнес-моделі </a:t>
            </a:r>
            <a:r>
              <a:rPr lang="uk-UA" smtClean="0"/>
              <a:t>для економіки замкнутого циклу</a:t>
            </a:r>
            <a:endParaRPr lang="ru-RU" smtClean="0"/>
          </a:p>
          <a:p>
            <a:pPr>
              <a:spcBef>
                <a:spcPct val="0"/>
              </a:spcBef>
            </a:pPr>
            <a:r>
              <a:rPr lang="uk-UA" smtClean="0"/>
              <a:t>Можливості та виклики з точки зору Керівних принципів</a:t>
            </a:r>
            <a:endParaRPr lang="ru-RU" smtClean="0"/>
          </a:p>
          <a:p>
            <a:pPr>
              <a:spcBef>
                <a:spcPct val="0"/>
              </a:spcBef>
            </a:pPr>
            <a:r>
              <a:rPr lang="uk-UA" smtClean="0"/>
              <a:t>//Логотип: «Re-circle»// Проект «Ефективність Ресурсів та Економіка замкнутого циклу». Основні принципові моменти </a:t>
            </a:r>
            <a:endParaRPr lang="ru-RU" smtClean="0"/>
          </a:p>
          <a:p>
            <a:pPr>
              <a:spcBef>
                <a:spcPct val="0"/>
              </a:spcBef>
            </a:pPr>
            <a:r>
              <a:rPr lang="uk-UA" smtClean="0"/>
              <a:t> </a:t>
            </a:r>
            <a:endParaRPr lang="ru-RU" smtClean="0"/>
          </a:p>
          <a:p>
            <a:pPr>
              <a:spcBef>
                <a:spcPct val="0"/>
              </a:spcBef>
            </a:pPr>
            <a:r>
              <a:rPr lang="uk-UA" smtClean="0"/>
              <a:t>Міжнародна торгівля та перехід до економіки замкнутого циклу</a:t>
            </a:r>
            <a:endParaRPr lang="ru-RU" smtClean="0"/>
          </a:p>
          <a:p>
            <a:pPr>
              <a:spcBef>
                <a:spcPct val="0"/>
              </a:spcBef>
            </a:pPr>
            <a:r>
              <a:rPr lang="uk-UA" smtClean="0"/>
              <a:t>//Логотип: «Re-circle»// Проект «Ефективність Ресурсів та Економіка замкнутого циклу». Основні принципові моменти</a:t>
            </a:r>
            <a:endParaRPr lang="ru-RU" smtClean="0"/>
          </a:p>
          <a:p>
            <a:pPr>
              <a:spcBef>
                <a:spcPct val="0"/>
              </a:spcBef>
            </a:pPr>
            <a:r>
              <a:rPr lang="uk-UA" smtClean="0"/>
              <a:t> </a:t>
            </a:r>
            <a:endParaRPr lang="ru-RU" smtClean="0"/>
          </a:p>
          <a:p>
            <a:pPr>
              <a:spcBef>
                <a:spcPct val="0"/>
              </a:spcBef>
            </a:pPr>
            <a:r>
              <a:rPr lang="uk-UA" smtClean="0"/>
              <a:t>Розширена відповідальність виробника</a:t>
            </a:r>
            <a:endParaRPr lang="ru-RU" smtClean="0"/>
          </a:p>
          <a:p>
            <a:pPr>
              <a:spcBef>
                <a:spcPct val="0"/>
              </a:spcBef>
            </a:pPr>
            <a:r>
              <a:rPr lang="uk-UA" smtClean="0"/>
              <a:t>Основні принципові моменти</a:t>
            </a:r>
            <a:endParaRPr lang="ru-RU" smtClean="0"/>
          </a:p>
          <a:p>
            <a:pPr>
              <a:spcBef>
                <a:spcPct val="0"/>
              </a:spcBef>
            </a:pPr>
            <a:r>
              <a:rPr lang="uk-UA" smtClean="0"/>
              <a:t>Керівництво з ефективного управління відходами</a:t>
            </a:r>
            <a:endParaRPr lang="uk-UA" sz="1800" smtClean="0">
              <a:ea typeface="Calibri" pitchFamily="34" charset="0"/>
              <a:cs typeface="Times New Roman" pitchFamily="18" charset="0"/>
            </a:endParaRPr>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DAED12-FB9B-477F-BE56-D3957E0E83A1}" type="slidenum">
              <a:rPr lang="en-GB">
                <a:cs typeface="Arial" charset="0"/>
              </a:rPr>
              <a:pPr fontAlgn="base">
                <a:spcBef>
                  <a:spcPct val="0"/>
                </a:spcBef>
                <a:spcAft>
                  <a:spcPct val="0"/>
                </a:spcAft>
              </a:pPr>
              <a:t>14</a:t>
            </a:fld>
            <a:endParaRPr lang="en-GB">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uk-UA" smtClean="0"/>
              <a:t>Логотип: </a:t>
            </a:r>
            <a:r>
              <a:rPr lang="en-US" smtClean="0"/>
              <a:t>OECD </a:t>
            </a:r>
            <a:r>
              <a:rPr lang="uk-UA" smtClean="0"/>
              <a:t>(ОЕСР - Організація економічного співробітництва та розвитку)</a:t>
            </a:r>
            <a:endParaRPr lang="ru-RU" smtClean="0"/>
          </a:p>
          <a:p>
            <a:pPr>
              <a:spcBef>
                <a:spcPct val="0"/>
              </a:spcBef>
            </a:pPr>
            <a:r>
              <a:rPr lang="uk-UA" smtClean="0"/>
              <a:t>Кращі політики для кращого життя</a:t>
            </a:r>
            <a:endParaRPr lang="uk-UA" sz="1800" smtClean="0">
              <a:ea typeface="Calibri" pitchFamily="34" charset="0"/>
              <a:cs typeface="Times New Roman" pitchFamily="18" charset="0"/>
            </a:endParaRPr>
          </a:p>
        </p:txBody>
      </p:sp>
      <p:sp>
        <p:nvSpPr>
          <p:cNvPr id="3789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465FFE7-96AB-4989-8081-1DD959DCF966}" type="slidenum">
              <a:rPr lang="en-GB">
                <a:cs typeface="Arial" charset="0"/>
              </a:rPr>
              <a:pPr fontAlgn="base">
                <a:spcBef>
                  <a:spcPct val="0"/>
                </a:spcBef>
                <a:spcAft>
                  <a:spcPct val="0"/>
                </a:spcAft>
              </a:pPr>
              <a:t>15</a:t>
            </a:fld>
            <a:endParaRPr lang="en-GB">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107000"/>
              </a:lnSpc>
              <a:spcBef>
                <a:spcPct val="0"/>
              </a:spcBef>
              <a:spcAft>
                <a:spcPts val="800"/>
              </a:spcAft>
            </a:pPr>
            <a:endParaRPr lang="uk-UA" sz="1800" smtClean="0">
              <a:ea typeface="Calibri" pitchFamily="34" charset="0"/>
              <a:cs typeface="Times New Roman" pitchFamily="18" charset="0"/>
            </a:endParaRPr>
          </a:p>
        </p:txBody>
      </p:sp>
      <p:sp>
        <p:nvSpPr>
          <p:cNvPr id="399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FA84FB0-68D9-464F-A03B-1A12758F5174}" type="slidenum">
              <a:rPr lang="en-GB">
                <a:cs typeface="Arial" charset="0"/>
              </a:rPr>
              <a:pPr fontAlgn="base">
                <a:spcBef>
                  <a:spcPct val="0"/>
                </a:spcBef>
                <a:spcAft>
                  <a:spcPct val="0"/>
                </a:spcAft>
              </a:pPr>
              <a:t>16</a:t>
            </a:fld>
            <a:endParaRPr lang="en-GB">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uk-UA" i="1" smtClean="0"/>
              <a:t>Малюнок: </a:t>
            </a:r>
            <a:endParaRPr lang="ru-RU" smtClean="0"/>
          </a:p>
          <a:p>
            <a:pPr>
              <a:spcBef>
                <a:spcPct val="0"/>
              </a:spcBef>
            </a:pPr>
            <a:r>
              <a:rPr lang="uk-UA" smtClean="0"/>
              <a:t>Ієрархія відходів</a:t>
            </a:r>
            <a:endParaRPr lang="ru-RU" smtClean="0"/>
          </a:p>
          <a:p>
            <a:pPr>
              <a:spcBef>
                <a:spcPct val="0"/>
              </a:spcBef>
            </a:pPr>
            <a:r>
              <a:rPr lang="uk-UA" smtClean="0"/>
              <a:t>Запобігання 		Продукт (безвідходний)</a:t>
            </a:r>
            <a:endParaRPr lang="ru-RU" smtClean="0"/>
          </a:p>
          <a:p>
            <a:pPr>
              <a:spcBef>
                <a:spcPct val="0"/>
              </a:spcBef>
            </a:pPr>
            <a:r>
              <a:rPr lang="uk-UA" smtClean="0"/>
              <a:t>Підготовка для повторного використання</a:t>
            </a:r>
            <a:endParaRPr lang="ru-RU" smtClean="0"/>
          </a:p>
          <a:p>
            <a:pPr>
              <a:spcBef>
                <a:spcPct val="0"/>
              </a:spcBef>
            </a:pPr>
            <a:r>
              <a:rPr lang="uk-UA" smtClean="0"/>
              <a:t>Переробка </a:t>
            </a:r>
            <a:endParaRPr lang="ru-RU" smtClean="0"/>
          </a:p>
          <a:p>
            <a:pPr>
              <a:spcBef>
                <a:spcPct val="0"/>
              </a:spcBef>
            </a:pPr>
            <a:r>
              <a:rPr lang="uk-UA" smtClean="0"/>
              <a:t>Відновлення 		Відходи</a:t>
            </a:r>
            <a:endParaRPr lang="ru-RU" smtClean="0"/>
          </a:p>
          <a:p>
            <a:pPr>
              <a:spcBef>
                <a:spcPct val="0"/>
              </a:spcBef>
            </a:pPr>
            <a:r>
              <a:rPr lang="uk-UA" smtClean="0"/>
              <a:t>Утилізація</a:t>
            </a:r>
            <a:endParaRPr lang="uk-UA" sz="1800" smtClean="0">
              <a:ea typeface="Calibri" pitchFamily="34" charset="0"/>
              <a:cs typeface="Times New Roman" pitchFamily="18" charset="0"/>
            </a:endParaRPr>
          </a:p>
        </p:txBody>
      </p:sp>
      <p:sp>
        <p:nvSpPr>
          <p:cNvPr id="419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C22E2DF-0ECE-4ADC-9FF9-9D58AA0AE693}" type="slidenum">
              <a:rPr lang="en-GB">
                <a:cs typeface="Arial" charset="0"/>
              </a:rPr>
              <a:pPr fontAlgn="base">
                <a:spcBef>
                  <a:spcPct val="0"/>
                </a:spcBef>
                <a:spcAft>
                  <a:spcPct val="0"/>
                </a:spcAft>
              </a:pPr>
              <a:t>17</a:t>
            </a:fld>
            <a:endParaRPr lang="en-GB">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107000"/>
              </a:lnSpc>
              <a:spcBef>
                <a:spcPct val="0"/>
              </a:spcBef>
              <a:spcAft>
                <a:spcPts val="800"/>
              </a:spcAft>
            </a:pPr>
            <a:endParaRPr lang="uk-UA" sz="1800" smtClean="0">
              <a:ea typeface="Calibri" pitchFamily="34" charset="0"/>
              <a:cs typeface="Times New Roman" pitchFamily="18" charset="0"/>
            </a:endParaRPr>
          </a:p>
        </p:txBody>
      </p:sp>
      <p:sp>
        <p:nvSpPr>
          <p:cNvPr id="440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7799BB-3513-472E-9EEC-3E6346786560}" type="slidenum">
              <a:rPr lang="en-GB">
                <a:cs typeface="Arial" charset="0"/>
              </a:rPr>
              <a:pPr fontAlgn="base">
                <a:spcBef>
                  <a:spcPct val="0"/>
                </a:spcBef>
                <a:spcAft>
                  <a:spcPct val="0"/>
                </a:spcAft>
              </a:pPr>
              <a:t>18</a:t>
            </a:fld>
            <a:endParaRPr lang="en-GB">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107000"/>
              </a:lnSpc>
              <a:spcBef>
                <a:spcPct val="0"/>
              </a:spcBef>
              <a:spcAft>
                <a:spcPts val="800"/>
              </a:spcAft>
            </a:pPr>
            <a:endParaRPr lang="uk-UA" sz="1800" smtClean="0">
              <a:ea typeface="Calibri" pitchFamily="34" charset="0"/>
              <a:cs typeface="Times New Roman" pitchFamily="18" charset="0"/>
            </a:endParaRPr>
          </a:p>
        </p:txBody>
      </p:sp>
      <p:sp>
        <p:nvSpPr>
          <p:cNvPr id="460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34529B8-058D-4991-AD5C-FCE0C72CA399}" type="slidenum">
              <a:rPr lang="en-GB">
                <a:cs typeface="Arial" charset="0"/>
              </a:rPr>
              <a:pPr fontAlgn="base">
                <a:spcBef>
                  <a:spcPct val="0"/>
                </a:spcBef>
                <a:spcAft>
                  <a:spcPct val="0"/>
                </a:spcAft>
              </a:pPr>
              <a:t>19</a:t>
            </a:fld>
            <a:endParaRPr lang="en-GB">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107000"/>
              </a:lnSpc>
              <a:spcBef>
                <a:spcPct val="0"/>
              </a:spcBef>
              <a:spcAft>
                <a:spcPts val="800"/>
              </a:spcAft>
            </a:pPr>
            <a:endParaRPr lang="uk-UA" sz="1800" smtClean="0">
              <a:ea typeface="Calibri" pitchFamily="34" charset="0"/>
              <a:cs typeface="Times New Roman" pitchFamily="18" charset="0"/>
            </a:endParaRPr>
          </a:p>
        </p:txBody>
      </p:sp>
      <p:sp>
        <p:nvSpPr>
          <p:cNvPr id="481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1B5A612-DDE7-47C3-ABC9-4C137C7DFE91}" type="slidenum">
              <a:rPr lang="en-GB">
                <a:cs typeface="Arial" charset="0"/>
              </a:rPr>
              <a:pPr fontAlgn="base">
                <a:spcBef>
                  <a:spcPct val="0"/>
                </a:spcBef>
                <a:spcAft>
                  <a:spcPct val="0"/>
                </a:spcAft>
              </a:pPr>
              <a:t>20</a:t>
            </a:fld>
            <a:endParaRPr lang="en-GB">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107000"/>
              </a:lnSpc>
              <a:spcBef>
                <a:spcPct val="0"/>
              </a:spcBef>
              <a:spcAft>
                <a:spcPts val="800"/>
              </a:spcAft>
            </a:pPr>
            <a:endParaRPr lang="uk-UA" sz="1800" smtClean="0">
              <a:ea typeface="Calibri" pitchFamily="34" charset="0"/>
              <a:cs typeface="Times New Roman" pitchFamily="18" charset="0"/>
            </a:endParaRPr>
          </a:p>
        </p:txBody>
      </p:sp>
      <p:sp>
        <p:nvSpPr>
          <p:cNvPr id="501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D8FDD41-C9FF-45E9-923A-66FDDBF67C73}" type="slidenum">
              <a:rPr lang="en-GB">
                <a:cs typeface="Arial" charset="0"/>
              </a:rPr>
              <a:pPr fontAlgn="base">
                <a:spcBef>
                  <a:spcPct val="0"/>
                </a:spcBef>
                <a:spcAft>
                  <a:spcPct val="0"/>
                </a:spcAft>
              </a:pPr>
              <a:t>21</a:t>
            </a:fld>
            <a:endParaRPr lang="en-GB">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107000"/>
              </a:lnSpc>
              <a:spcBef>
                <a:spcPct val="0"/>
              </a:spcBef>
              <a:spcAft>
                <a:spcPts val="800"/>
              </a:spcAft>
            </a:pPr>
            <a:endParaRPr lang="uk-UA" sz="1800" smtClean="0">
              <a:ea typeface="Calibri" pitchFamily="34" charset="0"/>
              <a:cs typeface="Times New Roman" pitchFamily="18" charset="0"/>
            </a:endParaRPr>
          </a:p>
        </p:txBody>
      </p:sp>
      <p:sp>
        <p:nvSpPr>
          <p:cNvPr id="5222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E16474C-8899-4EB6-B845-9B09E3FBE109}" type="slidenum">
              <a:rPr lang="en-GB">
                <a:cs typeface="Arial" charset="0"/>
              </a:rPr>
              <a:pPr fontAlgn="base">
                <a:spcBef>
                  <a:spcPct val="0"/>
                </a:spcBef>
                <a:spcAft>
                  <a:spcPct val="0"/>
                </a:spcAft>
              </a:pPr>
              <a:t>22</a:t>
            </a:fld>
            <a:endParaRPr lang="en-GB">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Місце для зображення 1"/>
          <p:cNvSpPr>
            <a:spLocks noGrp="1" noRot="1" noChangeAspect="1"/>
          </p:cNvSpPr>
          <p:nvPr>
            <p:ph type="sldImg"/>
          </p:nvPr>
        </p:nvSpPr>
        <p:spPr bwMode="auto">
          <a:noFill/>
          <a:ln>
            <a:solidFill>
              <a:srgbClr val="000000"/>
            </a:solidFill>
            <a:miter lim="800000"/>
            <a:headEnd/>
            <a:tailEnd/>
          </a:ln>
        </p:spPr>
      </p:sp>
      <p:sp>
        <p:nvSpPr>
          <p:cNvPr id="54274" name="Місце для нотаток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uk-UA" smtClean="0"/>
              <a:t>Логотип: </a:t>
            </a:r>
            <a:endParaRPr lang="ru-RU" smtClean="0"/>
          </a:p>
          <a:p>
            <a:pPr>
              <a:spcBef>
                <a:spcPct val="0"/>
              </a:spcBef>
            </a:pPr>
            <a:r>
              <a:rPr lang="uk-UA" b="1" smtClean="0"/>
              <a:t>BIR - Міжнародне бюро з переробки відходів</a:t>
            </a:r>
            <a:endParaRPr lang="ru-RU" smtClean="0"/>
          </a:p>
          <a:p>
            <a:pPr>
              <a:spcBef>
                <a:spcPct val="0"/>
              </a:spcBef>
            </a:pPr>
            <a:r>
              <a:rPr lang="uk-UA" smtClean="0"/>
              <a:t>75-та річниця</a:t>
            </a:r>
            <a:endParaRPr lang="ru-RU" smtClean="0"/>
          </a:p>
          <a:p>
            <a:pPr>
              <a:spcBef>
                <a:spcPct val="0"/>
              </a:spcBef>
            </a:pPr>
            <a:r>
              <a:rPr lang="uk-UA" smtClean="0"/>
              <a:t>1948-2023 </a:t>
            </a:r>
            <a:endParaRPr lang="ru-RU" smtClean="0"/>
          </a:p>
          <a:p>
            <a:pPr>
              <a:spcBef>
                <a:spcPct val="0"/>
              </a:spcBef>
            </a:pPr>
            <a:r>
              <a:rPr lang="uk-UA" smtClean="0"/>
              <a:t>Святкування 75-ї річниці</a:t>
            </a:r>
            <a:endParaRPr lang="ru-RU" smtClean="0"/>
          </a:p>
          <a:p>
            <a:pPr>
              <a:spcBef>
                <a:spcPct val="0"/>
              </a:spcBef>
            </a:pPr>
            <a:r>
              <a:rPr lang="uk-UA" smtClean="0"/>
              <a:t>Глобальна бізнес-мережа з розвитку переробки відходів </a:t>
            </a:r>
            <a:endParaRPr lang="ru-RU" smtClean="0"/>
          </a:p>
          <a:p>
            <a:pPr>
              <a:spcBef>
                <a:spcPct val="0"/>
              </a:spcBef>
            </a:pPr>
            <a:endParaRPr lang="uk-UA" smtClean="0"/>
          </a:p>
        </p:txBody>
      </p:sp>
      <p:sp>
        <p:nvSpPr>
          <p:cNvPr id="54275" name="Місце для номера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315D01F-6752-4A4D-B62F-FA8AF906DD78}" type="slidenum">
              <a:rPr lang="en-GB">
                <a:cs typeface="Arial" charset="0"/>
              </a:rPr>
              <a:pPr fontAlgn="base">
                <a:spcBef>
                  <a:spcPct val="0"/>
                </a:spcBef>
                <a:spcAft>
                  <a:spcPct val="0"/>
                </a:spcAft>
              </a:pPr>
              <a:t>23</a:t>
            </a:fld>
            <a:endParaRPr lang="en-GB">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Rounded Rectangle 7">
            <a:extLst>
              <a:ext uri="{FF2B5EF4-FFF2-40B4-BE49-F238E27FC236}"/>
            </a:extLst>
          </p:cNvPr>
          <p:cNvSpPr/>
          <p:nvPr userDrawn="1"/>
        </p:nvSpPr>
        <p:spPr>
          <a:xfrm>
            <a:off x="366713" y="287338"/>
            <a:ext cx="11458575" cy="43815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6" name="Rounded Rectangle 1">
            <a:extLst>
              <a:ext uri="{FF2B5EF4-FFF2-40B4-BE49-F238E27FC236}"/>
            </a:extLst>
          </p:cNvPr>
          <p:cNvSpPr/>
          <p:nvPr userDrawn="1"/>
        </p:nvSpPr>
        <p:spPr>
          <a:xfrm>
            <a:off x="366713" y="6283325"/>
            <a:ext cx="11458575" cy="43815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7" name="Picture 3"/>
          <p:cNvPicPr>
            <a:picLocks noChangeAspect="1"/>
          </p:cNvPicPr>
          <p:nvPr userDrawn="1"/>
        </p:nvPicPr>
        <p:blipFill>
          <a:blip r:embed="rId2"/>
          <a:srcRect l="-5121" t="-9259" r="-3239" b="-12959"/>
          <a:stretch>
            <a:fillRect/>
          </a:stretch>
        </p:blipFill>
        <p:spPr bwMode="auto">
          <a:xfrm>
            <a:off x="10287000" y="6327775"/>
            <a:ext cx="841375" cy="365125"/>
          </a:xfrm>
          <a:prstGeom prst="rect">
            <a:avLst/>
          </a:prstGeom>
          <a:noFill/>
          <a:ln w="9525">
            <a:noFill/>
            <a:miter lim="800000"/>
            <a:headEnd/>
            <a:tailEnd/>
          </a:ln>
        </p:spPr>
      </p:pic>
      <p:cxnSp>
        <p:nvCxnSpPr>
          <p:cNvPr id="8" name="Straight Connector 4">
            <a:extLst>
              <a:ext uri="{FF2B5EF4-FFF2-40B4-BE49-F238E27FC236}"/>
            </a:extLst>
          </p:cNvPr>
          <p:cNvCxnSpPr>
            <a:cxnSpLocks/>
          </p:cNvCxnSpPr>
          <p:nvPr userDrawn="1"/>
        </p:nvCxnSpPr>
        <p:spPr>
          <a:xfrm>
            <a:off x="11328400" y="6291263"/>
            <a:ext cx="0" cy="439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extLst>
          </p:cNvPr>
          <p:cNvSpPr>
            <a:spLocks noGrp="1"/>
          </p:cNvSpPr>
          <p:nvPr>
            <p:ph type="body" sz="quarter" idx="13"/>
          </p:nvPr>
        </p:nvSpPr>
        <p:spPr>
          <a:xfrm>
            <a:off x="552450" y="317753"/>
            <a:ext cx="11117263" cy="387798"/>
          </a:xfrm>
          <a:prstGeom prst="rect">
            <a:avLst/>
          </a:prstGeom>
        </p:spPr>
        <p:txBody>
          <a:bodyPr lIns="0" tIns="0" rIns="0" bIns="0" anchor="ctr" anchorCtr="0">
            <a:spAutoFit/>
          </a:bodyPr>
          <a:lstStyle>
            <a:lvl1pPr marL="0" indent="0">
              <a:buNone/>
              <a:defRPr b="0" i="0">
                <a:solidFill>
                  <a:schemeClr val="bg1"/>
                </a:solidFill>
                <a:latin typeface="Arial" panose="020B0604020202020204" pitchFamily="34" charset="0"/>
                <a:cs typeface="Arial" panose="020B0604020202020204" pitchFamily="34" charset="0"/>
              </a:defRPr>
            </a:lvl1pPr>
          </a:lstStyle>
          <a:p>
            <a:pPr lvl="0"/>
            <a:r>
              <a:rPr lang="ru-RU" dirty="0"/>
              <a:t>Образец текста</a:t>
            </a:r>
          </a:p>
        </p:txBody>
      </p:sp>
      <p:sp>
        <p:nvSpPr>
          <p:cNvPr id="12" name="Text Placeholder 11">
            <a:extLst>
              <a:ext uri="{FF2B5EF4-FFF2-40B4-BE49-F238E27FC236}"/>
            </a:extLst>
          </p:cNvPr>
          <p:cNvSpPr>
            <a:spLocks noGrp="1"/>
          </p:cNvSpPr>
          <p:nvPr>
            <p:ph type="body" sz="quarter" idx="14"/>
          </p:nvPr>
        </p:nvSpPr>
        <p:spPr>
          <a:xfrm>
            <a:off x="552449" y="1125822"/>
            <a:ext cx="10776131" cy="4757738"/>
          </a:xfrm>
          <a:prstGeom prst="rect">
            <a:avLst/>
          </a:prstGeom>
        </p:spPr>
        <p:txBody>
          <a:bodyPr/>
          <a:lstStyle>
            <a:lvl1pPr marL="0" indent="0">
              <a:buNone/>
              <a:defRPr>
                <a:solidFill>
                  <a:schemeClr val="accent6"/>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5" name="Text Placeholder 14">
            <a:extLst>
              <a:ext uri="{FF2B5EF4-FFF2-40B4-BE49-F238E27FC236}"/>
            </a:extLst>
          </p:cNvPr>
          <p:cNvSpPr>
            <a:spLocks noGrp="1"/>
          </p:cNvSpPr>
          <p:nvPr>
            <p:ph type="body" sz="quarter" idx="15"/>
          </p:nvPr>
        </p:nvSpPr>
        <p:spPr>
          <a:xfrm>
            <a:off x="552450" y="6283325"/>
            <a:ext cx="6061075" cy="438150"/>
          </a:xfrm>
          <a:prstGeom prst="rect">
            <a:avLst/>
          </a:prstGeom>
        </p:spPr>
        <p:txBody>
          <a:bodyPr lIns="0" tIns="0" rIns="0" bIns="0" anchor="ctr" anchorCtr="0"/>
          <a:lstStyle>
            <a:lvl1pPr marL="0" indent="0">
              <a:buNone/>
              <a:defRPr sz="1200">
                <a:ln>
                  <a:noFill/>
                </a:ln>
                <a:solidFill>
                  <a:schemeClr val="bg1"/>
                </a:solidFill>
                <a:latin typeface="Arial" panose="020B0604020202020204" pitchFamily="34" charset="0"/>
                <a:cs typeface="Arial" panose="020B0604020202020204" pitchFamily="34" charset="0"/>
              </a:defRPr>
            </a:lvl1pPr>
            <a:lvl2pPr marL="457200" indent="0">
              <a:buNone/>
              <a:defRPr sz="1200">
                <a:ln>
                  <a:noFill/>
                </a:ln>
                <a:solidFill>
                  <a:schemeClr val="bg1"/>
                </a:solidFill>
                <a:latin typeface="Arial" panose="020B0604020202020204" pitchFamily="34" charset="0"/>
                <a:cs typeface="Arial" panose="020B0604020202020204" pitchFamily="34" charset="0"/>
              </a:defRPr>
            </a:lvl2pPr>
            <a:lvl3pPr marL="914400" indent="0">
              <a:buNone/>
              <a:defRPr sz="1200">
                <a:ln>
                  <a:noFill/>
                </a:ln>
                <a:solidFill>
                  <a:schemeClr val="bg1"/>
                </a:solidFill>
                <a:latin typeface="Arial" panose="020B0604020202020204" pitchFamily="34" charset="0"/>
                <a:cs typeface="Arial" panose="020B0604020202020204" pitchFamily="34" charset="0"/>
              </a:defRPr>
            </a:lvl3pPr>
            <a:lvl4pPr marL="1371600" indent="0">
              <a:buNone/>
              <a:defRPr sz="1200">
                <a:ln>
                  <a:noFill/>
                </a:ln>
                <a:solidFill>
                  <a:schemeClr val="bg1"/>
                </a:solidFill>
                <a:latin typeface="Arial" panose="020B0604020202020204" pitchFamily="34" charset="0"/>
                <a:cs typeface="Arial" panose="020B0604020202020204" pitchFamily="34" charset="0"/>
              </a:defRPr>
            </a:lvl4pPr>
            <a:lvl5pPr marL="1828800" indent="0">
              <a:buNone/>
              <a:defRPr sz="1200">
                <a:ln>
                  <a:noFill/>
                </a:ln>
                <a:solidFill>
                  <a:schemeClr val="bg1"/>
                </a:solidFill>
                <a:latin typeface="Arial" panose="020B0604020202020204" pitchFamily="34" charset="0"/>
                <a:cs typeface="Arial" panose="020B0604020202020204" pitchFamily="34" charset="0"/>
              </a:defRPr>
            </a:lvl5pPr>
          </a:lstStyle>
          <a:p>
            <a:pPr lvl="0"/>
            <a:r>
              <a:rPr lang="ru-RU" dirty="0"/>
              <a:t>Образец текста</a:t>
            </a:r>
          </a:p>
        </p:txBody>
      </p:sp>
      <p:sp>
        <p:nvSpPr>
          <p:cNvPr id="9" name="Slide Number Placeholder 20">
            <a:extLst>
              <a:ext uri="{FF2B5EF4-FFF2-40B4-BE49-F238E27FC236}"/>
            </a:extLst>
          </p:cNvPr>
          <p:cNvSpPr>
            <a:spLocks noGrp="1"/>
          </p:cNvSpPr>
          <p:nvPr>
            <p:ph type="sldNum" sz="quarter" idx="16"/>
          </p:nvPr>
        </p:nvSpPr>
        <p:spPr>
          <a:xfrm>
            <a:off x="11328400" y="6327775"/>
            <a:ext cx="496888" cy="365125"/>
          </a:xfrm>
          <a:prstGeom prst="rect">
            <a:avLst/>
          </a:prstGeom>
        </p:spPr>
        <p:txBody>
          <a:bodyPr lIns="0" tIns="0" rIns="0" bIns="0" anchor="ctr" anchorCtr="0"/>
          <a:lstStyle>
            <a:lvl1pPr algn="ctr" fontAlgn="auto">
              <a:spcBef>
                <a:spcPts val="0"/>
              </a:spcBef>
              <a:spcAft>
                <a:spcPts val="0"/>
              </a:spcAft>
              <a:defRPr sz="1400" smtClean="0">
                <a:solidFill>
                  <a:schemeClr val="bg1"/>
                </a:solidFill>
                <a:latin typeface="Arial" panose="020B0604020202020204" pitchFamily="34" charset="0"/>
                <a:cs typeface="Arial" panose="020B0604020202020204" pitchFamily="34" charset="0"/>
              </a:defRPr>
            </a:lvl1pPr>
          </a:lstStyle>
          <a:p>
            <a:pPr>
              <a:defRPr/>
            </a:pPr>
            <a:fld id="{C546153F-044D-4B79-AA12-7A80B476D9B2}" type="slidenum">
              <a:rPr lang="en-GB"/>
              <a:pPr>
                <a:defRPr/>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5" name="Oval 15">
            <a:extLst>
              <a:ext uri="{FF2B5EF4-FFF2-40B4-BE49-F238E27FC236}"/>
            </a:extLst>
          </p:cNvPr>
          <p:cNvSpPr>
            <a:spLocks/>
          </p:cNvSpPr>
          <p:nvPr userDrawn="1"/>
        </p:nvSpPr>
        <p:spPr>
          <a:xfrm>
            <a:off x="-1933575" y="846138"/>
            <a:ext cx="6454775" cy="645477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6" name="Rounded Rectangle 1">
            <a:extLst>
              <a:ext uri="{FF2B5EF4-FFF2-40B4-BE49-F238E27FC236}"/>
            </a:extLst>
          </p:cNvPr>
          <p:cNvSpPr/>
          <p:nvPr userDrawn="1"/>
        </p:nvSpPr>
        <p:spPr>
          <a:xfrm>
            <a:off x="366713" y="6283325"/>
            <a:ext cx="11458575" cy="43815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7" name="Picture 3"/>
          <p:cNvPicPr>
            <a:picLocks noChangeAspect="1"/>
          </p:cNvPicPr>
          <p:nvPr userDrawn="1"/>
        </p:nvPicPr>
        <p:blipFill>
          <a:blip r:embed="rId2"/>
          <a:srcRect l="-5121" t="-9259" r="-3239" b="-12959"/>
          <a:stretch>
            <a:fillRect/>
          </a:stretch>
        </p:blipFill>
        <p:spPr bwMode="auto">
          <a:xfrm>
            <a:off x="10287000" y="6327775"/>
            <a:ext cx="841375" cy="365125"/>
          </a:xfrm>
          <a:prstGeom prst="rect">
            <a:avLst/>
          </a:prstGeom>
          <a:noFill/>
          <a:ln w="9525">
            <a:noFill/>
            <a:miter lim="800000"/>
            <a:headEnd/>
            <a:tailEnd/>
          </a:ln>
        </p:spPr>
      </p:pic>
      <p:cxnSp>
        <p:nvCxnSpPr>
          <p:cNvPr id="8" name="Straight Connector 4">
            <a:extLst>
              <a:ext uri="{FF2B5EF4-FFF2-40B4-BE49-F238E27FC236}"/>
            </a:extLst>
          </p:cNvPr>
          <p:cNvCxnSpPr>
            <a:cxnSpLocks/>
          </p:cNvCxnSpPr>
          <p:nvPr userDrawn="1"/>
        </p:nvCxnSpPr>
        <p:spPr>
          <a:xfrm>
            <a:off x="11328400" y="6291263"/>
            <a:ext cx="0" cy="439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ounded Rectangle 7">
            <a:extLst>
              <a:ext uri="{FF2B5EF4-FFF2-40B4-BE49-F238E27FC236}"/>
            </a:extLst>
          </p:cNvPr>
          <p:cNvSpPr/>
          <p:nvPr userDrawn="1"/>
        </p:nvSpPr>
        <p:spPr>
          <a:xfrm>
            <a:off x="366713" y="287338"/>
            <a:ext cx="11458575" cy="43815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0" name="Text Placeholder 9">
            <a:extLst>
              <a:ext uri="{FF2B5EF4-FFF2-40B4-BE49-F238E27FC236}"/>
            </a:extLst>
          </p:cNvPr>
          <p:cNvSpPr>
            <a:spLocks noGrp="1"/>
          </p:cNvSpPr>
          <p:nvPr>
            <p:ph type="body" sz="quarter" idx="13"/>
          </p:nvPr>
        </p:nvSpPr>
        <p:spPr>
          <a:xfrm>
            <a:off x="552450" y="317753"/>
            <a:ext cx="11117263" cy="387798"/>
          </a:xfrm>
          <a:prstGeom prst="rect">
            <a:avLst/>
          </a:prstGeom>
        </p:spPr>
        <p:txBody>
          <a:bodyPr lIns="0" tIns="0" rIns="0" bIns="0" anchor="ctr" anchorCtr="0">
            <a:spAutoFit/>
          </a:bodyPr>
          <a:lstStyle>
            <a:lvl1pPr marL="0" indent="0">
              <a:buNone/>
              <a:defRPr b="0" i="0">
                <a:solidFill>
                  <a:schemeClr val="bg1"/>
                </a:solidFill>
                <a:latin typeface="Arial" panose="020B0604020202020204" pitchFamily="34" charset="0"/>
                <a:cs typeface="Arial" panose="020B0604020202020204" pitchFamily="34" charset="0"/>
              </a:defRPr>
            </a:lvl1pPr>
          </a:lstStyle>
          <a:p>
            <a:pPr lvl="0"/>
            <a:r>
              <a:rPr lang="ru-RU" dirty="0"/>
              <a:t>Образец текста</a:t>
            </a:r>
          </a:p>
        </p:txBody>
      </p:sp>
      <p:sp>
        <p:nvSpPr>
          <p:cNvPr id="12" name="Text Placeholder 11">
            <a:extLst>
              <a:ext uri="{FF2B5EF4-FFF2-40B4-BE49-F238E27FC236}"/>
            </a:extLst>
          </p:cNvPr>
          <p:cNvSpPr>
            <a:spLocks noGrp="1"/>
          </p:cNvSpPr>
          <p:nvPr>
            <p:ph type="body" sz="quarter" idx="14"/>
          </p:nvPr>
        </p:nvSpPr>
        <p:spPr>
          <a:xfrm>
            <a:off x="4852658" y="1125822"/>
            <a:ext cx="5923661" cy="4757738"/>
          </a:xfrm>
          <a:prstGeom prst="rect">
            <a:avLst/>
          </a:prstGeom>
        </p:spPr>
        <p:txBody>
          <a:bodyPr/>
          <a:lstStyle>
            <a:lvl1pPr marL="0" indent="0">
              <a:buNone/>
              <a:defRPr>
                <a:solidFill>
                  <a:schemeClr val="accent6"/>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5" name="Text Placeholder 14">
            <a:extLst>
              <a:ext uri="{FF2B5EF4-FFF2-40B4-BE49-F238E27FC236}"/>
            </a:extLst>
          </p:cNvPr>
          <p:cNvSpPr>
            <a:spLocks noGrp="1"/>
          </p:cNvSpPr>
          <p:nvPr>
            <p:ph type="body" sz="quarter" idx="15"/>
          </p:nvPr>
        </p:nvSpPr>
        <p:spPr>
          <a:xfrm>
            <a:off x="552450" y="6283325"/>
            <a:ext cx="6061075" cy="438150"/>
          </a:xfrm>
          <a:prstGeom prst="rect">
            <a:avLst/>
          </a:prstGeom>
        </p:spPr>
        <p:txBody>
          <a:bodyPr lIns="0" tIns="0" rIns="0" bIns="0" anchor="ctr" anchorCtr="0"/>
          <a:lstStyle>
            <a:lvl1pPr marL="0" indent="0">
              <a:buNone/>
              <a:defRPr sz="1200">
                <a:ln>
                  <a:noFill/>
                </a:ln>
                <a:solidFill>
                  <a:schemeClr val="bg1"/>
                </a:solidFill>
                <a:latin typeface="Arial" panose="020B0604020202020204" pitchFamily="34" charset="0"/>
                <a:cs typeface="Arial" panose="020B0604020202020204" pitchFamily="34" charset="0"/>
              </a:defRPr>
            </a:lvl1pPr>
            <a:lvl2pPr marL="457200" indent="0">
              <a:buNone/>
              <a:defRPr sz="1200">
                <a:ln>
                  <a:noFill/>
                </a:ln>
                <a:solidFill>
                  <a:schemeClr val="bg1"/>
                </a:solidFill>
                <a:latin typeface="Arial" panose="020B0604020202020204" pitchFamily="34" charset="0"/>
                <a:cs typeface="Arial" panose="020B0604020202020204" pitchFamily="34" charset="0"/>
              </a:defRPr>
            </a:lvl2pPr>
            <a:lvl3pPr marL="914400" indent="0">
              <a:buNone/>
              <a:defRPr sz="1200">
                <a:ln>
                  <a:noFill/>
                </a:ln>
                <a:solidFill>
                  <a:schemeClr val="bg1"/>
                </a:solidFill>
                <a:latin typeface="Arial" panose="020B0604020202020204" pitchFamily="34" charset="0"/>
                <a:cs typeface="Arial" panose="020B0604020202020204" pitchFamily="34" charset="0"/>
              </a:defRPr>
            </a:lvl3pPr>
            <a:lvl4pPr marL="1371600" indent="0">
              <a:buNone/>
              <a:defRPr sz="1200">
                <a:ln>
                  <a:noFill/>
                </a:ln>
                <a:solidFill>
                  <a:schemeClr val="bg1"/>
                </a:solidFill>
                <a:latin typeface="Arial" panose="020B0604020202020204" pitchFamily="34" charset="0"/>
                <a:cs typeface="Arial" panose="020B0604020202020204" pitchFamily="34" charset="0"/>
              </a:defRPr>
            </a:lvl4pPr>
            <a:lvl5pPr marL="1828800" indent="0">
              <a:buNone/>
              <a:defRPr sz="1200">
                <a:ln>
                  <a:noFill/>
                </a:ln>
                <a:solidFill>
                  <a:schemeClr val="bg1"/>
                </a:solidFill>
                <a:latin typeface="Arial" panose="020B0604020202020204" pitchFamily="34" charset="0"/>
                <a:cs typeface="Arial" panose="020B0604020202020204" pitchFamily="34" charset="0"/>
              </a:defRPr>
            </a:lvl5pPr>
          </a:lstStyle>
          <a:p>
            <a:pPr lvl="0"/>
            <a:r>
              <a:rPr lang="ru-RU" dirty="0"/>
              <a:t>Образец текста</a:t>
            </a:r>
          </a:p>
        </p:txBody>
      </p:sp>
      <p:sp>
        <p:nvSpPr>
          <p:cNvPr id="11" name="Slide Number Placeholder 20">
            <a:extLst>
              <a:ext uri="{FF2B5EF4-FFF2-40B4-BE49-F238E27FC236}"/>
            </a:extLst>
          </p:cNvPr>
          <p:cNvSpPr>
            <a:spLocks noGrp="1"/>
          </p:cNvSpPr>
          <p:nvPr>
            <p:ph type="sldNum" sz="quarter" idx="16"/>
          </p:nvPr>
        </p:nvSpPr>
        <p:spPr>
          <a:xfrm>
            <a:off x="11328400" y="6327775"/>
            <a:ext cx="496888" cy="365125"/>
          </a:xfrm>
          <a:prstGeom prst="rect">
            <a:avLst/>
          </a:prstGeom>
        </p:spPr>
        <p:txBody>
          <a:bodyPr lIns="0" tIns="0" rIns="0" bIns="0" anchor="ctr" anchorCtr="0"/>
          <a:lstStyle>
            <a:lvl1pPr algn="ctr" fontAlgn="auto">
              <a:spcBef>
                <a:spcPts val="0"/>
              </a:spcBef>
              <a:spcAft>
                <a:spcPts val="0"/>
              </a:spcAft>
              <a:defRPr sz="1400" smtClean="0">
                <a:solidFill>
                  <a:schemeClr val="bg1"/>
                </a:solidFill>
                <a:latin typeface="Arial" panose="020B0604020202020204" pitchFamily="34" charset="0"/>
                <a:cs typeface="Arial" panose="020B0604020202020204" pitchFamily="34" charset="0"/>
              </a:defRPr>
            </a:lvl1pPr>
          </a:lstStyle>
          <a:p>
            <a:pPr>
              <a:defRPr/>
            </a:pPr>
            <a:fld id="{CD99B532-0827-4D37-92F3-F0939CB8781E}" type="slidenum">
              <a:rPr lang="en-GB"/>
              <a:pPr>
                <a:defRPr/>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Rounded Rectangle 1">
            <a:extLst>
              <a:ext uri="{FF2B5EF4-FFF2-40B4-BE49-F238E27FC236}"/>
            </a:extLst>
          </p:cNvPr>
          <p:cNvSpPr/>
          <p:nvPr userDrawn="1"/>
        </p:nvSpPr>
        <p:spPr>
          <a:xfrm>
            <a:off x="366713" y="6283325"/>
            <a:ext cx="11458575" cy="43815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pic>
        <p:nvPicPr>
          <p:cNvPr id="6" name="Picture 3"/>
          <p:cNvPicPr>
            <a:picLocks noChangeAspect="1"/>
          </p:cNvPicPr>
          <p:nvPr userDrawn="1"/>
        </p:nvPicPr>
        <p:blipFill>
          <a:blip r:embed="rId2"/>
          <a:srcRect l="-5121" t="-9259" r="-3239" b="-12959"/>
          <a:stretch>
            <a:fillRect/>
          </a:stretch>
        </p:blipFill>
        <p:spPr bwMode="auto">
          <a:xfrm>
            <a:off x="10287000" y="6327775"/>
            <a:ext cx="841375" cy="365125"/>
          </a:xfrm>
          <a:prstGeom prst="rect">
            <a:avLst/>
          </a:prstGeom>
          <a:noFill/>
          <a:ln w="9525">
            <a:noFill/>
            <a:miter lim="800000"/>
            <a:headEnd/>
            <a:tailEnd/>
          </a:ln>
        </p:spPr>
      </p:pic>
      <p:cxnSp>
        <p:nvCxnSpPr>
          <p:cNvPr id="7" name="Straight Connector 4">
            <a:extLst>
              <a:ext uri="{FF2B5EF4-FFF2-40B4-BE49-F238E27FC236}"/>
            </a:extLst>
          </p:cNvPr>
          <p:cNvCxnSpPr>
            <a:cxnSpLocks/>
          </p:cNvCxnSpPr>
          <p:nvPr userDrawn="1"/>
        </p:nvCxnSpPr>
        <p:spPr>
          <a:xfrm>
            <a:off x="11328400" y="6291263"/>
            <a:ext cx="0" cy="43973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extLst>
          </p:cNvPr>
          <p:cNvSpPr/>
          <p:nvPr userDrawn="1"/>
        </p:nvSpPr>
        <p:spPr>
          <a:xfrm>
            <a:off x="366713" y="287338"/>
            <a:ext cx="11458575" cy="43815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0" name="Text Placeholder 9">
            <a:extLst>
              <a:ext uri="{FF2B5EF4-FFF2-40B4-BE49-F238E27FC236}"/>
            </a:extLst>
          </p:cNvPr>
          <p:cNvSpPr>
            <a:spLocks noGrp="1"/>
          </p:cNvSpPr>
          <p:nvPr>
            <p:ph type="body" sz="quarter" idx="13"/>
          </p:nvPr>
        </p:nvSpPr>
        <p:spPr>
          <a:xfrm>
            <a:off x="552450" y="317753"/>
            <a:ext cx="11117263" cy="387798"/>
          </a:xfrm>
          <a:prstGeom prst="rect">
            <a:avLst/>
          </a:prstGeom>
        </p:spPr>
        <p:txBody>
          <a:bodyPr lIns="0" tIns="0" rIns="0" bIns="0" anchor="ctr" anchorCtr="0">
            <a:spAutoFit/>
          </a:bodyPr>
          <a:lstStyle>
            <a:lvl1pPr marL="0" indent="0">
              <a:buNone/>
              <a:defRPr b="0" i="0">
                <a:solidFill>
                  <a:schemeClr val="bg1"/>
                </a:solidFill>
                <a:latin typeface="Arial" panose="020B0604020202020204" pitchFamily="34" charset="0"/>
                <a:cs typeface="Arial" panose="020B0604020202020204" pitchFamily="34" charset="0"/>
              </a:defRPr>
            </a:lvl1pPr>
          </a:lstStyle>
          <a:p>
            <a:pPr lvl="0"/>
            <a:r>
              <a:rPr lang="ru-RU" dirty="0"/>
              <a:t>Образец текста</a:t>
            </a:r>
          </a:p>
        </p:txBody>
      </p:sp>
      <p:sp>
        <p:nvSpPr>
          <p:cNvPr id="12" name="Text Placeholder 11">
            <a:extLst>
              <a:ext uri="{FF2B5EF4-FFF2-40B4-BE49-F238E27FC236}"/>
            </a:extLst>
          </p:cNvPr>
          <p:cNvSpPr>
            <a:spLocks noGrp="1"/>
          </p:cNvSpPr>
          <p:nvPr>
            <p:ph type="body" sz="quarter" idx="14"/>
          </p:nvPr>
        </p:nvSpPr>
        <p:spPr>
          <a:xfrm>
            <a:off x="552450" y="1125822"/>
            <a:ext cx="5257224" cy="4757738"/>
          </a:xfrm>
          <a:prstGeom prst="rect">
            <a:avLst/>
          </a:prstGeom>
        </p:spPr>
        <p:txBody>
          <a:bodyPr/>
          <a:lstStyle>
            <a:lvl1pPr marL="0" indent="0">
              <a:buNone/>
              <a:defRPr>
                <a:solidFill>
                  <a:schemeClr val="accent6"/>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5" name="Text Placeholder 14">
            <a:extLst>
              <a:ext uri="{FF2B5EF4-FFF2-40B4-BE49-F238E27FC236}"/>
            </a:extLst>
          </p:cNvPr>
          <p:cNvSpPr>
            <a:spLocks noGrp="1"/>
          </p:cNvSpPr>
          <p:nvPr>
            <p:ph type="body" sz="quarter" idx="15"/>
          </p:nvPr>
        </p:nvSpPr>
        <p:spPr>
          <a:xfrm>
            <a:off x="552450" y="6283325"/>
            <a:ext cx="6061075" cy="438150"/>
          </a:xfrm>
          <a:prstGeom prst="rect">
            <a:avLst/>
          </a:prstGeom>
        </p:spPr>
        <p:txBody>
          <a:bodyPr lIns="0" tIns="0" rIns="0" bIns="0" anchor="ctr" anchorCtr="0"/>
          <a:lstStyle>
            <a:lvl1pPr marL="0" indent="0">
              <a:buNone/>
              <a:defRPr sz="1200">
                <a:ln>
                  <a:noFill/>
                </a:ln>
                <a:solidFill>
                  <a:schemeClr val="bg1"/>
                </a:solidFill>
                <a:latin typeface="Arial" panose="020B0604020202020204" pitchFamily="34" charset="0"/>
                <a:cs typeface="Arial" panose="020B0604020202020204" pitchFamily="34" charset="0"/>
              </a:defRPr>
            </a:lvl1pPr>
            <a:lvl2pPr marL="457200" indent="0">
              <a:buNone/>
              <a:defRPr sz="1200">
                <a:ln>
                  <a:noFill/>
                </a:ln>
                <a:solidFill>
                  <a:schemeClr val="bg1"/>
                </a:solidFill>
                <a:latin typeface="Arial" panose="020B0604020202020204" pitchFamily="34" charset="0"/>
                <a:cs typeface="Arial" panose="020B0604020202020204" pitchFamily="34" charset="0"/>
              </a:defRPr>
            </a:lvl2pPr>
            <a:lvl3pPr marL="914400" indent="0">
              <a:buNone/>
              <a:defRPr sz="1200">
                <a:ln>
                  <a:noFill/>
                </a:ln>
                <a:solidFill>
                  <a:schemeClr val="bg1"/>
                </a:solidFill>
                <a:latin typeface="Arial" panose="020B0604020202020204" pitchFamily="34" charset="0"/>
                <a:cs typeface="Arial" panose="020B0604020202020204" pitchFamily="34" charset="0"/>
              </a:defRPr>
            </a:lvl3pPr>
            <a:lvl4pPr marL="1371600" indent="0">
              <a:buNone/>
              <a:defRPr sz="1200">
                <a:ln>
                  <a:noFill/>
                </a:ln>
                <a:solidFill>
                  <a:schemeClr val="bg1"/>
                </a:solidFill>
                <a:latin typeface="Arial" panose="020B0604020202020204" pitchFamily="34" charset="0"/>
                <a:cs typeface="Arial" panose="020B0604020202020204" pitchFamily="34" charset="0"/>
              </a:defRPr>
            </a:lvl4pPr>
            <a:lvl5pPr marL="1828800" indent="0">
              <a:buNone/>
              <a:defRPr sz="1200">
                <a:ln>
                  <a:noFill/>
                </a:ln>
                <a:solidFill>
                  <a:schemeClr val="bg1"/>
                </a:solidFill>
                <a:latin typeface="Arial" panose="020B0604020202020204" pitchFamily="34" charset="0"/>
                <a:cs typeface="Arial" panose="020B0604020202020204" pitchFamily="34" charset="0"/>
              </a:defRPr>
            </a:lvl5pPr>
          </a:lstStyle>
          <a:p>
            <a:pPr lvl="0"/>
            <a:r>
              <a:rPr lang="ru-RU" dirty="0"/>
              <a:t>Образец текста</a:t>
            </a:r>
          </a:p>
        </p:txBody>
      </p:sp>
      <p:sp>
        <p:nvSpPr>
          <p:cNvPr id="9" name="Slide Number Placeholder 20">
            <a:extLst>
              <a:ext uri="{FF2B5EF4-FFF2-40B4-BE49-F238E27FC236}"/>
            </a:extLst>
          </p:cNvPr>
          <p:cNvSpPr>
            <a:spLocks noGrp="1"/>
          </p:cNvSpPr>
          <p:nvPr>
            <p:ph type="sldNum" sz="quarter" idx="16"/>
          </p:nvPr>
        </p:nvSpPr>
        <p:spPr>
          <a:xfrm>
            <a:off x="11328400" y="6327775"/>
            <a:ext cx="496888" cy="365125"/>
          </a:xfrm>
          <a:prstGeom prst="rect">
            <a:avLst/>
          </a:prstGeom>
        </p:spPr>
        <p:txBody>
          <a:bodyPr/>
          <a:lstStyle>
            <a:lvl1pPr algn="ctr" fontAlgn="auto">
              <a:spcBef>
                <a:spcPts val="0"/>
              </a:spcBef>
              <a:spcAft>
                <a:spcPts val="0"/>
              </a:spcAft>
              <a:defRPr sz="1600" smtClean="0">
                <a:solidFill>
                  <a:schemeClr val="bg1"/>
                </a:solidFill>
                <a:latin typeface="Arial" panose="020B0604020202020204" pitchFamily="34" charset="0"/>
                <a:cs typeface="Arial" panose="020B0604020202020204" pitchFamily="34" charset="0"/>
              </a:defRPr>
            </a:lvl1pPr>
          </a:lstStyle>
          <a:p>
            <a:pPr>
              <a:defRPr/>
            </a:pPr>
            <a:fld id="{08285404-FB78-4356-B8ED-3F6EAE33F0F7}" type="slidenum">
              <a:rPr lang="en-GB"/>
              <a:pPr>
                <a:defRPr/>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Slide Number Placeholder 5">
            <a:extLst>
              <a:ext uri="{FF2B5EF4-FFF2-40B4-BE49-F238E27FC236}"/>
            </a:extLst>
          </p:cNvPr>
          <p:cNvSpPr txBox="1">
            <a:spLocks/>
          </p:cNvSpPr>
          <p:nvPr userDrawn="1"/>
        </p:nvSpPr>
        <p:spPr>
          <a:xfrm>
            <a:off x="552450" y="6356350"/>
            <a:ext cx="4919663" cy="365125"/>
          </a:xfrm>
          <a:prstGeom prst="rect">
            <a:avLst/>
          </a:prstGeom>
        </p:spPr>
        <p:txBody>
          <a:bodyPr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spcBef>
                <a:spcPts val="0"/>
              </a:spcBef>
              <a:spcAft>
                <a:spcPts val="0"/>
              </a:spcAft>
              <a:defRPr/>
            </a:pPr>
            <a:r>
              <a:rPr lang="en-US" dirty="0">
                <a:latin typeface="Arial" charset="0"/>
                <a:ea typeface="Arial" charset="0"/>
                <a:cs typeface="Arial" charset="0"/>
              </a:rPr>
              <a:t>Presenting the Bureau of International Recycling</a:t>
            </a:r>
            <a:endParaRPr lang="en-GB" dirty="0"/>
          </a:p>
        </p:txBody>
      </p:sp>
      <p:sp>
        <p:nvSpPr>
          <p:cNvPr id="3" name="Slide Number Placeholder 5"/>
          <p:cNvSpPr>
            <a:spLocks noGrp="1"/>
          </p:cNvSpPr>
          <p:nvPr>
            <p:ph type="sldNum" sz="quarter" idx="10"/>
          </p:nvPr>
        </p:nvSpPr>
        <p:spPr>
          <a:xfrm>
            <a:off x="9082088" y="6356350"/>
            <a:ext cx="2743200" cy="365125"/>
          </a:xfrm>
          <a:prstGeom prst="rect">
            <a:avLst/>
          </a:prstGeom>
        </p:spPr>
        <p:txBody>
          <a:bodyPr/>
          <a:lstStyle>
            <a:lvl1pPr fontAlgn="auto">
              <a:spcBef>
                <a:spcPts val="0"/>
              </a:spcBef>
              <a:spcAft>
                <a:spcPts val="0"/>
              </a:spcAft>
              <a:defRPr>
                <a:latin typeface="+mn-lt"/>
                <a:cs typeface="+mn-cs"/>
              </a:defRPr>
            </a:lvl1pPr>
          </a:lstStyle>
          <a:p>
            <a:pPr>
              <a:defRPr/>
            </a:pPr>
            <a:fld id="{E33101BA-061F-498E-997A-A6E20DC414B9}"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Lst>
  <p:hf hd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hyperlink" Target="http://www.scrap2.org/specs/" TargetMode="Externa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basel.int/Hom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hyperlink" Target="http://www.basel.int/Hom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oecd.org/about/"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hyperlink" Target="https://www.businessatoecd.or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legalinstruments.oecd.org/public/doc/51/51.en.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s://environment.ec.europa.eu/topics/waste-and-recycling/waste-framework-directive_en"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hyperlink" Target="https://environment.ec.europa.eu/topics/waste-and-recycling/waste-framework-directive_en" TargetMode="External"/><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hyperlink" Target="https://environment.ec.europa.eu/topics/waste-and-recycling/waste-electrical-and-electronic-equipment-weee_en"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hyperlink" Target="http://eeas.europa.eu/enp/about-us/index_en.htm" TargetMode="External"/><Relationship Id="rId5" Type="http://schemas.openxmlformats.org/officeDocument/2006/relationships/hyperlink" Target="http://ec.europa.eu/neighbourhood-enlargement/node_en" TargetMode="External"/><Relationship Id="rId4" Type="http://schemas.openxmlformats.org/officeDocument/2006/relationships/hyperlink" Target="http://eur-lex.europa.eu/summary/glossary/taiex.html"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linkedin.com/company/bureau-of-international-recycling/?viewAsMember=true" TargetMode="External"/><Relationship Id="rId3" Type="http://schemas.openxmlformats.org/officeDocument/2006/relationships/hyperlink" Target="mailto:asomer@bir.org" TargetMode="External"/><Relationship Id="rId7"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hyperlink" Target="http://www.bir.org/" TargetMode="External"/><Relationship Id="rId10" Type="http://schemas.openxmlformats.org/officeDocument/2006/relationships/image" Target="../media/image38.png"/><Relationship Id="rId4" Type="http://schemas.openxmlformats.org/officeDocument/2006/relationships/hyperlink" Target="mailto:bir@bir.org" TargetMode="External"/><Relationship Id="rId9" Type="http://schemas.openxmlformats.org/officeDocument/2006/relationships/hyperlink" Target="https://twitter.com/BIRworl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extLst>
          </p:cNvPr>
          <p:cNvSpPr/>
          <p:nvPr/>
        </p:nvSpPr>
        <p:spPr>
          <a:xfrm>
            <a:off x="-2045798" y="-2080709"/>
            <a:ext cx="8141798" cy="8141798"/>
          </a:xfrm>
          <a:prstGeom prst="ellipse">
            <a:avLst/>
          </a:prstGeom>
          <a:blipFill>
            <a:blip r:embed="rId3" cstate="email">
              <a:extLst>
                <a:ext uri="{28A0092B-C50C-407E-A947-70E740481C1C}"/>
              </a:extLst>
            </a:blip>
            <a:stretch>
              <a:fillRect r="14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 name="Rectangle 6">
            <a:extLst>
              <a:ext uri="{FF2B5EF4-FFF2-40B4-BE49-F238E27FC236}"/>
            </a:extLst>
          </p:cNvPr>
          <p:cNvSpPr/>
          <p:nvPr/>
        </p:nvSpPr>
        <p:spPr>
          <a:xfrm>
            <a:off x="4592638" y="-746125"/>
            <a:ext cx="7599362" cy="5924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pic>
        <p:nvPicPr>
          <p:cNvPr id="8197" name="Picture 23"/>
          <p:cNvPicPr>
            <a:picLocks noChangeAspect="1"/>
          </p:cNvPicPr>
          <p:nvPr/>
        </p:nvPicPr>
        <p:blipFill>
          <a:blip r:embed="rId4"/>
          <a:srcRect/>
          <a:stretch>
            <a:fillRect/>
          </a:stretch>
        </p:blipFill>
        <p:spPr bwMode="auto">
          <a:xfrm>
            <a:off x="8548688" y="196850"/>
            <a:ext cx="3303587" cy="1335088"/>
          </a:xfrm>
          <a:prstGeom prst="rect">
            <a:avLst/>
          </a:prstGeom>
          <a:noFill/>
          <a:ln w="9525">
            <a:noFill/>
            <a:miter lim="800000"/>
            <a:headEnd/>
            <a:tailEnd/>
          </a:ln>
        </p:spPr>
      </p:pic>
      <p:sp>
        <p:nvSpPr>
          <p:cNvPr id="32" name="Title 3"/>
          <p:cNvSpPr>
            <a:spLocks noGrp="1"/>
          </p:cNvSpPr>
          <p:nvPr>
            <p:ph type="ctrTitle" idx="4294967295"/>
          </p:nvPr>
        </p:nvSpPr>
        <p:spPr bwMode="auto">
          <a:xfrm>
            <a:off x="4738688" y="1679575"/>
            <a:ext cx="7113587" cy="1074738"/>
          </a:xfrm>
          <a:prstGeom prst="rect">
            <a:avLst/>
          </a:prstGeom>
          <a:noFill/>
          <a:ln>
            <a:miter lim="800000"/>
            <a:headEnd/>
            <a:tailEnd/>
          </a:ln>
        </p:spPr>
        <p:txBody>
          <a:bodyPr lIns="0" tIns="0" rIns="0" bIns="0"/>
          <a:lstStyle/>
          <a:p>
            <a:pPr algn="just"/>
            <a:r>
              <a:rPr lang="uk-UA" sz="2400" b="1" smtClean="0">
                <a:latin typeface="Arial" charset="0"/>
                <a:cs typeface="Arial" charset="0"/>
              </a:rPr>
              <a:t>Досвід, стандарти та передові технології управління відходами для економіки замкнутого циклу</a:t>
            </a:r>
            <a:endParaRPr lang="en-GB" sz="2400" b="1" smtClean="0">
              <a:latin typeface="Arial" charset="0"/>
              <a:cs typeface="Arial" charset="0"/>
            </a:endParaRPr>
          </a:p>
        </p:txBody>
      </p:sp>
      <p:sp>
        <p:nvSpPr>
          <p:cNvPr id="33" name="Subtitle 4"/>
          <p:cNvSpPr>
            <a:spLocks noGrp="1"/>
          </p:cNvSpPr>
          <p:nvPr>
            <p:ph type="subTitle" idx="4294967295"/>
          </p:nvPr>
        </p:nvSpPr>
        <p:spPr>
          <a:xfrm>
            <a:off x="4765675" y="3751263"/>
            <a:ext cx="7086600" cy="1566862"/>
          </a:xfrm>
          <a:prstGeom prst="rect">
            <a:avLst/>
          </a:prstGeom>
        </p:spPr>
        <p:txBody>
          <a:bodyPr lIns="0" tIns="0" rIns="0" bIns="0"/>
          <a:lstStyle/>
          <a:p>
            <a:pPr marL="0" indent="0">
              <a:spcBef>
                <a:spcPct val="0"/>
              </a:spcBef>
              <a:buFont typeface="Arial" charset="0"/>
              <a:buNone/>
            </a:pPr>
            <a:r>
              <a:rPr lang="en-GB" sz="2000" smtClean="0">
                <a:solidFill>
                  <a:srgbClr val="767171"/>
                </a:solidFill>
                <a:latin typeface="Arial" charset="0"/>
                <a:cs typeface="Arial" charset="0"/>
              </a:rPr>
              <a:t>“</a:t>
            </a:r>
            <a:r>
              <a:rPr lang="ru-RU" sz="1800" smtClean="0">
                <a:latin typeface="Arial" charset="0"/>
                <a:cs typeface="Arial" charset="0"/>
              </a:rPr>
              <a:t>Управління відходами: нормативні акти та передовий досвід</a:t>
            </a:r>
            <a:r>
              <a:rPr lang="en-GB" sz="1800" smtClean="0">
                <a:latin typeface="Arial" charset="0"/>
                <a:cs typeface="Arial" charset="0"/>
              </a:rPr>
              <a:t>”… </a:t>
            </a:r>
            <a:r>
              <a:rPr lang="uk-UA" sz="1800" smtClean="0">
                <a:latin typeface="Arial" charset="0"/>
                <a:cs typeface="Arial" charset="0"/>
              </a:rPr>
              <a:t>проект Міжнародної організації праці (</a:t>
            </a:r>
            <a:r>
              <a:rPr lang="en-GB" sz="1800" smtClean="0">
                <a:latin typeface="Arial" charset="0"/>
                <a:cs typeface="Arial" charset="0"/>
              </a:rPr>
              <a:t>ILO</a:t>
            </a:r>
            <a:r>
              <a:rPr lang="uk-UA" sz="1800" smtClean="0">
                <a:latin typeface="Arial" charset="0"/>
                <a:cs typeface="Arial" charset="0"/>
              </a:rPr>
              <a:t>)</a:t>
            </a:r>
            <a:r>
              <a:rPr lang="en-GB" sz="1800" smtClean="0">
                <a:latin typeface="Arial" charset="0"/>
                <a:cs typeface="Arial" charset="0"/>
              </a:rPr>
              <a:t> </a:t>
            </a:r>
            <a:r>
              <a:rPr lang="uk-UA" sz="1800" smtClean="0">
                <a:latin typeface="Arial" charset="0"/>
                <a:cs typeface="Arial" charset="0"/>
              </a:rPr>
              <a:t>та</a:t>
            </a:r>
            <a:r>
              <a:rPr lang="en-GB" sz="1800" smtClean="0">
                <a:latin typeface="Arial" charset="0"/>
                <a:cs typeface="Arial" charset="0"/>
              </a:rPr>
              <a:t> AEOU</a:t>
            </a:r>
          </a:p>
          <a:p>
            <a:pPr marL="0" indent="0">
              <a:spcBef>
                <a:spcPct val="0"/>
              </a:spcBef>
            </a:pPr>
            <a:endParaRPr lang="en-GB" sz="1800" smtClean="0">
              <a:latin typeface="Arial" charset="0"/>
              <a:cs typeface="Arial" charset="0"/>
            </a:endParaRPr>
          </a:p>
          <a:p>
            <a:pPr marL="0" indent="0">
              <a:spcBef>
                <a:spcPct val="0"/>
              </a:spcBef>
              <a:buFont typeface="Arial" charset="0"/>
              <a:buNone/>
            </a:pPr>
            <a:r>
              <a:rPr lang="uk-UA" sz="1800" smtClean="0">
                <a:latin typeface="Arial" charset="0"/>
                <a:cs typeface="Arial" charset="0"/>
              </a:rPr>
              <a:t>Росс Бартлі </a:t>
            </a:r>
            <a:r>
              <a:rPr lang="uk-UA" sz="1200" smtClean="0">
                <a:latin typeface="Arial" charset="0"/>
                <a:cs typeface="Arial" charset="0"/>
              </a:rPr>
              <a:t>(</a:t>
            </a:r>
            <a:r>
              <a:rPr lang="fr-BE" sz="1200" smtClean="0">
                <a:latin typeface="Arial" charset="0"/>
                <a:cs typeface="Arial" charset="0"/>
              </a:rPr>
              <a:t>Ross Bartley</a:t>
            </a:r>
            <a:r>
              <a:rPr lang="uk-UA" sz="1200" smtClean="0">
                <a:latin typeface="Arial" charset="0"/>
                <a:cs typeface="Arial" charset="0"/>
              </a:rPr>
              <a:t>), </a:t>
            </a:r>
            <a:r>
              <a:rPr lang="uk-UA" sz="1800" smtClean="0">
                <a:latin typeface="Arial" charset="0"/>
                <a:cs typeface="Arial" charset="0"/>
              </a:rPr>
              <a:t>Елів Сомер </a:t>
            </a:r>
            <a:r>
              <a:rPr lang="uk-UA" sz="1200" smtClean="0">
                <a:latin typeface="Arial" charset="0"/>
                <a:cs typeface="Arial" charset="0"/>
              </a:rPr>
              <a:t>(</a:t>
            </a:r>
            <a:r>
              <a:rPr lang="fr-BE" sz="1200" smtClean="0">
                <a:latin typeface="Arial" charset="0"/>
                <a:cs typeface="Arial" charset="0"/>
              </a:rPr>
              <a:t>Alev Somer</a:t>
            </a:r>
            <a:r>
              <a:rPr lang="uk-UA" sz="1200" smtClean="0">
                <a:latin typeface="Arial" charset="0"/>
                <a:cs typeface="Arial" charset="0"/>
              </a:rPr>
              <a:t>)</a:t>
            </a:r>
            <a:endParaRPr lang="fr-BE" sz="1200" smtClean="0">
              <a:latin typeface="Arial" charset="0"/>
              <a:cs typeface="Arial" charset="0"/>
            </a:endParaRPr>
          </a:p>
          <a:p>
            <a:pPr marL="0" indent="0">
              <a:spcBef>
                <a:spcPct val="0"/>
              </a:spcBef>
              <a:buFont typeface="Arial" charset="0"/>
              <a:buNone/>
            </a:pPr>
            <a:r>
              <a:rPr lang="ru-RU" sz="1800" smtClean="0">
                <a:latin typeface="Arial" charset="0"/>
                <a:cs typeface="Arial" charset="0"/>
              </a:rPr>
              <a:t>Директор з питань торгівлі та навколишнього середовища, заступник директора  </a:t>
            </a:r>
            <a:r>
              <a:rPr lang="fr-BE" sz="1800" smtClean="0">
                <a:latin typeface="Arial" charset="0"/>
                <a:cs typeface="Arial" charset="0"/>
              </a:rPr>
              <a:t>BIR</a:t>
            </a:r>
          </a:p>
          <a:p>
            <a:pPr marL="0" indent="0">
              <a:spcBef>
                <a:spcPct val="0"/>
              </a:spcBef>
              <a:buFont typeface="Arial" charset="0"/>
              <a:buNone/>
            </a:pPr>
            <a:r>
              <a:rPr lang="ru-RU" sz="1800" smtClean="0">
                <a:latin typeface="Arial" charset="0"/>
                <a:cs typeface="Arial" charset="0"/>
              </a:rPr>
              <a:t>За сприяння Комітету з питань бізнесу та промисловості </a:t>
            </a:r>
            <a:r>
              <a:rPr lang="fr-BE" sz="1800" smtClean="0">
                <a:latin typeface="Arial" charset="0"/>
                <a:cs typeface="Arial" charset="0"/>
              </a:rPr>
              <a:t>(BIAC)</a:t>
            </a:r>
            <a:r>
              <a:rPr lang="uk-UA" sz="1800" smtClean="0">
                <a:latin typeface="Arial" charset="0"/>
                <a:cs typeface="Arial" charset="0"/>
              </a:rPr>
              <a:t> </a:t>
            </a:r>
            <a:r>
              <a:rPr lang="ru-RU" sz="1800" smtClean="0">
                <a:latin typeface="Arial" charset="0"/>
                <a:cs typeface="Arial" charset="0"/>
              </a:rPr>
              <a:t>Організації економічного співробітництва та розвитку (</a:t>
            </a:r>
            <a:r>
              <a:rPr lang="fr-BE" sz="1800" smtClean="0">
                <a:latin typeface="Arial" charset="0"/>
                <a:cs typeface="Arial" charset="0"/>
              </a:rPr>
              <a:t>OECD</a:t>
            </a:r>
            <a:r>
              <a:rPr lang="uk-UA" sz="1800" smtClean="0">
                <a:latin typeface="Arial" charset="0"/>
                <a:cs typeface="Arial" charset="0"/>
              </a:rPr>
              <a:t>)</a:t>
            </a:r>
            <a:endParaRPr lang="fr-BE" sz="1800" smtClean="0">
              <a:latin typeface="Arial" charset="0"/>
              <a:cs typeface="Arial" charset="0"/>
            </a:endParaRPr>
          </a:p>
        </p:txBody>
      </p:sp>
      <p:cxnSp>
        <p:nvCxnSpPr>
          <p:cNvPr id="3" name="Straight Connector 2"/>
          <p:cNvCxnSpPr>
            <a:cxnSpLocks/>
          </p:cNvCxnSpPr>
          <p:nvPr/>
        </p:nvCxnSpPr>
        <p:spPr>
          <a:xfrm>
            <a:off x="4592638" y="-1489075"/>
            <a:ext cx="0" cy="8486775"/>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201" name="Picture 3"/>
          <p:cNvPicPr>
            <a:picLocks noChangeAspect="1"/>
          </p:cNvPicPr>
          <p:nvPr/>
        </p:nvPicPr>
        <p:blipFill>
          <a:blip r:embed="rId5"/>
          <a:srcRect t="-15508" b="-34309"/>
          <a:stretch>
            <a:fillRect/>
          </a:stretch>
        </p:blipFill>
        <p:spPr bwMode="auto">
          <a:xfrm>
            <a:off x="4765675" y="6197600"/>
            <a:ext cx="7086600" cy="357188"/>
          </a:xfrm>
          <a:prstGeom prst="rect">
            <a:avLst/>
          </a:prstGeom>
          <a:noFill/>
          <a:ln w="9525">
            <a:noFill/>
            <a:miter lim="800000"/>
            <a:headEnd/>
            <a:tailEnd/>
          </a:ln>
        </p:spPr>
      </p:pic>
      <p:sp>
        <p:nvSpPr>
          <p:cNvPr id="10" name="Oval 9">
            <a:extLst>
              <a:ext uri="{FF2B5EF4-FFF2-40B4-BE49-F238E27FC236}"/>
            </a:extLst>
          </p:cNvPr>
          <p:cNvSpPr/>
          <p:nvPr/>
        </p:nvSpPr>
        <p:spPr>
          <a:xfrm>
            <a:off x="-1749425" y="7977188"/>
            <a:ext cx="3657600" cy="1439862"/>
          </a:xfrm>
          <a:prstGeom prst="ellipse">
            <a:avLst/>
          </a:prstGeom>
          <a:solidFill>
            <a:schemeClr val="accent6">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8203" name="Прямокутник 5"/>
          <p:cNvSpPr>
            <a:spLocks noChangeArrowheads="1"/>
          </p:cNvSpPr>
          <p:nvPr/>
        </p:nvSpPr>
        <p:spPr bwMode="auto">
          <a:xfrm>
            <a:off x="8420100" y="0"/>
            <a:ext cx="3724275" cy="523875"/>
          </a:xfrm>
          <a:prstGeom prst="rect">
            <a:avLst/>
          </a:prstGeom>
          <a:noFill/>
          <a:ln w="9525">
            <a:noFill/>
            <a:miter lim="800000"/>
            <a:headEnd/>
            <a:tailEnd/>
          </a:ln>
        </p:spPr>
        <p:txBody>
          <a:bodyPr wrap="none">
            <a:spAutoFit/>
          </a:bodyPr>
          <a:lstStyle/>
          <a:p>
            <a:pPr algn="r"/>
            <a:r>
              <a:rPr lang="uk-UA" sz="1400" b="1">
                <a:latin typeface="Calibri" pitchFamily="34" charset="0"/>
              </a:rPr>
              <a:t>BIR</a:t>
            </a:r>
            <a:r>
              <a:rPr lang="en-US" sz="1400" b="1">
                <a:latin typeface="Calibri" pitchFamily="34" charset="0"/>
              </a:rPr>
              <a:t> - </a:t>
            </a:r>
            <a:r>
              <a:rPr lang="uk-UA" sz="1400" b="1">
                <a:latin typeface="Calibri" pitchFamily="34" charset="0"/>
              </a:rPr>
              <a:t>Міжнародне бюро з переробки відходів</a:t>
            </a:r>
            <a:endParaRPr lang="en-US" sz="1400" b="1">
              <a:latin typeface="Calibri" pitchFamily="34" charset="0"/>
            </a:endParaRPr>
          </a:p>
          <a:p>
            <a:pPr algn="r"/>
            <a:r>
              <a:rPr lang="uk-UA" sz="1400">
                <a:latin typeface="Calibri" pitchFamily="34" charset="0"/>
              </a:rPr>
              <a:t>Святкування 75-ї річниці</a:t>
            </a:r>
          </a:p>
        </p:txBody>
      </p:sp>
      <p:sp>
        <p:nvSpPr>
          <p:cNvPr id="8204" name="Прямокутник 7"/>
          <p:cNvSpPr>
            <a:spLocks noChangeArrowheads="1"/>
          </p:cNvSpPr>
          <p:nvPr/>
        </p:nvSpPr>
        <p:spPr bwMode="auto">
          <a:xfrm>
            <a:off x="4738688" y="6334125"/>
            <a:ext cx="6727825" cy="338138"/>
          </a:xfrm>
          <a:prstGeom prst="rect">
            <a:avLst/>
          </a:prstGeom>
          <a:noFill/>
          <a:ln w="9525">
            <a:noFill/>
            <a:miter lim="800000"/>
            <a:headEnd/>
            <a:tailEnd/>
          </a:ln>
        </p:spPr>
        <p:txBody>
          <a:bodyPr>
            <a:spAutoFit/>
          </a:bodyPr>
          <a:lstStyle/>
          <a:p>
            <a:r>
              <a:rPr lang="uk-UA" sz="1600" b="1">
                <a:latin typeface="Calibri" pitchFamily="34" charset="0"/>
              </a:rPr>
              <a:t>BIR міжнародна федерація підприємств переробної промисловості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Slide Number Placeholder 1"/>
          <p:cNvSpPr>
            <a:spLocks noGrp="1"/>
          </p:cNvSpPr>
          <p:nvPr>
            <p:ph type="sldNum" sz="quarter" idx="16"/>
          </p:nvPr>
        </p:nvSpPr>
        <p:spPr bwMode="auto">
          <a:noFill/>
          <a:ln>
            <a:miter lim="800000"/>
            <a:headEnd/>
            <a:tailEnd/>
          </a:ln>
        </p:spPr>
        <p:txBody>
          <a:bodyPr vert="horz" wrap="square" numCol="1" compatLnSpc="1">
            <a:prstTxWarp prst="textNoShape">
              <a:avLst/>
            </a:prstTxWarp>
          </a:bodyPr>
          <a:lstStyle/>
          <a:p>
            <a:pPr fontAlgn="base">
              <a:spcBef>
                <a:spcPct val="0"/>
              </a:spcBef>
              <a:spcAft>
                <a:spcPct val="0"/>
              </a:spcAft>
            </a:pPr>
            <a:fld id="{4EE672F0-31B6-48E2-830D-8FA7C8DC212A}" type="slidenum">
              <a:rPr lang="en-GB">
                <a:latin typeface="Arial" charset="0"/>
                <a:cs typeface="Arial" charset="0"/>
              </a:rPr>
              <a:pPr fontAlgn="base">
                <a:spcBef>
                  <a:spcPct val="0"/>
                </a:spcBef>
                <a:spcAft>
                  <a:spcPct val="0"/>
                </a:spcAft>
              </a:pPr>
              <a:t>2</a:t>
            </a:fld>
            <a:endParaRPr lang="en-GB">
              <a:latin typeface="Arial" charset="0"/>
              <a:cs typeface="Arial" charset="0"/>
            </a:endParaRPr>
          </a:p>
        </p:txBody>
      </p:sp>
      <p:sp>
        <p:nvSpPr>
          <p:cNvPr id="10242" name="Text Placeholder 2"/>
          <p:cNvSpPr>
            <a:spLocks noGrp="1"/>
          </p:cNvSpPr>
          <p:nvPr>
            <p:ph type="body" sz="quarter" idx="13"/>
          </p:nvPr>
        </p:nvSpPr>
        <p:spPr bwMode="auto">
          <a:xfrm>
            <a:off x="552450" y="317500"/>
            <a:ext cx="11117263" cy="387350"/>
          </a:xfrm>
          <a:noFill/>
          <a:ln>
            <a:miter lim="800000"/>
            <a:headEnd/>
            <a:tailEnd/>
          </a:ln>
        </p:spPr>
        <p:txBody>
          <a:bodyPr vert="horz" wrap="square" numCol="1" compatLnSpc="1">
            <a:prstTxWarp prst="textNoShape">
              <a:avLst/>
            </a:prstTxWarp>
          </a:bodyPr>
          <a:lstStyle/>
          <a:p>
            <a:r>
              <a:rPr lang="uk-UA" smtClean="0">
                <a:latin typeface="Arial" charset="0"/>
                <a:cs typeface="Arial" charset="0"/>
              </a:rPr>
              <a:t>Зміст</a:t>
            </a:r>
            <a:endParaRPr lang="en-US" smtClean="0">
              <a:latin typeface="Arial" charset="0"/>
              <a:cs typeface="Arial" charset="0"/>
            </a:endParaRPr>
          </a:p>
        </p:txBody>
      </p:sp>
      <p:sp>
        <p:nvSpPr>
          <p:cNvPr id="4" name="Text Placeholder 3">
            <a:extLst>
              <a:ext uri="{FF2B5EF4-FFF2-40B4-BE49-F238E27FC236}"/>
            </a:extLst>
          </p:cNvPr>
          <p:cNvSpPr>
            <a:spLocks noGrp="1"/>
          </p:cNvSpPr>
          <p:nvPr>
            <p:ph type="body" sz="quarter" idx="14"/>
          </p:nvPr>
        </p:nvSpPr>
        <p:spPr>
          <a:xfrm>
            <a:off x="552450" y="900113"/>
            <a:ext cx="10775950" cy="5124450"/>
          </a:xfrm>
        </p:spPr>
        <p:txBody>
          <a:bodyPr/>
          <a:lstStyle/>
          <a:p>
            <a:pPr fontAlgn="auto">
              <a:spcAft>
                <a:spcPts val="0"/>
              </a:spcAft>
              <a:buFont typeface="Arial"/>
              <a:buNone/>
              <a:defRPr/>
            </a:pPr>
            <a:r>
              <a:rPr lang="uk-UA" sz="2000" dirty="0"/>
              <a:t>Зміст</a:t>
            </a:r>
            <a:endParaRPr lang="ru-RU" sz="2000" dirty="0"/>
          </a:p>
          <a:p>
            <a:pPr fontAlgn="auto">
              <a:spcAft>
                <a:spcPts val="0"/>
              </a:spcAft>
              <a:buFont typeface="Arial"/>
              <a:buNone/>
              <a:defRPr/>
            </a:pPr>
            <a:r>
              <a:rPr lang="uk-UA" sz="2000" dirty="0"/>
              <a:t>Знайомство з BIR</a:t>
            </a:r>
            <a:endParaRPr lang="ru-RU" sz="2000" dirty="0"/>
          </a:p>
          <a:p>
            <a:pPr fontAlgn="auto">
              <a:spcAft>
                <a:spcPts val="0"/>
              </a:spcAft>
              <a:buFont typeface="Arial"/>
              <a:buNone/>
              <a:defRPr/>
            </a:pPr>
            <a:r>
              <a:rPr lang="uk-UA" sz="2000" dirty="0"/>
              <a:t>Основні матеріали на переробку</a:t>
            </a:r>
            <a:endParaRPr lang="ru-RU" sz="2000" dirty="0"/>
          </a:p>
          <a:p>
            <a:pPr fontAlgn="auto">
              <a:spcAft>
                <a:spcPts val="0"/>
              </a:spcAft>
              <a:buFont typeface="Arial"/>
              <a:buNone/>
              <a:defRPr/>
            </a:pPr>
            <a:r>
              <a:rPr lang="uk-UA" sz="2000" dirty="0"/>
              <a:t>Переваги переробки</a:t>
            </a:r>
            <a:endParaRPr lang="ru-RU" sz="2000" dirty="0"/>
          </a:p>
          <a:p>
            <a:pPr fontAlgn="auto">
              <a:spcAft>
                <a:spcPts val="0"/>
              </a:spcAft>
              <a:buFont typeface="Arial"/>
              <a:buNone/>
              <a:defRPr/>
            </a:pPr>
            <a:r>
              <a:rPr lang="uk-UA" sz="2000" dirty="0"/>
              <a:t>Публікації BIR</a:t>
            </a:r>
            <a:endParaRPr lang="ru-RU" sz="2000" dirty="0"/>
          </a:p>
          <a:p>
            <a:pPr fontAlgn="auto">
              <a:spcAft>
                <a:spcPts val="0"/>
              </a:spcAft>
              <a:buFont typeface="Arial"/>
              <a:buNone/>
              <a:defRPr/>
            </a:pPr>
            <a:r>
              <a:rPr lang="uk-UA" sz="2000" dirty="0"/>
              <a:t>Специфікації та закони, що описують перероблені матеріали та ті, що піддаються переробці</a:t>
            </a:r>
            <a:endParaRPr lang="ru-RU" sz="2000" dirty="0"/>
          </a:p>
          <a:p>
            <a:pPr fontAlgn="auto">
              <a:spcAft>
                <a:spcPts val="0"/>
              </a:spcAft>
              <a:buFont typeface="Arial"/>
              <a:buNone/>
              <a:defRPr/>
            </a:pPr>
            <a:r>
              <a:rPr lang="uk-UA" sz="2000" dirty="0"/>
              <a:t>Подрібнення та розділення матеріалів</a:t>
            </a:r>
            <a:endParaRPr lang="ru-RU" sz="2000" dirty="0"/>
          </a:p>
          <a:p>
            <a:pPr fontAlgn="auto">
              <a:spcAft>
                <a:spcPts val="0"/>
              </a:spcAft>
              <a:buFont typeface="Arial"/>
              <a:buNone/>
              <a:defRPr/>
            </a:pPr>
            <a:r>
              <a:rPr lang="uk-UA" sz="2000" dirty="0"/>
              <a:t>Базельська конвенція ООН – Закони (3 слайди)</a:t>
            </a:r>
            <a:endParaRPr lang="ru-RU" sz="2000" dirty="0"/>
          </a:p>
          <a:p>
            <a:pPr fontAlgn="auto">
              <a:spcAft>
                <a:spcPts val="0"/>
              </a:spcAft>
              <a:buFont typeface="Arial"/>
              <a:buNone/>
              <a:defRPr/>
            </a:pPr>
            <a:r>
              <a:rPr lang="uk-UA" sz="2000" dirty="0"/>
              <a:t>ОЕСР </a:t>
            </a:r>
            <a:r>
              <a:rPr lang="uk-UA" sz="1200" dirty="0"/>
              <a:t>(Організація економічного співробітництва та розвитку)</a:t>
            </a:r>
            <a:r>
              <a:rPr lang="uk-UA" sz="2000" dirty="0"/>
              <a:t>  – Керівні принципи – Закони (4 слайди)</a:t>
            </a:r>
            <a:endParaRPr lang="ru-RU" sz="2000" dirty="0"/>
          </a:p>
          <a:p>
            <a:pPr fontAlgn="auto">
              <a:spcAft>
                <a:spcPts val="0"/>
              </a:spcAft>
              <a:buFont typeface="Arial"/>
              <a:buNone/>
              <a:defRPr/>
            </a:pPr>
            <a:r>
              <a:rPr lang="uk-UA" sz="2000" dirty="0"/>
              <a:t>ЄС - Закони (4 слайди)</a:t>
            </a:r>
            <a:endParaRPr lang="ru-RU" sz="2000" dirty="0"/>
          </a:p>
          <a:p>
            <a:pPr fontAlgn="auto">
              <a:spcAft>
                <a:spcPts val="0"/>
              </a:spcAft>
              <a:buFont typeface="Arial"/>
              <a:buNone/>
              <a:defRPr/>
            </a:pPr>
            <a:r>
              <a:rPr lang="uk-UA" sz="2000" dirty="0"/>
              <a:t>ЄС – Допомога</a:t>
            </a:r>
            <a:endParaRPr lang="ru-RU" sz="2000" dirty="0"/>
          </a:p>
          <a:p>
            <a:pPr fontAlgn="auto">
              <a:spcAft>
                <a:spcPts val="0"/>
              </a:spcAft>
              <a:buFont typeface="Arial"/>
              <a:buNone/>
              <a:defRPr/>
            </a:pPr>
            <a:r>
              <a:rPr lang="uk-UA" sz="2000" dirty="0"/>
              <a:t>Кінцевий слайд</a:t>
            </a:r>
            <a:endParaRPr lang="en-US" sz="2000" dirty="0"/>
          </a:p>
        </p:txBody>
      </p:sp>
      <p:sp>
        <p:nvSpPr>
          <p:cNvPr id="10244" name="Text Placeholder 4"/>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ru-RU" smtClean="0">
                <a:latin typeface="Arial" charset="0"/>
                <a:cs typeface="Arial" charset="0"/>
              </a:rPr>
              <a:t>нижній колонтитул</a:t>
            </a:r>
            <a:endParaRPr lang="en-US" smtClean="0">
              <a:latin typeface="Arial" charset="0"/>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Placeholder 2"/>
          <p:cNvSpPr>
            <a:spLocks noGrp="1"/>
          </p:cNvSpPr>
          <p:nvPr>
            <p:ph type="body" sz="quarter" idx="13"/>
          </p:nvPr>
        </p:nvSpPr>
        <p:spPr bwMode="auto">
          <a:xfrm>
            <a:off x="552450" y="317500"/>
            <a:ext cx="11117263" cy="387350"/>
          </a:xfrm>
          <a:noFill/>
          <a:ln>
            <a:miter lim="800000"/>
            <a:headEnd/>
            <a:tailEnd/>
          </a:ln>
        </p:spPr>
        <p:txBody>
          <a:bodyPr vert="horz" wrap="square" numCol="1" compatLnSpc="1">
            <a:prstTxWarp prst="textNoShape">
              <a:avLst/>
            </a:prstTxWarp>
          </a:bodyPr>
          <a:lstStyle/>
          <a:p>
            <a:r>
              <a:rPr lang="uk-UA" smtClean="0">
                <a:latin typeface="Arial" charset="0"/>
                <a:cs typeface="Arial" charset="0"/>
              </a:rPr>
              <a:t>Знайомство з ДОСВІДОМ BIR</a:t>
            </a:r>
            <a:endParaRPr lang="en-US" smtClean="0">
              <a:latin typeface="Arial" charset="0"/>
              <a:cs typeface="Arial" charset="0"/>
            </a:endParaRPr>
          </a:p>
        </p:txBody>
      </p:sp>
      <p:sp>
        <p:nvSpPr>
          <p:cNvPr id="5" name="Text Placeholder 4">
            <a:extLst>
              <a:ext uri="{FF2B5EF4-FFF2-40B4-BE49-F238E27FC236}"/>
            </a:extLst>
          </p:cNvPr>
          <p:cNvSpPr>
            <a:spLocks noGrp="1"/>
          </p:cNvSpPr>
          <p:nvPr>
            <p:ph type="body" sz="quarter" idx="14"/>
          </p:nvPr>
        </p:nvSpPr>
        <p:spPr>
          <a:xfrm>
            <a:off x="708025" y="912813"/>
            <a:ext cx="10775950" cy="4757737"/>
          </a:xfrm>
        </p:spPr>
        <p:txBody>
          <a:bodyPr/>
          <a:lstStyle/>
          <a:p>
            <a:pPr fontAlgn="auto">
              <a:spcAft>
                <a:spcPts val="0"/>
              </a:spcAft>
              <a:buFont typeface="Arial"/>
              <a:buNone/>
              <a:defRPr/>
            </a:pPr>
            <a:r>
              <a:rPr lang="uk-UA" sz="2400" dirty="0">
                <a:solidFill>
                  <a:schemeClr val="tx1"/>
                </a:solidFill>
              </a:rPr>
              <a:t>КОРОТКИЙ ОГЛЯД BIR</a:t>
            </a:r>
            <a:endParaRPr lang="ru-RU" sz="2400" dirty="0">
              <a:solidFill>
                <a:schemeClr val="tx1"/>
              </a:solidFill>
            </a:endParaRPr>
          </a:p>
          <a:p>
            <a:pPr marL="342900" indent="-342900" fontAlgn="auto">
              <a:spcAft>
                <a:spcPts val="0"/>
              </a:spcAft>
              <a:buFont typeface="Arial" panose="020B0604020202020204" pitchFamily="34" charset="0"/>
              <a:buChar char="•"/>
              <a:defRPr/>
            </a:pPr>
            <a:r>
              <a:rPr lang="uk-UA" sz="2200" dirty="0">
                <a:solidFill>
                  <a:schemeClr val="tx1"/>
                </a:solidFill>
              </a:rPr>
              <a:t>єдина глобальна федерація підприємств переробки</a:t>
            </a:r>
            <a:endParaRPr lang="ru-RU" sz="2200" dirty="0">
              <a:solidFill>
                <a:schemeClr val="tx1"/>
              </a:solidFill>
            </a:endParaRPr>
          </a:p>
          <a:p>
            <a:pPr marL="342900" indent="-342900" fontAlgn="auto">
              <a:spcAft>
                <a:spcPts val="0"/>
              </a:spcAft>
              <a:buFont typeface="Arial" panose="020B0604020202020204" pitchFamily="34" charset="0"/>
              <a:buChar char="•"/>
              <a:defRPr/>
            </a:pPr>
            <a:r>
              <a:rPr lang="uk-UA" sz="2200" dirty="0">
                <a:solidFill>
                  <a:schemeClr val="tx1"/>
                </a:solidFill>
              </a:rPr>
              <a:t>заснована у </a:t>
            </a:r>
            <a:r>
              <a:rPr lang="uk-UA" sz="2200" dirty="0">
                <a:solidFill>
                  <a:schemeClr val="accent6">
                    <a:lumMod val="75000"/>
                  </a:schemeClr>
                </a:solidFill>
              </a:rPr>
              <a:t>1948</a:t>
            </a:r>
            <a:r>
              <a:rPr lang="uk-UA" sz="2200" dirty="0">
                <a:solidFill>
                  <a:schemeClr val="tx1"/>
                </a:solidFill>
              </a:rPr>
              <a:t> році</a:t>
            </a:r>
            <a:endParaRPr lang="ru-RU" sz="2200" dirty="0">
              <a:solidFill>
                <a:schemeClr val="tx1"/>
              </a:solidFill>
            </a:endParaRPr>
          </a:p>
          <a:p>
            <a:pPr marL="342900" indent="-342900" fontAlgn="auto">
              <a:spcAft>
                <a:spcPts val="0"/>
              </a:spcAft>
              <a:buFont typeface="Arial" panose="020B0604020202020204" pitchFamily="34" charset="0"/>
              <a:buChar char="•"/>
              <a:defRPr/>
            </a:pPr>
            <a:r>
              <a:rPr lang="uk-UA" sz="2200" dirty="0">
                <a:solidFill>
                  <a:schemeClr val="tx1"/>
                </a:solidFill>
              </a:rPr>
              <a:t>представлена в </a:t>
            </a:r>
            <a:r>
              <a:rPr lang="uk-UA" sz="2200" dirty="0">
                <a:solidFill>
                  <a:schemeClr val="accent6">
                    <a:lumMod val="75000"/>
                  </a:schemeClr>
                </a:solidFill>
              </a:rPr>
              <a:t>68</a:t>
            </a:r>
            <a:r>
              <a:rPr lang="uk-UA" sz="2200" dirty="0">
                <a:solidFill>
                  <a:schemeClr val="tx1"/>
                </a:solidFill>
              </a:rPr>
              <a:t> країнах</a:t>
            </a:r>
            <a:endParaRPr lang="ru-RU" sz="2200" dirty="0">
              <a:solidFill>
                <a:schemeClr val="tx1"/>
              </a:solidFill>
            </a:endParaRPr>
          </a:p>
          <a:p>
            <a:pPr marL="342900" indent="-342900" fontAlgn="auto">
              <a:spcAft>
                <a:spcPts val="0"/>
              </a:spcAft>
              <a:buFont typeface="Arial" panose="020B0604020202020204" pitchFamily="34" charset="0"/>
              <a:buChar char="•"/>
              <a:defRPr/>
            </a:pPr>
            <a:r>
              <a:rPr lang="uk-UA" sz="2200" dirty="0">
                <a:solidFill>
                  <a:schemeClr val="tx1"/>
                </a:solidFill>
              </a:rPr>
              <a:t>понад </a:t>
            </a:r>
            <a:r>
              <a:rPr lang="uk-UA" sz="2200" dirty="0">
                <a:solidFill>
                  <a:schemeClr val="accent6">
                    <a:lumMod val="75000"/>
                  </a:schemeClr>
                </a:solidFill>
              </a:rPr>
              <a:t>800 </a:t>
            </a:r>
            <a:r>
              <a:rPr lang="uk-UA" sz="2200" dirty="0">
                <a:solidFill>
                  <a:schemeClr val="tx1"/>
                </a:solidFill>
              </a:rPr>
              <a:t>міжнародних членів, з яких </a:t>
            </a:r>
            <a:r>
              <a:rPr lang="uk-UA" sz="2200" dirty="0">
                <a:solidFill>
                  <a:schemeClr val="accent6">
                    <a:lumMod val="75000"/>
                  </a:schemeClr>
                </a:solidFill>
              </a:rPr>
              <a:t>38</a:t>
            </a:r>
            <a:r>
              <a:rPr lang="uk-UA" sz="2200" dirty="0">
                <a:solidFill>
                  <a:schemeClr val="tx1"/>
                </a:solidFill>
              </a:rPr>
              <a:t> - національні асоціації з переробки</a:t>
            </a:r>
            <a:endParaRPr lang="ru-RU" sz="2200" dirty="0">
              <a:solidFill>
                <a:schemeClr val="tx1"/>
              </a:solidFill>
            </a:endParaRPr>
          </a:p>
          <a:p>
            <a:pPr marL="342900" indent="-342900" fontAlgn="auto">
              <a:spcAft>
                <a:spcPts val="0"/>
              </a:spcAft>
              <a:buFont typeface="Arial" panose="020B0604020202020204" pitchFamily="34" charset="0"/>
              <a:buChar char="•"/>
              <a:defRPr/>
            </a:pPr>
            <a:r>
              <a:rPr lang="uk-UA" sz="2200" dirty="0">
                <a:solidFill>
                  <a:schemeClr val="tx1"/>
                </a:solidFill>
              </a:rPr>
              <a:t>близько </a:t>
            </a:r>
            <a:r>
              <a:rPr lang="uk-UA" sz="2200" dirty="0">
                <a:solidFill>
                  <a:schemeClr val="accent6">
                    <a:lumMod val="75000"/>
                  </a:schemeClr>
                </a:solidFill>
              </a:rPr>
              <a:t>800</a:t>
            </a:r>
            <a:r>
              <a:rPr lang="uk-UA" sz="2200" dirty="0">
                <a:solidFill>
                  <a:schemeClr val="tx1"/>
                </a:solidFill>
              </a:rPr>
              <a:t> окремих компаній</a:t>
            </a:r>
            <a:endParaRPr lang="ru-RU" sz="2200" dirty="0">
              <a:solidFill>
                <a:schemeClr val="tx1"/>
              </a:solidFill>
            </a:endParaRPr>
          </a:p>
          <a:p>
            <a:pPr marL="342900" indent="-342900" fontAlgn="auto">
              <a:spcAft>
                <a:spcPts val="0"/>
              </a:spcAft>
              <a:buFont typeface="Arial" panose="020B0604020202020204" pitchFamily="34" charset="0"/>
              <a:buChar char="•"/>
              <a:defRPr/>
            </a:pPr>
            <a:r>
              <a:rPr lang="uk-UA" sz="2200" dirty="0">
                <a:solidFill>
                  <a:schemeClr val="tx1"/>
                </a:solidFill>
              </a:rPr>
              <a:t>диверсифікована товарно-сировинна структура:</a:t>
            </a:r>
            <a:endParaRPr lang="ru-RU" sz="2200" dirty="0">
              <a:solidFill>
                <a:schemeClr val="tx1"/>
              </a:solidFill>
            </a:endParaRPr>
          </a:p>
          <a:p>
            <a:pPr marL="342900" indent="-342900" fontAlgn="auto">
              <a:spcAft>
                <a:spcPts val="0"/>
              </a:spcAft>
              <a:buFont typeface="Arial" panose="020B0604020202020204" pitchFamily="34" charset="0"/>
              <a:buChar char="•"/>
              <a:defRPr/>
            </a:pPr>
            <a:r>
              <a:rPr lang="uk-UA" sz="2200" dirty="0">
                <a:solidFill>
                  <a:schemeClr val="accent6">
                    <a:lumMod val="75000"/>
                  </a:schemeClr>
                </a:solidFill>
              </a:rPr>
              <a:t>4</a:t>
            </a:r>
            <a:r>
              <a:rPr lang="uk-UA" sz="2200" dirty="0">
                <a:solidFill>
                  <a:schemeClr val="tx1"/>
                </a:solidFill>
              </a:rPr>
              <a:t> товарно-сировинні підрозділи: залізо та сталь, кольорові метали, папір, текстиль</a:t>
            </a:r>
            <a:endParaRPr lang="ru-RU" sz="2200" dirty="0">
              <a:solidFill>
                <a:schemeClr val="tx1"/>
              </a:solidFill>
            </a:endParaRPr>
          </a:p>
          <a:p>
            <a:pPr marL="342900" indent="-342900" fontAlgn="auto">
              <a:spcAft>
                <a:spcPts val="0"/>
              </a:spcAft>
              <a:buFont typeface="Arial" panose="020B0604020202020204" pitchFamily="34" charset="0"/>
              <a:buChar char="•"/>
              <a:defRPr/>
            </a:pPr>
            <a:r>
              <a:rPr lang="uk-UA" sz="2200" dirty="0">
                <a:solidFill>
                  <a:schemeClr val="accent6">
                    <a:lumMod val="75000"/>
                  </a:schemeClr>
                </a:solidFill>
              </a:rPr>
              <a:t>4</a:t>
            </a:r>
            <a:r>
              <a:rPr lang="uk-UA" sz="2200" dirty="0">
                <a:solidFill>
                  <a:schemeClr val="tx1"/>
                </a:solidFill>
              </a:rPr>
              <a:t> комітети з питань переробки нержавіючої сталі та спеціальних сплавів, пластмас, шин/гуми та електронного брухту</a:t>
            </a:r>
            <a:endParaRPr lang="en-US" sz="2200" dirty="0">
              <a:solidFill>
                <a:schemeClr val="tx1"/>
              </a:solidFill>
            </a:endParaRPr>
          </a:p>
        </p:txBody>
      </p:sp>
      <p:sp>
        <p:nvSpPr>
          <p:cNvPr id="12291" name="Text Placeholder 6"/>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en-US" smtClean="0">
              <a:latin typeface="Arial" charset="0"/>
              <a:cs typeface="Arial"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 Placeholder 2"/>
          <p:cNvSpPr>
            <a:spLocks noGrp="1"/>
          </p:cNvSpPr>
          <p:nvPr>
            <p:ph type="body" sz="quarter" idx="13"/>
          </p:nvPr>
        </p:nvSpPr>
        <p:spPr bwMode="auto">
          <a:xfrm>
            <a:off x="698500" y="317500"/>
            <a:ext cx="10971213" cy="387350"/>
          </a:xfrm>
          <a:noFill/>
          <a:ln>
            <a:miter lim="800000"/>
            <a:headEnd/>
            <a:tailEnd/>
          </a:ln>
        </p:spPr>
        <p:txBody>
          <a:bodyPr vert="horz" wrap="square" numCol="1" compatLnSpc="1">
            <a:prstTxWarp prst="textNoShape">
              <a:avLst/>
            </a:prstTxWarp>
          </a:bodyPr>
          <a:lstStyle/>
          <a:p>
            <a:r>
              <a:rPr lang="uk-UA" smtClean="0">
                <a:latin typeface="Arial" charset="0"/>
                <a:cs typeface="Arial" charset="0"/>
              </a:rPr>
              <a:t>Знайомство з ДОСВІДОМ BIR</a:t>
            </a:r>
            <a:endParaRPr lang="en-US" smtClean="0">
              <a:latin typeface="Arial" charset="0"/>
              <a:cs typeface="Arial" charset="0"/>
            </a:endParaRPr>
          </a:p>
        </p:txBody>
      </p:sp>
      <p:sp>
        <p:nvSpPr>
          <p:cNvPr id="14338" name="Text Placeholder 5"/>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en-US" smtClean="0">
              <a:latin typeface="Arial" charset="0"/>
              <a:cs typeface="Arial" charset="0"/>
            </a:endParaRPr>
          </a:p>
        </p:txBody>
      </p:sp>
      <p:pic>
        <p:nvPicPr>
          <p:cNvPr id="14339" name="Picture 4"/>
          <p:cNvPicPr>
            <a:picLocks noChangeAspect="1"/>
          </p:cNvPicPr>
          <p:nvPr/>
        </p:nvPicPr>
        <p:blipFill>
          <a:blip r:embed="rId3"/>
          <a:srcRect/>
          <a:stretch>
            <a:fillRect/>
          </a:stretch>
        </p:blipFill>
        <p:spPr bwMode="auto">
          <a:xfrm>
            <a:off x="1109663" y="1096963"/>
            <a:ext cx="9964737" cy="4878387"/>
          </a:xfrm>
          <a:prstGeom prst="rect">
            <a:avLst/>
          </a:prstGeom>
          <a:noFill/>
          <a:ln w="9525">
            <a:noFill/>
            <a:miter lim="800000"/>
            <a:headEnd/>
            <a:tailEnd/>
          </a:ln>
        </p:spPr>
      </p:pic>
      <p:pic>
        <p:nvPicPr>
          <p:cNvPr id="7" name="Picture 6"/>
          <p:cNvPicPr>
            <a:picLocks noChangeAspect="1"/>
          </p:cNvPicPr>
          <p:nvPr/>
        </p:nvPicPr>
        <p:blipFill>
          <a:blip r:embed="rId4"/>
          <a:srcRect/>
          <a:stretch>
            <a:fillRect/>
          </a:stretch>
        </p:blipFill>
        <p:spPr bwMode="auto">
          <a:xfrm>
            <a:off x="8748713" y="3679825"/>
            <a:ext cx="2325687" cy="2311400"/>
          </a:xfrm>
          <a:prstGeom prst="rect">
            <a:avLst/>
          </a:prstGeom>
          <a:noFill/>
          <a:ln w="9525">
            <a:noFill/>
            <a:miter lim="800000"/>
            <a:headEnd/>
            <a:tailEnd/>
          </a:ln>
        </p:spPr>
      </p:pic>
      <p:pic>
        <p:nvPicPr>
          <p:cNvPr id="8" name="Picture 7"/>
          <p:cNvPicPr>
            <a:picLocks noChangeAspect="1"/>
          </p:cNvPicPr>
          <p:nvPr/>
        </p:nvPicPr>
        <p:blipFill>
          <a:blip r:embed="rId5"/>
          <a:srcRect/>
          <a:stretch>
            <a:fillRect/>
          </a:stretch>
        </p:blipFill>
        <p:spPr bwMode="auto">
          <a:xfrm>
            <a:off x="1147763" y="1109663"/>
            <a:ext cx="2278062" cy="2270125"/>
          </a:xfrm>
          <a:prstGeom prst="rect">
            <a:avLst/>
          </a:prstGeom>
          <a:noFill/>
          <a:ln w="9525">
            <a:noFill/>
            <a:miter lim="800000"/>
            <a:headEnd/>
            <a:tailEnd/>
          </a:ln>
        </p:spPr>
      </p:pic>
      <p:pic>
        <p:nvPicPr>
          <p:cNvPr id="9" name="Picture 8"/>
          <p:cNvPicPr>
            <a:picLocks noChangeAspect="1"/>
          </p:cNvPicPr>
          <p:nvPr/>
        </p:nvPicPr>
        <p:blipFill>
          <a:blip r:embed="rId6"/>
          <a:srcRect/>
          <a:stretch>
            <a:fillRect/>
          </a:stretch>
        </p:blipFill>
        <p:spPr bwMode="auto">
          <a:xfrm>
            <a:off x="3641725" y="1133475"/>
            <a:ext cx="2311400" cy="2290763"/>
          </a:xfrm>
          <a:prstGeom prst="rect">
            <a:avLst/>
          </a:prstGeom>
          <a:noFill/>
          <a:ln w="9525">
            <a:noFill/>
            <a:miter lim="800000"/>
            <a:headEnd/>
            <a:tailEnd/>
          </a:ln>
        </p:spPr>
      </p:pic>
      <p:pic>
        <p:nvPicPr>
          <p:cNvPr id="10" name="Picture 9"/>
          <p:cNvPicPr>
            <a:picLocks noChangeAspect="1"/>
          </p:cNvPicPr>
          <p:nvPr/>
        </p:nvPicPr>
        <p:blipFill>
          <a:blip r:embed="rId7"/>
          <a:srcRect/>
          <a:stretch>
            <a:fillRect/>
          </a:stretch>
        </p:blipFill>
        <p:spPr bwMode="auto">
          <a:xfrm>
            <a:off x="3656013" y="3602038"/>
            <a:ext cx="2317750" cy="2305050"/>
          </a:xfrm>
          <a:prstGeom prst="rect">
            <a:avLst/>
          </a:prstGeom>
          <a:noFill/>
          <a:ln w="9525">
            <a:noFill/>
            <a:miter lim="800000"/>
            <a:headEnd/>
            <a:tailEnd/>
          </a:ln>
        </p:spPr>
      </p:pic>
      <p:pic>
        <p:nvPicPr>
          <p:cNvPr id="11" name="Picture 10"/>
          <p:cNvPicPr>
            <a:picLocks noChangeAspect="1"/>
          </p:cNvPicPr>
          <p:nvPr/>
        </p:nvPicPr>
        <p:blipFill>
          <a:blip r:embed="rId8"/>
          <a:srcRect/>
          <a:stretch>
            <a:fillRect/>
          </a:stretch>
        </p:blipFill>
        <p:spPr bwMode="auto">
          <a:xfrm>
            <a:off x="6199188" y="1112838"/>
            <a:ext cx="2317750" cy="2311400"/>
          </a:xfrm>
          <a:prstGeom prst="rect">
            <a:avLst/>
          </a:prstGeom>
          <a:noFill/>
          <a:ln w="9525">
            <a:noFill/>
            <a:miter lim="800000"/>
            <a:headEnd/>
            <a:tailEnd/>
          </a:ln>
        </p:spPr>
      </p:pic>
      <p:pic>
        <p:nvPicPr>
          <p:cNvPr id="12" name="Picture 11"/>
          <p:cNvPicPr>
            <a:picLocks noChangeAspect="1"/>
          </p:cNvPicPr>
          <p:nvPr/>
        </p:nvPicPr>
        <p:blipFill>
          <a:blip r:embed="rId9"/>
          <a:srcRect/>
          <a:stretch>
            <a:fillRect/>
          </a:stretch>
        </p:blipFill>
        <p:spPr bwMode="auto">
          <a:xfrm>
            <a:off x="1096963" y="3694113"/>
            <a:ext cx="2297112" cy="2282825"/>
          </a:xfrm>
          <a:prstGeom prst="rect">
            <a:avLst/>
          </a:prstGeom>
          <a:noFill/>
          <a:ln w="9525">
            <a:noFill/>
            <a:miter lim="800000"/>
            <a:headEnd/>
            <a:tailEnd/>
          </a:ln>
        </p:spPr>
      </p:pic>
      <p:pic>
        <p:nvPicPr>
          <p:cNvPr id="13" name="Picture 12"/>
          <p:cNvPicPr>
            <a:picLocks noChangeAspect="1"/>
          </p:cNvPicPr>
          <p:nvPr/>
        </p:nvPicPr>
        <p:blipFill>
          <a:blip r:embed="rId10"/>
          <a:srcRect/>
          <a:stretch>
            <a:fillRect/>
          </a:stretch>
        </p:blipFill>
        <p:spPr bwMode="auto">
          <a:xfrm>
            <a:off x="8782050" y="1123950"/>
            <a:ext cx="2305050" cy="2289175"/>
          </a:xfrm>
          <a:prstGeom prst="rect">
            <a:avLst/>
          </a:prstGeom>
          <a:noFill/>
          <a:ln w="9525">
            <a:noFill/>
            <a:miter lim="800000"/>
            <a:headEnd/>
            <a:tailEnd/>
          </a:ln>
        </p:spPr>
      </p:pic>
      <p:pic>
        <p:nvPicPr>
          <p:cNvPr id="14" name="Picture 13"/>
          <p:cNvPicPr>
            <a:picLocks noChangeAspect="1"/>
          </p:cNvPicPr>
          <p:nvPr/>
        </p:nvPicPr>
        <p:blipFill>
          <a:blip r:embed="rId11"/>
          <a:srcRect/>
          <a:stretch>
            <a:fillRect/>
          </a:stretch>
        </p:blipFill>
        <p:spPr bwMode="auto">
          <a:xfrm>
            <a:off x="6213475" y="3644900"/>
            <a:ext cx="2303463" cy="2290763"/>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50"/>
                                  </p:stCondLst>
                                  <p:childTnLst>
                                    <p:set>
                                      <p:cBhvr>
                                        <p:cTn id="6" dur="1" fill="hold">
                                          <p:stCondLst>
                                            <p:cond delay="499"/>
                                          </p:stCondLst>
                                        </p:cTn>
                                        <p:tgtEl>
                                          <p:spTgt spid="8"/>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250"/>
                                  </p:stCondLst>
                                  <p:childTnLst>
                                    <p:set>
                                      <p:cBhvr>
                                        <p:cTn id="9" dur="1" fill="hold">
                                          <p:stCondLst>
                                            <p:cond delay="499"/>
                                          </p:stCondLst>
                                        </p:cTn>
                                        <p:tgtEl>
                                          <p:spTgt spid="9"/>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250"/>
                                  </p:stCondLst>
                                  <p:childTnLst>
                                    <p:set>
                                      <p:cBhvr>
                                        <p:cTn id="12" dur="1" fill="hold">
                                          <p:stCondLst>
                                            <p:cond delay="499"/>
                                          </p:stCondLst>
                                        </p:cTn>
                                        <p:tgtEl>
                                          <p:spTgt spid="11"/>
                                        </p:tgtEl>
                                        <p:attrNameLst>
                                          <p:attrName>style.visibility</p:attrName>
                                        </p:attrNameLst>
                                      </p:cBhvr>
                                      <p:to>
                                        <p:strVal val="visible"/>
                                      </p:to>
                                    </p:set>
                                  </p:childTnLst>
                                </p:cTn>
                              </p:par>
                            </p:childTnLst>
                          </p:cTn>
                        </p:par>
                        <p:par>
                          <p:cTn id="13" fill="hold">
                            <p:stCondLst>
                              <p:cond delay="2250"/>
                            </p:stCondLst>
                            <p:childTnLst>
                              <p:par>
                                <p:cTn id="14" presetID="1" presetClass="entr" presetSubtype="0" fill="hold" nodeType="afterEffect">
                                  <p:stCondLst>
                                    <p:cond delay="250"/>
                                  </p:stCondLst>
                                  <p:childTnLst>
                                    <p:set>
                                      <p:cBhvr>
                                        <p:cTn id="15" dur="1" fill="hold">
                                          <p:stCondLst>
                                            <p:cond delay="499"/>
                                          </p:stCondLst>
                                        </p:cTn>
                                        <p:tgtEl>
                                          <p:spTgt spid="13"/>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nodeType="afterEffect">
                                  <p:stCondLst>
                                    <p:cond delay="250"/>
                                  </p:stCondLst>
                                  <p:childTnLst>
                                    <p:set>
                                      <p:cBhvr>
                                        <p:cTn id="18" dur="1" fill="hold">
                                          <p:stCondLst>
                                            <p:cond delay="499"/>
                                          </p:stCondLst>
                                        </p:cTn>
                                        <p:tgtEl>
                                          <p:spTgt spid="12"/>
                                        </p:tgtEl>
                                        <p:attrNameLst>
                                          <p:attrName>style.visibility</p:attrName>
                                        </p:attrNameLst>
                                      </p:cBhvr>
                                      <p:to>
                                        <p:strVal val="visible"/>
                                      </p:to>
                                    </p:set>
                                  </p:childTnLst>
                                </p:cTn>
                              </p:par>
                            </p:childTnLst>
                          </p:cTn>
                        </p:par>
                        <p:par>
                          <p:cTn id="19" fill="hold">
                            <p:stCondLst>
                              <p:cond delay="3750"/>
                            </p:stCondLst>
                            <p:childTnLst>
                              <p:par>
                                <p:cTn id="20" presetID="1" presetClass="entr" presetSubtype="0" fill="hold" nodeType="afterEffect">
                                  <p:stCondLst>
                                    <p:cond delay="250"/>
                                  </p:stCondLst>
                                  <p:childTnLst>
                                    <p:set>
                                      <p:cBhvr>
                                        <p:cTn id="21" dur="1" fill="hold">
                                          <p:stCondLst>
                                            <p:cond delay="499"/>
                                          </p:stCondLst>
                                        </p:cTn>
                                        <p:tgtEl>
                                          <p:spTgt spid="10"/>
                                        </p:tgtEl>
                                        <p:attrNameLst>
                                          <p:attrName>style.visibility</p:attrName>
                                        </p:attrNameLst>
                                      </p:cBhvr>
                                      <p:to>
                                        <p:strVal val="visible"/>
                                      </p:to>
                                    </p:set>
                                  </p:childTnLst>
                                </p:cTn>
                              </p:par>
                            </p:childTnLst>
                          </p:cTn>
                        </p:par>
                        <p:par>
                          <p:cTn id="22" fill="hold">
                            <p:stCondLst>
                              <p:cond delay="4500"/>
                            </p:stCondLst>
                            <p:childTnLst>
                              <p:par>
                                <p:cTn id="23" presetID="1" presetClass="entr" presetSubtype="0" fill="hold" nodeType="afterEffect">
                                  <p:stCondLst>
                                    <p:cond delay="250"/>
                                  </p:stCondLst>
                                  <p:childTnLst>
                                    <p:set>
                                      <p:cBhvr>
                                        <p:cTn id="24" dur="1" fill="hold">
                                          <p:stCondLst>
                                            <p:cond delay="499"/>
                                          </p:stCondLst>
                                        </p:cTn>
                                        <p:tgtEl>
                                          <p:spTgt spid="14"/>
                                        </p:tgtEl>
                                        <p:attrNameLst>
                                          <p:attrName>style.visibility</p:attrName>
                                        </p:attrNameLst>
                                      </p:cBhvr>
                                      <p:to>
                                        <p:strVal val="visible"/>
                                      </p:to>
                                    </p:set>
                                  </p:childTnLst>
                                </p:cTn>
                              </p:par>
                            </p:childTnLst>
                          </p:cTn>
                        </p:par>
                        <p:par>
                          <p:cTn id="25" fill="hold">
                            <p:stCondLst>
                              <p:cond delay="5250"/>
                            </p:stCondLst>
                            <p:childTnLst>
                              <p:par>
                                <p:cTn id="26" presetID="1" presetClass="entr" presetSubtype="0" fill="hold" nodeType="afterEffect">
                                  <p:stCondLst>
                                    <p:cond delay="250"/>
                                  </p:stCondLst>
                                  <p:childTnLst>
                                    <p:set>
                                      <p:cBhvr>
                                        <p:cTn id="27"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Placeholder 2"/>
          <p:cNvSpPr>
            <a:spLocks noGrp="1"/>
          </p:cNvSpPr>
          <p:nvPr>
            <p:ph type="body" sz="quarter" idx="13"/>
          </p:nvPr>
        </p:nvSpPr>
        <p:spPr bwMode="auto">
          <a:xfrm>
            <a:off x="552450" y="317500"/>
            <a:ext cx="11117263" cy="387350"/>
          </a:xfrm>
          <a:noFill/>
          <a:ln>
            <a:miter lim="800000"/>
            <a:headEnd/>
            <a:tailEnd/>
          </a:ln>
        </p:spPr>
        <p:txBody>
          <a:bodyPr vert="horz" wrap="square" numCol="1" compatLnSpc="1">
            <a:prstTxWarp prst="textNoShape">
              <a:avLst/>
            </a:prstTxWarp>
          </a:bodyPr>
          <a:lstStyle/>
          <a:p>
            <a:r>
              <a:rPr lang="ru-RU" smtClean="0">
                <a:latin typeface="Arial" charset="0"/>
                <a:cs typeface="Arial" charset="0"/>
              </a:rPr>
              <a:t>ЕКОЛОГІЧНІ ПЕРЕВАГИ ПЕРЕРОБКИ</a:t>
            </a:r>
            <a:endParaRPr lang="en-US" smtClean="0">
              <a:latin typeface="Arial" charset="0"/>
              <a:cs typeface="Arial" charset="0"/>
            </a:endParaRPr>
          </a:p>
        </p:txBody>
      </p:sp>
      <p:sp>
        <p:nvSpPr>
          <p:cNvPr id="16386" name="Text Placeholder 5"/>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en-US" smtClean="0">
              <a:latin typeface="Arial" charset="0"/>
              <a:cs typeface="Arial" charset="0"/>
            </a:endParaRPr>
          </a:p>
        </p:txBody>
      </p:sp>
      <p:sp>
        <p:nvSpPr>
          <p:cNvPr id="8" name="Oval 7">
            <a:extLst>
              <a:ext uri="{FF2B5EF4-FFF2-40B4-BE49-F238E27FC236}"/>
            </a:extLst>
          </p:cNvPr>
          <p:cNvSpPr/>
          <p:nvPr/>
        </p:nvSpPr>
        <p:spPr>
          <a:xfrm>
            <a:off x="2185988" y="1787525"/>
            <a:ext cx="2516187" cy="2651125"/>
          </a:xfrm>
          <a:prstGeom prst="ellipse">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solidFill>
                  <a:schemeClr val="tx1"/>
                </a:solidFill>
                <a:latin typeface="Baskerville Old Face" panose="02020602080505020303" pitchFamily="18" charset="0"/>
              </a:rPr>
              <a:t>92% </a:t>
            </a:r>
          </a:p>
          <a:p>
            <a:pPr algn="ctr" fontAlgn="auto">
              <a:spcBef>
                <a:spcPts val="0"/>
              </a:spcBef>
              <a:spcAft>
                <a:spcPts val="0"/>
              </a:spcAft>
              <a:defRPr/>
            </a:pPr>
            <a:r>
              <a:rPr lang="uk-UA" sz="2800" dirty="0">
                <a:solidFill>
                  <a:schemeClr val="tx1"/>
                </a:solidFill>
                <a:latin typeface="Baskerville Old Face" panose="02020602080505020303" pitchFamily="18" charset="0"/>
              </a:rPr>
              <a:t>Алюміній</a:t>
            </a:r>
            <a:endParaRPr lang="en-US" sz="2800" dirty="0">
              <a:solidFill>
                <a:schemeClr val="tx1"/>
              </a:solidFill>
              <a:latin typeface="Baskerville Old Face" panose="02020602080505020303" pitchFamily="18" charset="0"/>
            </a:endParaRPr>
          </a:p>
        </p:txBody>
      </p:sp>
      <p:sp>
        <p:nvSpPr>
          <p:cNvPr id="9" name="Oval 8">
            <a:extLst>
              <a:ext uri="{FF2B5EF4-FFF2-40B4-BE49-F238E27FC236}"/>
            </a:extLst>
          </p:cNvPr>
          <p:cNvSpPr/>
          <p:nvPr/>
        </p:nvSpPr>
        <p:spPr>
          <a:xfrm>
            <a:off x="4757738" y="1787525"/>
            <a:ext cx="2516187" cy="2651125"/>
          </a:xfrm>
          <a:prstGeom prst="ellipse">
            <a:avLst/>
          </a:prstGeom>
          <a:solidFill>
            <a:schemeClr val="accent2">
              <a:lumMod val="75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latin typeface="Baskerville Old Face" panose="02020602080505020303" pitchFamily="18" charset="0"/>
              </a:rPr>
              <a:t>65% </a:t>
            </a:r>
          </a:p>
          <a:p>
            <a:pPr algn="ctr" fontAlgn="auto">
              <a:spcBef>
                <a:spcPts val="0"/>
              </a:spcBef>
              <a:spcAft>
                <a:spcPts val="0"/>
              </a:spcAft>
              <a:defRPr/>
            </a:pPr>
            <a:r>
              <a:rPr lang="uk-UA" sz="2800" dirty="0">
                <a:latin typeface="Baskerville Old Face" panose="02020602080505020303" pitchFamily="18" charset="0"/>
              </a:rPr>
              <a:t>Мідь</a:t>
            </a:r>
            <a:endParaRPr lang="en-US" sz="2800" dirty="0">
              <a:latin typeface="Baskerville Old Face" panose="02020602080505020303" pitchFamily="18" charset="0"/>
            </a:endParaRPr>
          </a:p>
        </p:txBody>
      </p:sp>
      <p:sp>
        <p:nvSpPr>
          <p:cNvPr id="10" name="Oval 9">
            <a:extLst>
              <a:ext uri="{FF2B5EF4-FFF2-40B4-BE49-F238E27FC236}"/>
            </a:extLst>
          </p:cNvPr>
          <p:cNvSpPr/>
          <p:nvPr/>
        </p:nvSpPr>
        <p:spPr>
          <a:xfrm>
            <a:off x="7329488" y="1787525"/>
            <a:ext cx="2516187" cy="2651125"/>
          </a:xfrm>
          <a:prstGeom prst="ellipse">
            <a:avLst/>
          </a:prstGeom>
          <a:solidFill>
            <a:schemeClr val="accent2">
              <a:lumMod val="20000"/>
              <a:lumOff val="8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solidFill>
                  <a:schemeClr val="tx1"/>
                </a:solidFill>
                <a:latin typeface="Baskerville Old Face" panose="02020602080505020303" pitchFamily="18" charset="0"/>
              </a:rPr>
              <a:t>58% </a:t>
            </a:r>
          </a:p>
          <a:p>
            <a:pPr algn="ctr" fontAlgn="auto">
              <a:spcBef>
                <a:spcPts val="0"/>
              </a:spcBef>
              <a:spcAft>
                <a:spcPts val="0"/>
              </a:spcAft>
              <a:defRPr/>
            </a:pPr>
            <a:r>
              <a:rPr lang="uk-UA" sz="2800" dirty="0">
                <a:solidFill>
                  <a:schemeClr val="tx1"/>
                </a:solidFill>
                <a:latin typeface="Baskerville Old Face" panose="02020602080505020303" pitchFamily="18" charset="0"/>
              </a:rPr>
              <a:t>Сталь</a:t>
            </a:r>
            <a:endParaRPr lang="en-US" sz="2800" dirty="0">
              <a:solidFill>
                <a:schemeClr val="tx1"/>
              </a:solidFill>
              <a:latin typeface="Baskerville Old Face" panose="02020602080505020303" pitchFamily="18" charset="0"/>
            </a:endParaRPr>
          </a:p>
        </p:txBody>
      </p:sp>
      <p:sp>
        <p:nvSpPr>
          <p:cNvPr id="16390" name="Content Placeholder 2"/>
          <p:cNvSpPr txBox="1">
            <a:spLocks/>
          </p:cNvSpPr>
          <p:nvPr/>
        </p:nvSpPr>
        <p:spPr bwMode="auto">
          <a:xfrm>
            <a:off x="2224088" y="679450"/>
            <a:ext cx="7781925" cy="1157288"/>
          </a:xfrm>
          <a:prstGeom prst="rect">
            <a:avLst/>
          </a:prstGeom>
          <a:noFill/>
          <a:ln w="9525">
            <a:noFill/>
            <a:miter lim="800000"/>
            <a:headEnd/>
            <a:tailEnd/>
          </a:ln>
        </p:spPr>
        <p:txBody>
          <a:bodyPr/>
          <a:lstStyle/>
          <a:p>
            <a:pPr algn="ctr" defTabSz="342900" eaLnBrk="0" hangingPunct="0">
              <a:spcBef>
                <a:spcPct val="20000"/>
              </a:spcBef>
              <a:buFont typeface="Arial" charset="0"/>
              <a:buNone/>
            </a:pPr>
            <a:r>
              <a:rPr lang="ru-RU" sz="2400">
                <a:ea typeface="Geneva"/>
                <a:cs typeface="Geneva"/>
              </a:rPr>
              <a:t>Перероблений матеріал проти первинної руди:</a:t>
            </a:r>
            <a:r>
              <a:rPr lang="en-US" sz="2400">
                <a:ea typeface="Geneva"/>
                <a:cs typeface="Geneva"/>
              </a:rPr>
              <a:t> </a:t>
            </a:r>
            <a:r>
              <a:rPr lang="uk-UA" sz="2400">
                <a:ea typeface="Geneva"/>
                <a:cs typeface="Geneva"/>
              </a:rPr>
              <a:t>зменшення CO2 при використанні переробленого матеріалу</a:t>
            </a:r>
            <a:r>
              <a:rPr lang="en-US" sz="2400">
                <a:ea typeface="Geneva"/>
                <a:cs typeface="Geneva"/>
              </a:rPr>
              <a:t> </a:t>
            </a:r>
          </a:p>
        </p:txBody>
      </p:sp>
      <p:sp>
        <p:nvSpPr>
          <p:cNvPr id="16391" name="Content Placeholder 2"/>
          <p:cNvSpPr txBox="1">
            <a:spLocks/>
          </p:cNvSpPr>
          <p:nvPr/>
        </p:nvSpPr>
        <p:spPr bwMode="auto">
          <a:xfrm>
            <a:off x="347663" y="4806950"/>
            <a:ext cx="11844337" cy="1108075"/>
          </a:xfrm>
          <a:prstGeom prst="rect">
            <a:avLst/>
          </a:prstGeom>
          <a:noFill/>
          <a:ln w="9525">
            <a:noFill/>
            <a:miter lim="800000"/>
            <a:headEnd/>
            <a:tailEnd/>
          </a:ln>
        </p:spPr>
        <p:txBody>
          <a:bodyPr/>
          <a:lstStyle/>
          <a:p>
            <a:pPr algn="just" defTabSz="342900" eaLnBrk="0" hangingPunct="0">
              <a:spcBef>
                <a:spcPct val="20000"/>
              </a:spcBef>
              <a:buFont typeface="Arial" charset="0"/>
              <a:buNone/>
            </a:pPr>
            <a:r>
              <a:rPr lang="uk-UA" sz="2400">
                <a:ea typeface="Geneva"/>
                <a:cs typeface="Geneva"/>
              </a:rPr>
              <a:t>Максимальне заміщення первинної сировини вторинною оптимізує вплив переробки на екологію, пом’якшуючи кліматичні зміни</a:t>
            </a:r>
            <a:endParaRPr lang="en-US" sz="2400" b="1">
              <a:ea typeface="Geneva"/>
              <a:cs typeface="Geneva"/>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Placeholder 2"/>
          <p:cNvSpPr>
            <a:spLocks noGrp="1"/>
          </p:cNvSpPr>
          <p:nvPr>
            <p:ph type="body" sz="quarter" idx="13"/>
          </p:nvPr>
        </p:nvSpPr>
        <p:spPr bwMode="auto">
          <a:xfrm>
            <a:off x="552450" y="317500"/>
            <a:ext cx="11117263" cy="387350"/>
          </a:xfrm>
          <a:noFill/>
          <a:ln>
            <a:miter lim="800000"/>
            <a:headEnd/>
            <a:tailEnd/>
          </a:ln>
        </p:spPr>
        <p:txBody>
          <a:bodyPr vert="horz" wrap="square" numCol="1" compatLnSpc="1">
            <a:prstTxWarp prst="textNoShape">
              <a:avLst/>
            </a:prstTxWarp>
          </a:bodyPr>
          <a:lstStyle/>
          <a:p>
            <a:r>
              <a:rPr lang="uk-UA" smtClean="0">
                <a:latin typeface="Arial" charset="0"/>
                <a:cs typeface="Arial" charset="0"/>
              </a:rPr>
              <a:t>Знайомство з ДОСВІДОМ BIR</a:t>
            </a:r>
            <a:endParaRPr lang="en-US" smtClean="0">
              <a:latin typeface="Arial" charset="0"/>
              <a:cs typeface="Arial" charset="0"/>
            </a:endParaRPr>
          </a:p>
        </p:txBody>
      </p:sp>
      <p:sp>
        <p:nvSpPr>
          <p:cNvPr id="18434" name="Text Placeholder 5"/>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en-US" smtClean="0">
              <a:latin typeface="Arial" charset="0"/>
              <a:cs typeface="Arial" charset="0"/>
            </a:endParaRPr>
          </a:p>
        </p:txBody>
      </p:sp>
      <p:pic>
        <p:nvPicPr>
          <p:cNvPr id="2050" name="Picture 2" descr="Paper and Board recycling in 2020">
            <a:extLst>
              <a:ext uri="{FF2B5EF4-FFF2-40B4-BE49-F238E27FC236}"/>
            </a:extLst>
          </p:cNvPr>
          <p:cNvPicPr>
            <a:picLocks noChangeAspect="1" noChangeArrowheads="1"/>
          </p:cNvPicPr>
          <p:nvPr/>
        </p:nvPicPr>
        <p:blipFill>
          <a:blip r:embed="rId3"/>
          <a:srcRect/>
          <a:stretch>
            <a:fillRect/>
          </a:stretch>
        </p:blipFill>
        <p:spPr bwMode="auto">
          <a:xfrm>
            <a:off x="9304338" y="1984375"/>
            <a:ext cx="2889250" cy="2889250"/>
          </a:xfrm>
          <a:prstGeom prst="rect">
            <a:avLst/>
          </a:prstGeom>
          <a:noFill/>
          <a:effectLst>
            <a:outerShdw blurRad="50800" dist="38100" dir="8100000" algn="tr" rotWithShape="0">
              <a:prstClr val="black">
                <a:alpha val="40000"/>
              </a:prstClr>
            </a:outerShdw>
          </a:effectLst>
          <a:extLst>
            <a:ext uri="{909E8E84-426E-40DD-AFC4-6F175D3DCCD1}"/>
          </a:extLst>
        </p:spPr>
      </p:pic>
      <p:pic>
        <p:nvPicPr>
          <p:cNvPr id="2054" name="Picture 6" descr="World Steel Recycling in Figures 2017-2021">
            <a:extLst>
              <a:ext uri="{FF2B5EF4-FFF2-40B4-BE49-F238E27FC236}"/>
            </a:extLst>
          </p:cNvPr>
          <p:cNvPicPr>
            <a:picLocks noChangeAspect="1" noChangeArrowheads="1"/>
          </p:cNvPicPr>
          <p:nvPr/>
        </p:nvPicPr>
        <p:blipFill>
          <a:blip r:embed="rId4"/>
          <a:srcRect/>
          <a:stretch>
            <a:fillRect/>
          </a:stretch>
        </p:blipFill>
        <p:spPr bwMode="auto">
          <a:xfrm>
            <a:off x="3143250" y="1984375"/>
            <a:ext cx="2890838" cy="2889250"/>
          </a:xfrm>
          <a:prstGeom prst="rect">
            <a:avLst/>
          </a:prstGeom>
          <a:noFill/>
          <a:effectLst>
            <a:outerShdw blurRad="50800" dist="38100" dir="10800000" algn="r" rotWithShape="0">
              <a:prstClr val="black">
                <a:alpha val="40000"/>
              </a:prstClr>
            </a:outerShdw>
          </a:effectLst>
          <a:extLst>
            <a:ext uri="{909E8E84-426E-40DD-AFC4-6F175D3DCCD1}"/>
          </a:extLst>
        </p:spPr>
      </p:pic>
      <p:pic>
        <p:nvPicPr>
          <p:cNvPr id="2056" name="Picture 8" descr="Recycling Plastics">
            <a:extLst>
              <a:ext uri="{FF2B5EF4-FFF2-40B4-BE49-F238E27FC236}"/>
            </a:extLst>
          </p:cNvPr>
          <p:cNvPicPr>
            <a:picLocks noChangeAspect="1" noChangeArrowheads="1"/>
          </p:cNvPicPr>
          <p:nvPr/>
        </p:nvPicPr>
        <p:blipFill>
          <a:blip r:embed="rId5"/>
          <a:srcRect/>
          <a:stretch>
            <a:fillRect/>
          </a:stretch>
        </p:blipFill>
        <p:spPr bwMode="auto">
          <a:xfrm>
            <a:off x="6224588" y="1774825"/>
            <a:ext cx="2901950" cy="4108450"/>
          </a:xfrm>
          <a:prstGeom prst="rect">
            <a:avLst/>
          </a:prstGeom>
          <a:noFill/>
          <a:effectLst>
            <a:outerShdw blurRad="50800" dist="38100" dir="8100000" algn="tr" rotWithShape="0">
              <a:prstClr val="black">
                <a:alpha val="40000"/>
              </a:prstClr>
            </a:outerShdw>
          </a:effectLst>
          <a:extLst>
            <a:ext uri="{909E8E84-426E-40DD-AFC4-6F175D3DCCD1}"/>
          </a:extLst>
        </p:spPr>
      </p:pic>
      <p:pic>
        <p:nvPicPr>
          <p:cNvPr id="18438" name="Picture 10" descr="Report on the environmental benefits of recycling-2016 edition"/>
          <p:cNvPicPr>
            <a:picLocks noChangeAspect="1" noChangeArrowheads="1"/>
          </p:cNvPicPr>
          <p:nvPr/>
        </p:nvPicPr>
        <p:blipFill>
          <a:blip r:embed="rId6"/>
          <a:srcRect/>
          <a:stretch>
            <a:fillRect/>
          </a:stretch>
        </p:blipFill>
        <p:spPr bwMode="auto">
          <a:xfrm>
            <a:off x="47625" y="1374775"/>
            <a:ext cx="2905125" cy="4108450"/>
          </a:xfrm>
          <a:prstGeom prst="rect">
            <a:avLst/>
          </a:prstGeom>
          <a:noFill/>
          <a:ln w="9525">
            <a:noFill/>
            <a:miter lim="800000"/>
            <a:headEnd/>
            <a:tailEnd/>
          </a:ln>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Placeholder 2"/>
          <p:cNvSpPr>
            <a:spLocks noGrp="1"/>
          </p:cNvSpPr>
          <p:nvPr>
            <p:ph type="body" sz="quarter" idx="13"/>
          </p:nvPr>
        </p:nvSpPr>
        <p:spPr bwMode="auto">
          <a:xfrm>
            <a:off x="363538" y="366713"/>
            <a:ext cx="11623675" cy="290512"/>
          </a:xfrm>
          <a:noFill/>
          <a:ln>
            <a:miter lim="800000"/>
            <a:headEnd/>
            <a:tailEnd/>
          </a:ln>
        </p:spPr>
        <p:txBody>
          <a:bodyPr vert="horz" wrap="square" numCol="1" compatLnSpc="1">
            <a:prstTxWarp prst="textNoShape">
              <a:avLst/>
            </a:prstTxWarp>
          </a:bodyPr>
          <a:lstStyle/>
          <a:p>
            <a:r>
              <a:rPr lang="uk-UA" sz="2100" smtClean="0">
                <a:latin typeface="Arial" charset="0"/>
                <a:cs typeface="Arial" charset="0"/>
              </a:rPr>
              <a:t>Специфікації та закони, що описують перероблені матеріали та ті, що піддаються переробці</a:t>
            </a:r>
            <a:endParaRPr lang="en-US" sz="2100" smtClean="0">
              <a:latin typeface="Arial" charset="0"/>
              <a:cs typeface="Arial" charset="0"/>
            </a:endParaRPr>
          </a:p>
        </p:txBody>
      </p:sp>
      <p:sp>
        <p:nvSpPr>
          <p:cNvPr id="20482" name="Text Placeholder 5"/>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en-US" smtClean="0">
              <a:latin typeface="Arial" charset="0"/>
              <a:cs typeface="Arial" charset="0"/>
            </a:endParaRPr>
          </a:p>
        </p:txBody>
      </p:sp>
      <p:pic>
        <p:nvPicPr>
          <p:cNvPr id="20483" name="Picture 3"/>
          <p:cNvPicPr>
            <a:picLocks noChangeAspect="1"/>
          </p:cNvPicPr>
          <p:nvPr/>
        </p:nvPicPr>
        <p:blipFill>
          <a:blip r:embed="rId3"/>
          <a:srcRect/>
          <a:stretch>
            <a:fillRect/>
          </a:stretch>
        </p:blipFill>
        <p:spPr bwMode="auto">
          <a:xfrm>
            <a:off x="363538" y="852488"/>
            <a:ext cx="3281362" cy="4519612"/>
          </a:xfrm>
          <a:prstGeom prst="rect">
            <a:avLst/>
          </a:prstGeom>
          <a:noFill/>
          <a:ln w="9525">
            <a:noFill/>
            <a:miter lim="800000"/>
            <a:headEnd/>
            <a:tailEnd/>
          </a:ln>
        </p:spPr>
      </p:pic>
      <p:sp>
        <p:nvSpPr>
          <p:cNvPr id="5" name="TextBox 4">
            <a:extLst>
              <a:ext uri="{FF2B5EF4-FFF2-40B4-BE49-F238E27FC236}"/>
            </a:extLst>
          </p:cNvPr>
          <p:cNvSpPr txBox="1"/>
          <p:nvPr/>
        </p:nvSpPr>
        <p:spPr>
          <a:xfrm>
            <a:off x="1541463" y="5567363"/>
            <a:ext cx="812800" cy="254000"/>
          </a:xfrm>
          <a:prstGeom prst="rect">
            <a:avLst/>
          </a:prstGeom>
          <a:noFill/>
        </p:spPr>
        <p:txBody>
          <a:bodyPr>
            <a:spAutoFit/>
          </a:bodyPr>
          <a:lstStyle/>
          <a:p>
            <a:pPr fontAlgn="auto">
              <a:spcBef>
                <a:spcPts val="0"/>
              </a:spcBef>
              <a:spcAft>
                <a:spcPts val="0"/>
              </a:spcAft>
              <a:defRPr/>
            </a:pPr>
            <a:r>
              <a:rPr lang="uk-UA" sz="1050" dirty="0">
                <a:latin typeface="+mn-lt"/>
                <a:cs typeface="+mn-cs"/>
              </a:rPr>
              <a:t>Посилання</a:t>
            </a:r>
            <a:endParaRPr lang="en-US" sz="1050" dirty="0">
              <a:latin typeface="+mn-lt"/>
              <a:cs typeface="+mn-cs"/>
            </a:endParaRPr>
          </a:p>
        </p:txBody>
      </p:sp>
      <p:pic>
        <p:nvPicPr>
          <p:cNvPr id="20485" name="Picture 7"/>
          <p:cNvPicPr>
            <a:picLocks noChangeAspect="1"/>
          </p:cNvPicPr>
          <p:nvPr/>
        </p:nvPicPr>
        <p:blipFill>
          <a:blip r:embed="rId4"/>
          <a:srcRect/>
          <a:stretch>
            <a:fillRect/>
          </a:stretch>
        </p:blipFill>
        <p:spPr bwMode="auto">
          <a:xfrm>
            <a:off x="3890963" y="862013"/>
            <a:ext cx="3482975" cy="4510087"/>
          </a:xfrm>
          <a:prstGeom prst="rect">
            <a:avLst/>
          </a:prstGeom>
          <a:noFill/>
          <a:ln w="9525">
            <a:noFill/>
            <a:miter lim="800000"/>
            <a:headEnd/>
            <a:tailEnd/>
          </a:ln>
        </p:spPr>
      </p:pic>
      <p:sp>
        <p:nvSpPr>
          <p:cNvPr id="9" name="TextBox 8">
            <a:hlinkClick r:id="rId5"/>
            <a:extLst>
              <a:ext uri="{FF2B5EF4-FFF2-40B4-BE49-F238E27FC236}"/>
            </a:extLst>
          </p:cNvPr>
          <p:cNvSpPr txBox="1"/>
          <p:nvPr/>
        </p:nvSpPr>
        <p:spPr>
          <a:xfrm>
            <a:off x="5110163" y="5567363"/>
            <a:ext cx="985837" cy="254000"/>
          </a:xfrm>
          <a:prstGeom prst="rect">
            <a:avLst/>
          </a:prstGeom>
          <a:noFill/>
        </p:spPr>
        <p:txBody>
          <a:bodyPr>
            <a:spAutoFit/>
          </a:bodyPr>
          <a:lstStyle/>
          <a:p>
            <a:pPr fontAlgn="auto">
              <a:spcBef>
                <a:spcPts val="0"/>
              </a:spcBef>
              <a:spcAft>
                <a:spcPts val="0"/>
              </a:spcAft>
              <a:defRPr/>
            </a:pPr>
            <a:r>
              <a:rPr lang="uk-UA" sz="1050" dirty="0">
                <a:latin typeface="+mn-lt"/>
                <a:cs typeface="+mn-cs"/>
              </a:rPr>
              <a:t>Посилання</a:t>
            </a:r>
            <a:endParaRPr lang="en-US" sz="1050" dirty="0">
              <a:latin typeface="+mn-lt"/>
              <a:cs typeface="+mn-cs"/>
            </a:endParaRPr>
          </a:p>
        </p:txBody>
      </p:sp>
      <p:sp>
        <p:nvSpPr>
          <p:cNvPr id="10" name="TextBox 9">
            <a:extLst>
              <a:ext uri="{FF2B5EF4-FFF2-40B4-BE49-F238E27FC236}"/>
            </a:extLst>
          </p:cNvPr>
          <p:cNvSpPr txBox="1"/>
          <p:nvPr/>
        </p:nvSpPr>
        <p:spPr>
          <a:xfrm>
            <a:off x="9469438" y="5567363"/>
            <a:ext cx="865187" cy="254000"/>
          </a:xfrm>
          <a:prstGeom prst="rect">
            <a:avLst/>
          </a:prstGeom>
          <a:noFill/>
        </p:spPr>
        <p:txBody>
          <a:bodyPr>
            <a:spAutoFit/>
          </a:bodyPr>
          <a:lstStyle/>
          <a:p>
            <a:pPr fontAlgn="auto">
              <a:spcBef>
                <a:spcPts val="0"/>
              </a:spcBef>
              <a:spcAft>
                <a:spcPts val="0"/>
              </a:spcAft>
              <a:defRPr/>
            </a:pPr>
            <a:r>
              <a:rPr lang="uk-UA" sz="1050" dirty="0">
                <a:latin typeface="+mn-lt"/>
                <a:cs typeface="+mn-cs"/>
              </a:rPr>
              <a:t>Посилання</a:t>
            </a:r>
            <a:endParaRPr lang="en-US" sz="1050" dirty="0">
              <a:latin typeface="+mn-lt"/>
              <a:cs typeface="+mn-cs"/>
            </a:endParaRPr>
          </a:p>
        </p:txBody>
      </p:sp>
      <p:pic>
        <p:nvPicPr>
          <p:cNvPr id="20488" name="Picture 11"/>
          <p:cNvPicPr>
            <a:picLocks noChangeAspect="1"/>
          </p:cNvPicPr>
          <p:nvPr/>
        </p:nvPicPr>
        <p:blipFill>
          <a:blip r:embed="rId6"/>
          <a:srcRect/>
          <a:stretch>
            <a:fillRect/>
          </a:stretch>
        </p:blipFill>
        <p:spPr bwMode="auto">
          <a:xfrm>
            <a:off x="7912100" y="731838"/>
            <a:ext cx="3451225" cy="4760912"/>
          </a:xfrm>
          <a:prstGeom prst="rect">
            <a:avLst/>
          </a:prstGeom>
          <a:noFill/>
          <a:ln w="9525">
            <a:noFill/>
            <a:miter lim="800000"/>
            <a:headEnd/>
            <a:tailEnd/>
          </a:ln>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 Placeholder 2"/>
          <p:cNvSpPr>
            <a:spLocks noGrp="1"/>
          </p:cNvSpPr>
          <p:nvPr>
            <p:ph type="body" sz="quarter" idx="13"/>
          </p:nvPr>
        </p:nvSpPr>
        <p:spPr bwMode="auto">
          <a:xfrm>
            <a:off x="552450" y="406400"/>
            <a:ext cx="11811000" cy="249238"/>
          </a:xfrm>
          <a:noFill/>
          <a:ln>
            <a:miter lim="800000"/>
            <a:headEnd/>
            <a:tailEnd/>
          </a:ln>
        </p:spPr>
        <p:txBody>
          <a:bodyPr vert="horz" wrap="square" numCol="1" compatLnSpc="1">
            <a:prstTxWarp prst="textNoShape">
              <a:avLst/>
            </a:prstTxWarp>
          </a:bodyPr>
          <a:lstStyle/>
          <a:p>
            <a:r>
              <a:rPr lang="uk-UA" sz="1800" b="1" smtClean="0">
                <a:latin typeface="Arial" charset="0"/>
                <a:cs typeface="Arial" charset="0"/>
              </a:rPr>
              <a:t>ПЕРЕДОВІ ТЕХНОЛОГІЇ – ПОДРІБНЕННЯ ТА СЕНСОРНА ТЕХНОЛОГІЯ СОРТУВАННЯ ВІДХОДІВ</a:t>
            </a:r>
            <a:endParaRPr lang="en-US" sz="1800" b="1" smtClean="0">
              <a:latin typeface="Arial" charset="0"/>
              <a:cs typeface="Arial" charset="0"/>
            </a:endParaRPr>
          </a:p>
        </p:txBody>
      </p:sp>
      <p:sp>
        <p:nvSpPr>
          <p:cNvPr id="22530" name="Text Placeholder 5"/>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en-US" smtClean="0">
              <a:latin typeface="Arial" charset="0"/>
              <a:cs typeface="Arial" charset="0"/>
            </a:endParaRPr>
          </a:p>
        </p:txBody>
      </p:sp>
      <p:pic>
        <p:nvPicPr>
          <p:cNvPr id="22531" name="Picture 6"/>
          <p:cNvPicPr>
            <a:picLocks noChangeAspect="1"/>
          </p:cNvPicPr>
          <p:nvPr/>
        </p:nvPicPr>
        <p:blipFill>
          <a:blip r:embed="rId3"/>
          <a:srcRect/>
          <a:stretch>
            <a:fillRect/>
          </a:stretch>
        </p:blipFill>
        <p:spPr bwMode="auto">
          <a:xfrm>
            <a:off x="552450" y="1076325"/>
            <a:ext cx="7169150" cy="4835525"/>
          </a:xfrm>
          <a:prstGeom prst="rect">
            <a:avLst/>
          </a:prstGeom>
          <a:noFill/>
          <a:ln w="9525">
            <a:noFill/>
            <a:miter lim="800000"/>
            <a:headEnd/>
            <a:tailEnd/>
          </a:ln>
        </p:spPr>
      </p:pic>
      <p:sp>
        <p:nvSpPr>
          <p:cNvPr id="22532" name="TextBox 12"/>
          <p:cNvSpPr txBox="1">
            <a:spLocks noChangeArrowheads="1"/>
          </p:cNvSpPr>
          <p:nvPr/>
        </p:nvSpPr>
        <p:spPr bwMode="auto">
          <a:xfrm>
            <a:off x="9031288" y="2392363"/>
            <a:ext cx="2466975" cy="2862262"/>
          </a:xfrm>
          <a:prstGeom prst="rect">
            <a:avLst/>
          </a:prstGeom>
          <a:noFill/>
          <a:ln w="9525">
            <a:noFill/>
            <a:miter lim="800000"/>
            <a:headEnd/>
            <a:tailEnd/>
          </a:ln>
        </p:spPr>
        <p:txBody>
          <a:bodyPr>
            <a:spAutoFit/>
          </a:bodyPr>
          <a:lstStyle/>
          <a:p>
            <a:r>
              <a:rPr lang="ru-RU">
                <a:latin typeface="Calibri" pitchFamily="34" charset="0"/>
              </a:rPr>
              <a:t>Деякі аспекти такої фізико-механічної обробки пояснюються в документі ЄС «</a:t>
            </a:r>
            <a:r>
              <a:rPr lang="en-US">
                <a:latin typeface="Calibri" pitchFamily="34" charset="0"/>
              </a:rPr>
              <a:t>EIPPC Waste Treatment BREF</a:t>
            </a:r>
            <a:r>
              <a:rPr lang="uk-UA">
                <a:latin typeface="Calibri" pitchFamily="34" charset="0"/>
              </a:rPr>
              <a:t>»</a:t>
            </a:r>
          </a:p>
          <a:p>
            <a:r>
              <a:rPr lang="en-US" sz="900">
                <a:latin typeface="Calibri" pitchFamily="34" charset="0"/>
              </a:rPr>
              <a:t>EIPPC </a:t>
            </a:r>
            <a:r>
              <a:rPr lang="uk-UA" sz="900">
                <a:latin typeface="Calibri" pitchFamily="34" charset="0"/>
              </a:rPr>
              <a:t>- </a:t>
            </a:r>
            <a:r>
              <a:rPr lang="ru-RU" sz="900">
                <a:latin typeface="Calibri" pitchFamily="34" charset="0"/>
              </a:rPr>
              <a:t>Європейське Бюро по комплексному запобіганню та контролю забруднень</a:t>
            </a:r>
            <a:endParaRPr lang="en-US" sz="900">
              <a:latin typeface="Calibri" pitchFamily="34" charset="0"/>
            </a:endParaRPr>
          </a:p>
          <a:p>
            <a:r>
              <a:rPr lang="en-US" sz="900">
                <a:latin typeface="Calibri" pitchFamily="34" charset="0"/>
              </a:rPr>
              <a:t>BREF </a:t>
            </a:r>
            <a:r>
              <a:rPr lang="uk-UA" sz="900">
                <a:latin typeface="Calibri" pitchFamily="34" charset="0"/>
              </a:rPr>
              <a:t>- </a:t>
            </a:r>
            <a:r>
              <a:rPr lang="ru-RU" sz="900">
                <a:latin typeface="Calibri" pitchFamily="34" charset="0"/>
              </a:rPr>
              <a:t>Довідковий документ про найкращі доступні методи</a:t>
            </a:r>
            <a:r>
              <a:rPr lang="en-US" sz="900">
                <a:latin typeface="Calibri" pitchFamily="34" charset="0"/>
              </a:rPr>
              <a:t> </a:t>
            </a:r>
            <a:r>
              <a:rPr lang="uk-UA" sz="900">
                <a:latin typeface="Calibri" pitchFamily="34" charset="0"/>
              </a:rPr>
              <a:t>та техніки</a:t>
            </a:r>
          </a:p>
          <a:p>
            <a:r>
              <a:rPr lang="en-US" sz="900">
                <a:latin typeface="Calibri" pitchFamily="34" charset="0"/>
              </a:rPr>
              <a:t>Waste Treatment BREF</a:t>
            </a:r>
            <a:r>
              <a:rPr lang="uk-UA" sz="900">
                <a:latin typeface="Calibri" pitchFamily="34" charset="0"/>
              </a:rPr>
              <a:t> - </a:t>
            </a:r>
            <a:r>
              <a:rPr lang="ru-RU" sz="900">
                <a:latin typeface="Calibri" pitchFamily="34" charset="0"/>
              </a:rPr>
              <a:t>Довідковий документ про переробку відходів</a:t>
            </a:r>
            <a:endParaRPr lang="en-US" sz="900">
              <a:latin typeface="Calibri" pitchFamily="34" charset="0"/>
            </a:endParaRPr>
          </a:p>
          <a:p>
            <a:endParaRPr lang="ru-RU">
              <a:latin typeface="Calibri" pitchFamily="34" charset="0"/>
            </a:endParaRPr>
          </a:p>
          <a:p>
            <a:r>
              <a:rPr lang="ru-RU">
                <a:latin typeface="Calibri" pitchFamily="34" charset="0"/>
              </a:rPr>
              <a:t>/ПОСИЛАННЯ/</a:t>
            </a:r>
            <a:endParaRPr lang="en-US">
              <a:latin typeface="Calibri" pitchFamily="34" charset="0"/>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 Placeholder 2"/>
          <p:cNvSpPr>
            <a:spLocks noGrp="1"/>
          </p:cNvSpPr>
          <p:nvPr>
            <p:ph type="body" sz="quarter" idx="13"/>
          </p:nvPr>
        </p:nvSpPr>
        <p:spPr bwMode="auto">
          <a:xfrm>
            <a:off x="407988" y="92075"/>
            <a:ext cx="11376025" cy="838200"/>
          </a:xfrm>
          <a:noFill/>
          <a:ln>
            <a:miter lim="800000"/>
            <a:headEnd/>
            <a:tailEnd/>
          </a:ln>
        </p:spPr>
        <p:txBody>
          <a:bodyPr vert="horz" wrap="square" numCol="1" compatLnSpc="1">
            <a:prstTxWarp prst="textNoShape">
              <a:avLst/>
            </a:prstTxWarp>
          </a:bodyPr>
          <a:lstStyle/>
          <a:p>
            <a:pPr algn="ctr"/>
            <a:r>
              <a:rPr lang="uk-UA" sz="1400" b="1" smtClean="0">
                <a:solidFill>
                  <a:schemeClr val="tx1"/>
                </a:solidFill>
                <a:latin typeface="Arial" charset="0"/>
                <a:cs typeface="Arial" charset="0"/>
              </a:rPr>
              <a:t>Закони -</a:t>
            </a:r>
            <a:r>
              <a:rPr lang="fr-BE" sz="1400" b="1" smtClean="0">
                <a:solidFill>
                  <a:schemeClr val="tx1"/>
                </a:solidFill>
                <a:latin typeface="Arial" charset="0"/>
                <a:cs typeface="Arial" charset="0"/>
              </a:rPr>
              <a:t> </a:t>
            </a:r>
            <a:r>
              <a:rPr lang="uk-UA" sz="1400" b="1" smtClean="0">
                <a:solidFill>
                  <a:schemeClr val="tx1"/>
                </a:solidFill>
                <a:latin typeface="Arial" charset="0"/>
                <a:cs typeface="Arial" charset="0"/>
              </a:rPr>
              <a:t>Базельська конвенція ЮНЕП</a:t>
            </a:r>
          </a:p>
          <a:p>
            <a:pPr algn="ctr"/>
            <a:r>
              <a:rPr lang="uk-UA" sz="1400" b="1" smtClean="0">
                <a:solidFill>
                  <a:schemeClr val="tx1"/>
                </a:solidFill>
                <a:latin typeface="Arial" charset="0"/>
                <a:cs typeface="Arial" charset="0"/>
              </a:rPr>
              <a:t>(UNEP -Програма ООН з навколишнього середовища)</a:t>
            </a:r>
          </a:p>
          <a:p>
            <a:pPr algn="ctr"/>
            <a:r>
              <a:rPr lang="fr-BE" sz="1400" b="1" smtClean="0">
                <a:solidFill>
                  <a:schemeClr val="tx1"/>
                </a:solidFill>
                <a:latin typeface="Arial" charset="0"/>
                <a:cs typeface="Arial" charset="0"/>
                <a:hlinkClick r:id="rId3"/>
              </a:rPr>
              <a:t>http://www.basel.int/Home</a:t>
            </a:r>
            <a:r>
              <a:rPr lang="fr-BE" sz="1400" b="1" smtClean="0">
                <a:solidFill>
                  <a:schemeClr val="tx1"/>
                </a:solidFill>
                <a:latin typeface="Arial" charset="0"/>
                <a:cs typeface="Arial" charset="0"/>
              </a:rPr>
              <a:t> </a:t>
            </a:r>
            <a:endParaRPr lang="en-US" sz="1400" b="1" smtClean="0">
              <a:solidFill>
                <a:schemeClr val="tx1"/>
              </a:solidFill>
              <a:latin typeface="Arial" charset="0"/>
              <a:cs typeface="Arial" charset="0"/>
            </a:endParaRPr>
          </a:p>
        </p:txBody>
      </p:sp>
      <p:sp>
        <p:nvSpPr>
          <p:cNvPr id="24578" name="Text Placeholder 5"/>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en-US" smtClean="0">
              <a:latin typeface="Arial" charset="0"/>
              <a:cs typeface="Arial" charset="0"/>
            </a:endParaRPr>
          </a:p>
        </p:txBody>
      </p:sp>
      <p:pic>
        <p:nvPicPr>
          <p:cNvPr id="24579" name="Picture 6"/>
          <p:cNvPicPr>
            <a:picLocks noChangeAspect="1"/>
          </p:cNvPicPr>
          <p:nvPr/>
        </p:nvPicPr>
        <p:blipFill>
          <a:blip r:embed="rId4"/>
          <a:srcRect/>
          <a:stretch>
            <a:fillRect/>
          </a:stretch>
        </p:blipFill>
        <p:spPr bwMode="auto">
          <a:xfrm>
            <a:off x="4429125" y="1096963"/>
            <a:ext cx="3463925" cy="4846637"/>
          </a:xfrm>
          <a:prstGeom prst="rect">
            <a:avLst/>
          </a:prstGeom>
          <a:noFill/>
          <a:ln w="9525">
            <a:noFill/>
            <a:miter lim="800000"/>
            <a:headEnd/>
            <a:tailEnd/>
          </a:ln>
        </p:spPr>
      </p:pic>
      <p:pic>
        <p:nvPicPr>
          <p:cNvPr id="24580" name="Picture 8"/>
          <p:cNvPicPr>
            <a:picLocks noChangeAspect="1"/>
          </p:cNvPicPr>
          <p:nvPr/>
        </p:nvPicPr>
        <p:blipFill>
          <a:blip r:embed="rId5"/>
          <a:srcRect/>
          <a:stretch>
            <a:fillRect/>
          </a:stretch>
        </p:blipFill>
        <p:spPr bwMode="auto">
          <a:xfrm>
            <a:off x="8234363" y="914400"/>
            <a:ext cx="3549650" cy="5054600"/>
          </a:xfrm>
          <a:prstGeom prst="rect">
            <a:avLst/>
          </a:prstGeom>
          <a:noFill/>
          <a:ln w="9525">
            <a:noFill/>
            <a:miter lim="800000"/>
            <a:headEnd/>
            <a:tailEnd/>
          </a:ln>
        </p:spPr>
      </p:pic>
      <p:pic>
        <p:nvPicPr>
          <p:cNvPr id="24581" name="Picture 14"/>
          <p:cNvPicPr>
            <a:picLocks noChangeAspect="1"/>
          </p:cNvPicPr>
          <p:nvPr/>
        </p:nvPicPr>
        <p:blipFill>
          <a:blip r:embed="rId6"/>
          <a:srcRect/>
          <a:stretch>
            <a:fillRect/>
          </a:stretch>
        </p:blipFill>
        <p:spPr bwMode="auto">
          <a:xfrm>
            <a:off x="407988" y="914400"/>
            <a:ext cx="3568700" cy="5029200"/>
          </a:xfrm>
          <a:prstGeom prst="rect">
            <a:avLst/>
          </a:prstGeom>
          <a:noFill/>
          <a:ln w="9525">
            <a:noFill/>
            <a:miter lim="800000"/>
            <a:headEnd/>
            <a:tailEnd/>
          </a:ln>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 Placeholder 2"/>
          <p:cNvSpPr>
            <a:spLocks noGrp="1"/>
          </p:cNvSpPr>
          <p:nvPr>
            <p:ph type="body" sz="quarter" idx="13"/>
          </p:nvPr>
        </p:nvSpPr>
        <p:spPr bwMode="auto">
          <a:xfrm>
            <a:off x="552450" y="79375"/>
            <a:ext cx="11117263" cy="865188"/>
          </a:xfrm>
          <a:noFill/>
          <a:ln>
            <a:miter lim="800000"/>
            <a:headEnd/>
            <a:tailEnd/>
          </a:ln>
        </p:spPr>
        <p:txBody>
          <a:bodyPr vert="horz" wrap="square" numCol="1" compatLnSpc="1">
            <a:prstTxWarp prst="textNoShape">
              <a:avLst/>
            </a:prstTxWarp>
          </a:bodyPr>
          <a:lstStyle/>
          <a:p>
            <a:pPr algn="ctr"/>
            <a:r>
              <a:rPr lang="uk-UA" sz="1600" b="1" smtClean="0">
                <a:solidFill>
                  <a:schemeClr val="tx1"/>
                </a:solidFill>
                <a:latin typeface="Arial" charset="0"/>
                <a:cs typeface="Arial" charset="0"/>
              </a:rPr>
              <a:t>Закони -</a:t>
            </a:r>
            <a:r>
              <a:rPr lang="fr-BE" sz="1600" b="1" smtClean="0">
                <a:solidFill>
                  <a:schemeClr val="tx1"/>
                </a:solidFill>
                <a:latin typeface="Arial" charset="0"/>
                <a:cs typeface="Arial" charset="0"/>
              </a:rPr>
              <a:t> </a:t>
            </a:r>
            <a:r>
              <a:rPr lang="uk-UA" sz="1600" b="1" smtClean="0">
                <a:solidFill>
                  <a:schemeClr val="tx1"/>
                </a:solidFill>
                <a:latin typeface="Arial" charset="0"/>
                <a:cs typeface="Arial" charset="0"/>
              </a:rPr>
              <a:t>Базельська конвенція ЮНЕП </a:t>
            </a:r>
          </a:p>
          <a:p>
            <a:pPr algn="ctr"/>
            <a:r>
              <a:rPr lang="uk-UA" sz="1200" b="1" smtClean="0">
                <a:solidFill>
                  <a:schemeClr val="tx1"/>
                </a:solidFill>
                <a:latin typeface="Arial" charset="0"/>
                <a:cs typeface="Arial" charset="0"/>
              </a:rPr>
              <a:t>(UNEP -Програма ООН з навколишнього середовища)</a:t>
            </a:r>
          </a:p>
          <a:p>
            <a:pPr algn="ctr"/>
            <a:r>
              <a:rPr lang="uk-UA" sz="1600" b="1" smtClean="0">
                <a:solidFill>
                  <a:schemeClr val="tx1"/>
                </a:solidFill>
                <a:latin typeface="Arial" charset="0"/>
                <a:cs typeface="Arial" charset="0"/>
              </a:rPr>
              <a:t> </a:t>
            </a:r>
            <a:r>
              <a:rPr lang="fr-BE" sz="1600" smtClean="0">
                <a:latin typeface="Arial" charset="0"/>
                <a:cs typeface="Arial" charset="0"/>
                <a:hlinkClick r:id="rId3"/>
              </a:rPr>
              <a:t>http://www.basel.int/Home</a:t>
            </a:r>
            <a:r>
              <a:rPr lang="fr-BE" sz="1600" smtClean="0">
                <a:latin typeface="Arial" charset="0"/>
                <a:cs typeface="Arial" charset="0"/>
              </a:rPr>
              <a:t> </a:t>
            </a:r>
            <a:endParaRPr lang="en-US" sz="1600" smtClean="0">
              <a:latin typeface="Arial" charset="0"/>
              <a:cs typeface="Arial" charset="0"/>
            </a:endParaRPr>
          </a:p>
        </p:txBody>
      </p:sp>
      <p:sp>
        <p:nvSpPr>
          <p:cNvPr id="26626" name="Text Placeholder 5"/>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en-US" smtClean="0">
              <a:latin typeface="Arial" charset="0"/>
              <a:cs typeface="Arial" charset="0"/>
            </a:endParaRPr>
          </a:p>
        </p:txBody>
      </p:sp>
      <p:pic>
        <p:nvPicPr>
          <p:cNvPr id="26627" name="Picture 10"/>
          <p:cNvPicPr>
            <a:picLocks noChangeAspect="1"/>
          </p:cNvPicPr>
          <p:nvPr/>
        </p:nvPicPr>
        <p:blipFill>
          <a:blip r:embed="rId4"/>
          <a:srcRect/>
          <a:stretch>
            <a:fillRect/>
          </a:stretch>
        </p:blipFill>
        <p:spPr bwMode="auto">
          <a:xfrm>
            <a:off x="6613525" y="901700"/>
            <a:ext cx="3556000" cy="5054600"/>
          </a:xfrm>
          <a:prstGeom prst="rect">
            <a:avLst/>
          </a:prstGeom>
          <a:noFill/>
          <a:ln w="9525">
            <a:noFill/>
            <a:miter lim="800000"/>
            <a:headEnd/>
            <a:tailEnd/>
          </a:ln>
        </p:spPr>
      </p:pic>
      <p:pic>
        <p:nvPicPr>
          <p:cNvPr id="26628" name="Picture 12"/>
          <p:cNvPicPr>
            <a:picLocks noChangeAspect="1"/>
          </p:cNvPicPr>
          <p:nvPr/>
        </p:nvPicPr>
        <p:blipFill>
          <a:blip r:embed="rId5"/>
          <a:srcRect/>
          <a:stretch>
            <a:fillRect/>
          </a:stretch>
        </p:blipFill>
        <p:spPr bwMode="auto">
          <a:xfrm>
            <a:off x="381000" y="908050"/>
            <a:ext cx="3562350" cy="5041900"/>
          </a:xfrm>
          <a:prstGeom prst="rect">
            <a:avLst/>
          </a:prstGeom>
          <a:noFill/>
          <a:ln w="9525">
            <a:noFill/>
            <a:miter lim="800000"/>
            <a:headEnd/>
            <a:tailEnd/>
          </a:ln>
        </p:spPr>
      </p:pic>
      <p:sp>
        <p:nvSpPr>
          <p:cNvPr id="26629" name="TextBox 17"/>
          <p:cNvSpPr txBox="1">
            <a:spLocks noChangeArrowheads="1"/>
          </p:cNvSpPr>
          <p:nvPr/>
        </p:nvSpPr>
        <p:spPr bwMode="auto">
          <a:xfrm>
            <a:off x="4510088" y="5097463"/>
            <a:ext cx="1414462" cy="369887"/>
          </a:xfrm>
          <a:prstGeom prst="rect">
            <a:avLst/>
          </a:prstGeom>
          <a:noFill/>
          <a:ln w="9525">
            <a:noFill/>
            <a:miter lim="800000"/>
            <a:headEnd/>
            <a:tailEnd/>
          </a:ln>
        </p:spPr>
        <p:txBody>
          <a:bodyPr>
            <a:spAutoFit/>
          </a:bodyPr>
          <a:lstStyle/>
          <a:p>
            <a:r>
              <a:rPr lang="fr-BE">
                <a:latin typeface="Calibri" pitchFamily="34" charset="0"/>
              </a:rPr>
              <a:t>Etc…</a:t>
            </a:r>
            <a:endParaRPr lang="en-US">
              <a:latin typeface="Calibri" pitchFamily="34" charset="0"/>
            </a:endParaRPr>
          </a:p>
        </p:txBody>
      </p:sp>
      <p:sp>
        <p:nvSpPr>
          <p:cNvPr id="26630" name="TextBox 18"/>
          <p:cNvSpPr txBox="1">
            <a:spLocks noChangeArrowheads="1"/>
          </p:cNvSpPr>
          <p:nvPr/>
        </p:nvSpPr>
        <p:spPr bwMode="auto">
          <a:xfrm>
            <a:off x="10748963" y="5094288"/>
            <a:ext cx="1416050" cy="369887"/>
          </a:xfrm>
          <a:prstGeom prst="rect">
            <a:avLst/>
          </a:prstGeom>
          <a:noFill/>
          <a:ln w="9525">
            <a:noFill/>
            <a:miter lim="800000"/>
            <a:headEnd/>
            <a:tailEnd/>
          </a:ln>
        </p:spPr>
        <p:txBody>
          <a:bodyPr>
            <a:spAutoFit/>
          </a:bodyPr>
          <a:lstStyle/>
          <a:p>
            <a:r>
              <a:rPr lang="fr-BE">
                <a:latin typeface="Calibri" pitchFamily="34" charset="0"/>
              </a:rPr>
              <a:t>Etc…</a:t>
            </a:r>
            <a:endParaRPr lang="en-US">
              <a:latin typeface="Calibri" pitchFamily="34" charset="0"/>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 Placeholder 2"/>
          <p:cNvSpPr>
            <a:spLocks noGrp="1"/>
          </p:cNvSpPr>
          <p:nvPr>
            <p:ph type="body" sz="quarter" idx="13"/>
          </p:nvPr>
        </p:nvSpPr>
        <p:spPr bwMode="auto">
          <a:xfrm>
            <a:off x="87313" y="155575"/>
            <a:ext cx="11831637" cy="490538"/>
          </a:xfrm>
          <a:noFill/>
          <a:ln>
            <a:miter lim="800000"/>
            <a:headEnd/>
            <a:tailEnd/>
          </a:ln>
        </p:spPr>
        <p:txBody>
          <a:bodyPr vert="horz" wrap="square" numCol="1" compatLnSpc="1">
            <a:prstTxWarp prst="textNoShape">
              <a:avLst/>
            </a:prstTxWarp>
          </a:bodyPr>
          <a:lstStyle/>
          <a:p>
            <a:pPr algn="ctr">
              <a:lnSpc>
                <a:spcPct val="100000"/>
              </a:lnSpc>
            </a:pPr>
            <a:r>
              <a:rPr lang="uk-UA" sz="1800" b="1" smtClean="0">
                <a:solidFill>
                  <a:schemeClr val="tx1"/>
                </a:solidFill>
                <a:latin typeface="Arial" charset="0"/>
                <a:cs typeface="Arial" charset="0"/>
              </a:rPr>
              <a:t>Базельська конвенція ЮНЕП – Технічні керівні документи</a:t>
            </a:r>
          </a:p>
          <a:p>
            <a:pPr algn="ctr">
              <a:lnSpc>
                <a:spcPct val="100000"/>
              </a:lnSpc>
            </a:pPr>
            <a:r>
              <a:rPr lang="uk-UA" sz="1000" b="1" smtClean="0">
                <a:solidFill>
                  <a:schemeClr val="tx1"/>
                </a:solidFill>
                <a:latin typeface="Arial" charset="0"/>
                <a:cs typeface="Arial" charset="0"/>
              </a:rPr>
              <a:t>(UNEP -Програма ООН з навколишнього середовища)</a:t>
            </a:r>
            <a:endParaRPr lang="en-US" sz="1000" b="1" smtClean="0">
              <a:solidFill>
                <a:schemeClr val="tx1"/>
              </a:solidFill>
              <a:latin typeface="Arial" charset="0"/>
              <a:cs typeface="Arial" charset="0"/>
            </a:endParaRPr>
          </a:p>
        </p:txBody>
      </p:sp>
      <p:sp>
        <p:nvSpPr>
          <p:cNvPr id="28674" name="Text Placeholder 5"/>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ru-RU" smtClean="0">
              <a:latin typeface="Arial" charset="0"/>
              <a:cs typeface="Arial" charset="0"/>
            </a:endParaRPr>
          </a:p>
        </p:txBody>
      </p:sp>
      <p:grpSp>
        <p:nvGrpSpPr>
          <p:cNvPr id="28675" name="Group 9"/>
          <p:cNvGrpSpPr>
            <a:grpSpLocks/>
          </p:cNvGrpSpPr>
          <p:nvPr/>
        </p:nvGrpSpPr>
        <p:grpSpPr bwMode="auto">
          <a:xfrm>
            <a:off x="87313" y="704850"/>
            <a:ext cx="11715750" cy="6153150"/>
            <a:chOff x="87682" y="705550"/>
            <a:chExt cx="11714778" cy="6152449"/>
          </a:xfrm>
        </p:grpSpPr>
        <p:pic>
          <p:nvPicPr>
            <p:cNvPr id="28676" name="Picture 7"/>
            <p:cNvPicPr>
              <a:picLocks noChangeAspect="1"/>
            </p:cNvPicPr>
            <p:nvPr/>
          </p:nvPicPr>
          <p:blipFill>
            <a:blip r:embed="rId3"/>
            <a:srcRect/>
            <a:stretch>
              <a:fillRect/>
            </a:stretch>
          </p:blipFill>
          <p:spPr bwMode="auto">
            <a:xfrm>
              <a:off x="363255" y="705550"/>
              <a:ext cx="11439205" cy="6152449"/>
            </a:xfrm>
            <a:prstGeom prst="rect">
              <a:avLst/>
            </a:prstGeom>
            <a:noFill/>
            <a:ln w="9525">
              <a:noFill/>
              <a:miter lim="800000"/>
              <a:headEnd/>
              <a:tailEnd/>
            </a:ln>
          </p:spPr>
        </p:pic>
        <p:sp>
          <p:nvSpPr>
            <p:cNvPr id="9" name="Rectangle 8">
              <a:extLst>
                <a:ext uri="{FF2B5EF4-FFF2-40B4-BE49-F238E27FC236}"/>
              </a:extLst>
            </p:cNvPr>
            <p:cNvSpPr/>
            <p:nvPr/>
          </p:nvSpPr>
          <p:spPr>
            <a:xfrm>
              <a:off x="87682" y="2254773"/>
              <a:ext cx="3369982" cy="46032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extLst>
          </p:cNvPr>
          <p:cNvSpPr>
            <a:spLocks noGrp="1"/>
          </p:cNvSpPr>
          <p:nvPr>
            <p:ph type="body" sz="quarter" idx="13"/>
          </p:nvPr>
        </p:nvSpPr>
        <p:spPr>
          <a:xfrm>
            <a:off x="552450" y="350838"/>
            <a:ext cx="11341100" cy="523875"/>
          </a:xfrm>
        </p:spPr>
        <p:txBody>
          <a:bodyPr/>
          <a:lstStyle/>
          <a:p>
            <a:pPr algn="ctr" fontAlgn="auto">
              <a:spcAft>
                <a:spcPts val="0"/>
              </a:spcAft>
              <a:buFont typeface="Arial"/>
              <a:buNone/>
              <a:defRPr/>
            </a:pPr>
            <a:r>
              <a:rPr lang="uk-UA" sz="1800" b="1" dirty="0">
                <a:solidFill>
                  <a:schemeClr val="tx1"/>
                </a:solidFill>
              </a:rPr>
              <a:t>ОЕСР - </a:t>
            </a:r>
            <a:r>
              <a:rPr lang="uk-UA" sz="1800" b="1" u="sng" dirty="0">
                <a:solidFill>
                  <a:schemeClr val="tx1"/>
                </a:solidFill>
                <a:hlinkClick r:id="rId3"/>
              </a:rPr>
              <a:t>https://www.oecd.org/about/</a:t>
            </a:r>
            <a:r>
              <a:rPr lang="uk-UA" sz="1800" b="1" dirty="0">
                <a:solidFill>
                  <a:schemeClr val="tx1"/>
                </a:solidFill>
              </a:rPr>
              <a:t> </a:t>
            </a:r>
            <a:endParaRPr lang="ru-RU" sz="1800" b="1" dirty="0">
              <a:solidFill>
                <a:schemeClr val="tx1"/>
              </a:solidFill>
            </a:endParaRPr>
          </a:p>
          <a:p>
            <a:pPr algn="ctr" fontAlgn="auto">
              <a:spcAft>
                <a:spcPts val="0"/>
              </a:spcAft>
              <a:buFont typeface="Arial"/>
              <a:buNone/>
              <a:defRPr/>
            </a:pPr>
            <a:r>
              <a:rPr lang="uk-UA" sz="1050" b="1" dirty="0">
                <a:solidFill>
                  <a:schemeClr val="tx1"/>
                </a:solidFill>
              </a:rPr>
              <a:t>ОЕСР - Організація економічного співробітництва та розвитку – OECD- </a:t>
            </a:r>
            <a:r>
              <a:rPr lang="uk-UA" sz="1050" b="1" dirty="0" err="1">
                <a:solidFill>
                  <a:schemeClr val="tx1"/>
                </a:solidFill>
              </a:rPr>
              <a:t>Organisation</a:t>
            </a:r>
            <a:r>
              <a:rPr lang="uk-UA" sz="1050" b="1" dirty="0">
                <a:solidFill>
                  <a:schemeClr val="tx1"/>
                </a:solidFill>
              </a:rPr>
              <a:t> </a:t>
            </a:r>
            <a:r>
              <a:rPr lang="uk-UA" sz="1050" b="1" dirty="0" err="1">
                <a:solidFill>
                  <a:schemeClr val="tx1"/>
                </a:solidFill>
              </a:rPr>
              <a:t>for</a:t>
            </a:r>
            <a:r>
              <a:rPr lang="uk-UA" sz="1050" b="1" dirty="0">
                <a:solidFill>
                  <a:schemeClr val="tx1"/>
                </a:solidFill>
              </a:rPr>
              <a:t> </a:t>
            </a:r>
            <a:r>
              <a:rPr lang="uk-UA" sz="1050" b="1" dirty="0" err="1">
                <a:solidFill>
                  <a:schemeClr val="tx1"/>
                </a:solidFill>
              </a:rPr>
              <a:t>Economic</a:t>
            </a:r>
            <a:r>
              <a:rPr lang="uk-UA" sz="1050" b="1" dirty="0">
                <a:solidFill>
                  <a:schemeClr val="tx1"/>
                </a:solidFill>
              </a:rPr>
              <a:t> </a:t>
            </a:r>
            <a:r>
              <a:rPr lang="uk-UA" sz="1050" b="1" dirty="0" err="1">
                <a:solidFill>
                  <a:schemeClr val="tx1"/>
                </a:solidFill>
              </a:rPr>
              <a:t>Co-operation</a:t>
            </a:r>
            <a:r>
              <a:rPr lang="uk-UA" sz="1050" b="1" dirty="0">
                <a:solidFill>
                  <a:schemeClr val="tx1"/>
                </a:solidFill>
              </a:rPr>
              <a:t> </a:t>
            </a:r>
            <a:r>
              <a:rPr lang="uk-UA" sz="1050" b="1" dirty="0" err="1">
                <a:solidFill>
                  <a:schemeClr val="tx1"/>
                </a:solidFill>
              </a:rPr>
              <a:t>and</a:t>
            </a:r>
            <a:r>
              <a:rPr lang="uk-UA" sz="1050" b="1" dirty="0">
                <a:solidFill>
                  <a:schemeClr val="tx1"/>
                </a:solidFill>
              </a:rPr>
              <a:t> </a:t>
            </a:r>
            <a:r>
              <a:rPr lang="uk-UA" sz="1050" b="1" dirty="0" err="1" smtClean="0">
                <a:solidFill>
                  <a:schemeClr val="tx1"/>
                </a:solidFill>
              </a:rPr>
              <a:t>Development</a:t>
            </a:r>
            <a:r>
              <a:rPr lang="fr-BE" sz="1050" b="1" dirty="0" smtClean="0">
                <a:solidFill>
                  <a:schemeClr val="tx1"/>
                </a:solidFill>
              </a:rPr>
              <a:t> </a:t>
            </a:r>
            <a:endParaRPr lang="en-US" sz="1050" b="1" dirty="0">
              <a:solidFill>
                <a:schemeClr val="tx1"/>
              </a:solidFill>
            </a:endParaRPr>
          </a:p>
        </p:txBody>
      </p:sp>
      <p:sp>
        <p:nvSpPr>
          <p:cNvPr id="30722" name="Text Placeholder 5"/>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en-US" smtClean="0">
              <a:latin typeface="Arial" charset="0"/>
              <a:cs typeface="Arial" charset="0"/>
            </a:endParaRPr>
          </a:p>
        </p:txBody>
      </p:sp>
      <p:pic>
        <p:nvPicPr>
          <p:cNvPr id="30723" name="Picture 4"/>
          <p:cNvPicPr>
            <a:picLocks noChangeAspect="1"/>
          </p:cNvPicPr>
          <p:nvPr/>
        </p:nvPicPr>
        <p:blipFill>
          <a:blip r:embed="rId4"/>
          <a:srcRect/>
          <a:stretch>
            <a:fillRect/>
          </a:stretch>
        </p:blipFill>
        <p:spPr bwMode="auto">
          <a:xfrm>
            <a:off x="1123950" y="874713"/>
            <a:ext cx="10610850" cy="5473700"/>
          </a:xfrm>
          <a:prstGeom prst="rect">
            <a:avLst/>
          </a:prstGeom>
          <a:noFill/>
          <a:ln w="9525">
            <a:noFill/>
            <a:miter lim="800000"/>
            <a:headEnd/>
            <a:tailEnd/>
          </a:ln>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Placeholder 2"/>
          <p:cNvSpPr>
            <a:spLocks noGrp="1"/>
          </p:cNvSpPr>
          <p:nvPr>
            <p:ph type="body" sz="quarter" idx="13"/>
          </p:nvPr>
        </p:nvSpPr>
        <p:spPr bwMode="auto">
          <a:xfrm>
            <a:off x="552450" y="317500"/>
            <a:ext cx="11117263" cy="387350"/>
          </a:xfrm>
          <a:noFill/>
          <a:ln>
            <a:miter lim="800000"/>
            <a:headEnd/>
            <a:tailEnd/>
          </a:ln>
        </p:spPr>
        <p:txBody>
          <a:bodyPr vert="horz" wrap="square" numCol="1" compatLnSpc="1">
            <a:prstTxWarp prst="textNoShape">
              <a:avLst/>
            </a:prstTxWarp>
          </a:bodyPr>
          <a:lstStyle/>
          <a:p>
            <a:r>
              <a:rPr lang="uk-UA" b="1" smtClean="0">
                <a:latin typeface="Arial" charset="0"/>
                <a:cs typeface="Arial" charset="0"/>
              </a:rPr>
              <a:t>Бізнес в ОЕСР</a:t>
            </a:r>
            <a:r>
              <a:rPr lang="ru-RU" b="1" smtClean="0">
                <a:latin typeface="Arial" charset="0"/>
                <a:cs typeface="Arial" charset="0"/>
              </a:rPr>
              <a:t> </a:t>
            </a:r>
            <a:r>
              <a:rPr lang="en-US" smtClean="0">
                <a:latin typeface="Arial" charset="0"/>
                <a:cs typeface="Arial" charset="0"/>
                <a:hlinkClick r:id="rId3"/>
              </a:rPr>
              <a:t>https://www.businessatoecd.org/</a:t>
            </a:r>
            <a:r>
              <a:rPr lang="fr-BE" smtClean="0">
                <a:latin typeface="Arial" charset="0"/>
                <a:cs typeface="Arial" charset="0"/>
              </a:rPr>
              <a:t> </a:t>
            </a:r>
            <a:endParaRPr lang="en-US" smtClean="0">
              <a:latin typeface="Arial" charset="0"/>
              <a:cs typeface="Arial" charset="0"/>
            </a:endParaRPr>
          </a:p>
        </p:txBody>
      </p:sp>
      <p:sp>
        <p:nvSpPr>
          <p:cNvPr id="32770" name="Text Placeholder 5"/>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endParaRPr lang="uk-UA" smtClean="0">
              <a:latin typeface="Arial" charset="0"/>
              <a:cs typeface="Arial" charset="0"/>
            </a:endParaRPr>
          </a:p>
        </p:txBody>
      </p:sp>
      <p:pic>
        <p:nvPicPr>
          <p:cNvPr id="32771" name="Picture 8"/>
          <p:cNvPicPr>
            <a:picLocks noChangeAspect="1"/>
          </p:cNvPicPr>
          <p:nvPr/>
        </p:nvPicPr>
        <p:blipFill>
          <a:blip r:embed="rId4"/>
          <a:srcRect/>
          <a:stretch>
            <a:fillRect/>
          </a:stretch>
        </p:blipFill>
        <p:spPr bwMode="auto">
          <a:xfrm>
            <a:off x="0" y="752475"/>
            <a:ext cx="12192000" cy="6105525"/>
          </a:xfrm>
          <a:prstGeom prst="rect">
            <a:avLst/>
          </a:prstGeom>
          <a:noFill/>
          <a:ln w="9525">
            <a:noFill/>
            <a:miter lim="800000"/>
            <a:headEnd/>
            <a:tailEnd/>
          </a:ln>
        </p:spPr>
      </p:pic>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 Placeholder 2"/>
          <p:cNvSpPr>
            <a:spLocks noGrp="1"/>
          </p:cNvSpPr>
          <p:nvPr>
            <p:ph type="body" sz="quarter" idx="13"/>
          </p:nvPr>
        </p:nvSpPr>
        <p:spPr bwMode="auto">
          <a:xfrm>
            <a:off x="552450" y="346075"/>
            <a:ext cx="11117263" cy="331788"/>
          </a:xfrm>
          <a:noFill/>
          <a:ln>
            <a:miter lim="800000"/>
            <a:headEnd/>
            <a:tailEnd/>
          </a:ln>
        </p:spPr>
        <p:txBody>
          <a:bodyPr vert="horz" wrap="square" numCol="1" compatLnSpc="1">
            <a:prstTxWarp prst="textNoShape">
              <a:avLst/>
            </a:prstTxWarp>
          </a:bodyPr>
          <a:lstStyle/>
          <a:p>
            <a:r>
              <a:rPr lang="uk-UA" sz="2400" b="1" smtClean="0">
                <a:latin typeface="Arial" charset="0"/>
                <a:cs typeface="Arial" charset="0"/>
              </a:rPr>
              <a:t>ОЕСР</a:t>
            </a:r>
            <a:r>
              <a:rPr lang="fr-BE" sz="2400" b="1" smtClean="0">
                <a:latin typeface="Arial" charset="0"/>
                <a:cs typeface="Arial" charset="0"/>
              </a:rPr>
              <a:t> – </a:t>
            </a:r>
            <a:r>
              <a:rPr lang="ru-RU" sz="2400" b="1" smtClean="0">
                <a:latin typeface="Arial" charset="0"/>
                <a:cs typeface="Arial" charset="0"/>
              </a:rPr>
              <a:t>КЕРІВНІ ПРИНЦИПИ</a:t>
            </a:r>
            <a:endParaRPr lang="en-US" sz="2400" b="1" smtClean="0">
              <a:latin typeface="Arial" charset="0"/>
              <a:cs typeface="Arial" charset="0"/>
            </a:endParaRPr>
          </a:p>
        </p:txBody>
      </p:sp>
      <p:sp>
        <p:nvSpPr>
          <p:cNvPr id="34818" name="Text Placeholder 5"/>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ru-RU" smtClean="0">
              <a:latin typeface="Arial" charset="0"/>
              <a:cs typeface="Arial" charset="0"/>
            </a:endParaRPr>
          </a:p>
        </p:txBody>
      </p:sp>
      <p:sp>
        <p:nvSpPr>
          <p:cNvPr id="34819" name="TextBox 6"/>
          <p:cNvSpPr txBox="1">
            <a:spLocks noChangeArrowheads="1"/>
          </p:cNvSpPr>
          <p:nvPr/>
        </p:nvSpPr>
        <p:spPr bwMode="auto">
          <a:xfrm>
            <a:off x="2138363" y="889000"/>
            <a:ext cx="1690687" cy="1200150"/>
          </a:xfrm>
          <a:prstGeom prst="rect">
            <a:avLst/>
          </a:prstGeom>
          <a:noFill/>
          <a:ln w="9525">
            <a:noFill/>
            <a:miter lim="800000"/>
            <a:headEnd/>
            <a:tailEnd/>
          </a:ln>
        </p:spPr>
        <p:txBody>
          <a:bodyPr>
            <a:spAutoFit/>
          </a:bodyPr>
          <a:lstStyle/>
          <a:p>
            <a:pPr algn="ctr"/>
            <a:r>
              <a:rPr lang="ru-RU" u="sng">
                <a:latin typeface="Calibri" pitchFamily="34" charset="0"/>
              </a:rPr>
              <a:t>Бізнес-моделі </a:t>
            </a:r>
            <a:r>
              <a:rPr lang="uk-UA">
                <a:latin typeface="Calibri" pitchFamily="34" charset="0"/>
              </a:rPr>
              <a:t>для економіки замкнутого циклу </a:t>
            </a:r>
            <a:r>
              <a:rPr lang="en-US">
                <a:latin typeface="Calibri" pitchFamily="34" charset="0"/>
              </a:rPr>
              <a:t>(PDF)</a:t>
            </a:r>
          </a:p>
        </p:txBody>
      </p:sp>
      <p:sp>
        <p:nvSpPr>
          <p:cNvPr id="34820" name="TextBox 8"/>
          <p:cNvSpPr txBox="1">
            <a:spLocks noChangeArrowheads="1"/>
          </p:cNvSpPr>
          <p:nvPr/>
        </p:nvSpPr>
        <p:spPr bwMode="auto">
          <a:xfrm>
            <a:off x="4959350" y="682625"/>
            <a:ext cx="1849438" cy="1754188"/>
          </a:xfrm>
          <a:prstGeom prst="rect">
            <a:avLst/>
          </a:prstGeom>
          <a:noFill/>
          <a:ln w="9525">
            <a:noFill/>
            <a:miter lim="800000"/>
            <a:headEnd/>
            <a:tailEnd/>
          </a:ln>
        </p:spPr>
        <p:txBody>
          <a:bodyPr>
            <a:spAutoFit/>
          </a:bodyPr>
          <a:lstStyle/>
          <a:p>
            <a:pPr algn="ctr"/>
            <a:r>
              <a:rPr lang="ru-RU">
                <a:latin typeface="Calibri" pitchFamily="34" charset="0"/>
              </a:rPr>
              <a:t>Міжнародна торгівля та перехід до </a:t>
            </a:r>
            <a:r>
              <a:rPr lang="uk-UA">
                <a:latin typeface="Calibri" pitchFamily="34" charset="0"/>
              </a:rPr>
              <a:t>економіки замкнутого циклу</a:t>
            </a:r>
            <a:r>
              <a:rPr lang="en-US">
                <a:latin typeface="Calibri" pitchFamily="34" charset="0"/>
              </a:rPr>
              <a:t> (PDF)</a:t>
            </a:r>
          </a:p>
        </p:txBody>
      </p:sp>
      <p:pic>
        <p:nvPicPr>
          <p:cNvPr id="34821" name="Picture 13"/>
          <p:cNvPicPr>
            <a:picLocks noChangeAspect="1"/>
          </p:cNvPicPr>
          <p:nvPr/>
        </p:nvPicPr>
        <p:blipFill>
          <a:blip r:embed="rId3"/>
          <a:srcRect/>
          <a:stretch>
            <a:fillRect/>
          </a:stretch>
        </p:blipFill>
        <p:spPr bwMode="auto">
          <a:xfrm>
            <a:off x="1603375" y="2490788"/>
            <a:ext cx="2598738" cy="3590925"/>
          </a:xfrm>
          <a:prstGeom prst="rect">
            <a:avLst/>
          </a:prstGeom>
          <a:noFill/>
          <a:ln w="9525">
            <a:noFill/>
            <a:miter lim="800000"/>
            <a:headEnd/>
            <a:tailEnd/>
          </a:ln>
        </p:spPr>
      </p:pic>
      <p:pic>
        <p:nvPicPr>
          <p:cNvPr id="34822" name="Picture 15"/>
          <p:cNvPicPr>
            <a:picLocks noChangeAspect="1"/>
          </p:cNvPicPr>
          <p:nvPr/>
        </p:nvPicPr>
        <p:blipFill>
          <a:blip r:embed="rId4"/>
          <a:srcRect/>
          <a:stretch>
            <a:fillRect/>
          </a:stretch>
        </p:blipFill>
        <p:spPr bwMode="auto">
          <a:xfrm>
            <a:off x="7550150" y="2476500"/>
            <a:ext cx="2600325" cy="3605213"/>
          </a:xfrm>
          <a:prstGeom prst="rect">
            <a:avLst/>
          </a:prstGeom>
          <a:noFill/>
          <a:ln w="9525">
            <a:noFill/>
            <a:miter lim="800000"/>
            <a:headEnd/>
            <a:tailEnd/>
          </a:ln>
        </p:spPr>
      </p:pic>
      <p:pic>
        <p:nvPicPr>
          <p:cNvPr id="34823" name="Picture 17"/>
          <p:cNvPicPr>
            <a:picLocks noChangeAspect="1"/>
          </p:cNvPicPr>
          <p:nvPr/>
        </p:nvPicPr>
        <p:blipFill>
          <a:blip r:embed="rId5"/>
          <a:srcRect/>
          <a:stretch>
            <a:fillRect/>
          </a:stretch>
        </p:blipFill>
        <p:spPr bwMode="auto">
          <a:xfrm>
            <a:off x="4591050" y="2484438"/>
            <a:ext cx="2592388" cy="3597275"/>
          </a:xfrm>
          <a:prstGeom prst="rect">
            <a:avLst/>
          </a:prstGeom>
          <a:noFill/>
          <a:ln w="9525">
            <a:noFill/>
            <a:miter lim="800000"/>
            <a:headEnd/>
            <a:tailEnd/>
          </a:ln>
        </p:spPr>
      </p:pic>
      <p:sp>
        <p:nvSpPr>
          <p:cNvPr id="34824" name="TextBox 18"/>
          <p:cNvSpPr txBox="1">
            <a:spLocks noChangeArrowheads="1"/>
          </p:cNvSpPr>
          <p:nvPr/>
        </p:nvSpPr>
        <p:spPr bwMode="auto">
          <a:xfrm>
            <a:off x="7648575" y="708025"/>
            <a:ext cx="2600325" cy="1754188"/>
          </a:xfrm>
          <a:prstGeom prst="rect">
            <a:avLst/>
          </a:prstGeom>
          <a:noFill/>
          <a:ln w="9525">
            <a:noFill/>
            <a:miter lim="800000"/>
            <a:headEnd/>
            <a:tailEnd/>
          </a:ln>
        </p:spPr>
        <p:txBody>
          <a:bodyPr>
            <a:spAutoFit/>
          </a:bodyPr>
          <a:lstStyle/>
          <a:p>
            <a:pPr algn="ctr"/>
            <a:r>
              <a:rPr lang="ru-RU">
                <a:latin typeface="Calibri" pitchFamily="34" charset="0"/>
              </a:rPr>
              <a:t>Розширена відповідальність виробника - Керівництво з ефективного управління відходами (PDF)</a:t>
            </a:r>
            <a:endParaRPr lang="en-US">
              <a:latin typeface="Calibri" pitchFamily="34" charset="0"/>
            </a:endParaRP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 Placeholder 2"/>
          <p:cNvSpPr>
            <a:spLocks noGrp="1"/>
          </p:cNvSpPr>
          <p:nvPr>
            <p:ph type="body" sz="quarter" idx="13"/>
          </p:nvPr>
        </p:nvSpPr>
        <p:spPr bwMode="auto">
          <a:xfrm>
            <a:off x="552450" y="317500"/>
            <a:ext cx="11117263" cy="387350"/>
          </a:xfrm>
          <a:noFill/>
          <a:ln>
            <a:miter lim="800000"/>
            <a:headEnd/>
            <a:tailEnd/>
          </a:ln>
        </p:spPr>
        <p:txBody>
          <a:bodyPr vert="horz" wrap="square" numCol="1" compatLnSpc="1">
            <a:prstTxWarp prst="textNoShape">
              <a:avLst/>
            </a:prstTxWarp>
          </a:bodyPr>
          <a:lstStyle/>
          <a:p>
            <a:r>
              <a:rPr lang="ru-RU" smtClean="0">
                <a:latin typeface="Arial" charset="0"/>
                <a:cs typeface="Arial" charset="0"/>
              </a:rPr>
              <a:t>Правові інструменти ОЕСР</a:t>
            </a:r>
            <a:endParaRPr lang="en-US" smtClean="0">
              <a:latin typeface="Arial" charset="0"/>
              <a:cs typeface="Arial" charset="0"/>
            </a:endParaRPr>
          </a:p>
        </p:txBody>
      </p:sp>
      <p:sp>
        <p:nvSpPr>
          <p:cNvPr id="36866" name="Text Placeholder 5"/>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ru-RU" smtClean="0">
              <a:latin typeface="Arial" charset="0"/>
              <a:cs typeface="Arial" charset="0"/>
            </a:endParaRPr>
          </a:p>
        </p:txBody>
      </p:sp>
      <p:pic>
        <p:nvPicPr>
          <p:cNvPr id="36867" name="Picture 3"/>
          <p:cNvPicPr>
            <a:picLocks noChangeAspect="1"/>
          </p:cNvPicPr>
          <p:nvPr/>
        </p:nvPicPr>
        <p:blipFill>
          <a:blip r:embed="rId3"/>
          <a:srcRect/>
          <a:stretch>
            <a:fillRect/>
          </a:stretch>
        </p:blipFill>
        <p:spPr bwMode="auto">
          <a:xfrm>
            <a:off x="439738" y="993775"/>
            <a:ext cx="5400675" cy="1666875"/>
          </a:xfrm>
          <a:prstGeom prst="rect">
            <a:avLst/>
          </a:prstGeom>
          <a:noFill/>
          <a:ln w="9525">
            <a:noFill/>
            <a:miter lim="800000"/>
            <a:headEnd/>
            <a:tailEnd/>
          </a:ln>
        </p:spPr>
      </p:pic>
      <p:sp>
        <p:nvSpPr>
          <p:cNvPr id="36868" name="TextBox 4"/>
          <p:cNvSpPr txBox="1">
            <a:spLocks noChangeArrowheads="1"/>
          </p:cNvSpPr>
          <p:nvPr/>
        </p:nvSpPr>
        <p:spPr bwMode="auto">
          <a:xfrm>
            <a:off x="552450" y="3055938"/>
            <a:ext cx="11283950" cy="1666875"/>
          </a:xfrm>
          <a:prstGeom prst="rect">
            <a:avLst/>
          </a:prstGeom>
          <a:noFill/>
          <a:ln w="9525">
            <a:noFill/>
            <a:miter lim="800000"/>
            <a:headEnd/>
            <a:tailEnd/>
          </a:ln>
        </p:spPr>
        <p:txBody>
          <a:bodyPr>
            <a:spAutoFit/>
          </a:bodyPr>
          <a:lstStyle/>
          <a:p>
            <a:endParaRPr lang="uk-UA">
              <a:latin typeface="Calibri" pitchFamily="34" charset="0"/>
            </a:endParaRPr>
          </a:p>
        </p:txBody>
      </p:sp>
      <p:sp>
        <p:nvSpPr>
          <p:cNvPr id="36869" name="Rectangle 1"/>
          <p:cNvSpPr>
            <a:spLocks noChangeArrowheads="1"/>
          </p:cNvSpPr>
          <p:nvPr/>
        </p:nvSpPr>
        <p:spPr bwMode="auto">
          <a:xfrm>
            <a:off x="365125" y="2949575"/>
            <a:ext cx="11660188" cy="1016000"/>
          </a:xfrm>
          <a:prstGeom prst="rect">
            <a:avLst/>
          </a:prstGeom>
          <a:solidFill>
            <a:srgbClr val="FFFFFF"/>
          </a:solidFill>
          <a:ln w="9525">
            <a:noFill/>
            <a:miter lim="800000"/>
            <a:headEnd/>
            <a:tailEnd/>
          </a:ln>
        </p:spPr>
        <p:txBody>
          <a:bodyPr lIns="0" tIns="0" rIns="0" bIns="0" anchor="ctr">
            <a:spAutoFit/>
          </a:bodyPr>
          <a:lstStyle/>
          <a:p>
            <a:pPr eaLnBrk="0" hangingPunct="0"/>
            <a:r>
              <a:rPr lang="uk-UA" altLang="en-US" b="1"/>
              <a:t>Рада </a:t>
            </a:r>
            <a:r>
              <a:rPr lang="uk-UA" b="1"/>
              <a:t>ОЕСР</a:t>
            </a:r>
            <a:endParaRPr lang="en-US" altLang="en-US" b="1"/>
          </a:p>
          <a:p>
            <a:pPr eaLnBrk="0" hangingPunct="0"/>
            <a:r>
              <a:rPr lang="en-US" altLang="en-US" sz="1600">
                <a:solidFill>
                  <a:srgbClr val="333333"/>
                </a:solidFill>
                <a:latin typeface="Helvetica Neue"/>
              </a:rPr>
              <a:t> </a:t>
            </a:r>
          </a:p>
          <a:p>
            <a:pPr eaLnBrk="0" hangingPunct="0"/>
            <a:r>
              <a:rPr lang="ru-RU" altLang="en-US" sz="1600">
                <a:solidFill>
                  <a:srgbClr val="333333"/>
                </a:solidFill>
                <a:latin typeface="Helvetica Neue"/>
              </a:rPr>
              <a:t>Керівний орган Організації. Рада має повноваження ухвалювати правові документи, які зазвичай називаються «Актами ОЕСР».</a:t>
            </a:r>
            <a:endParaRPr lang="en-US" altLang="en-US"/>
          </a:p>
        </p:txBody>
      </p:sp>
      <p:graphicFrame>
        <p:nvGraphicFramePr>
          <p:cNvPr id="7" name="Table 6">
            <a:extLst>
              <a:ext uri="{FF2B5EF4-FFF2-40B4-BE49-F238E27FC236}"/>
            </a:extLst>
          </p:cNvPr>
          <p:cNvGraphicFramePr>
            <a:graphicFrameLocks noGrp="1"/>
          </p:cNvGraphicFramePr>
          <p:nvPr/>
        </p:nvGraphicFramePr>
        <p:xfrm>
          <a:off x="6926263" y="4321175"/>
          <a:ext cx="5024437" cy="325438"/>
        </p:xfrm>
        <a:graphic>
          <a:graphicData uri="http://schemas.openxmlformats.org/drawingml/2006/table">
            <a:tbl>
              <a:tblPr/>
              <a:tblGrid>
                <a:gridCol w="766585">
                  <a:extLst>
                    <a:ext uri="{9D8B030D-6E8A-4147-A177-3AD203B41FA5}"/>
                  </a:extLst>
                </a:gridCol>
                <a:gridCol w="4256548">
                  <a:extLst>
                    <a:ext uri="{9D8B030D-6E8A-4147-A177-3AD203B41FA5}"/>
                  </a:extLst>
                </a:gridCol>
              </a:tblGrid>
              <a:tr h="0">
                <a:tc>
                  <a:txBody>
                    <a:bodyPr/>
                    <a:lstStyle/>
                    <a:p>
                      <a:pPr algn="l" fontAlgn="t"/>
                      <a:endParaRPr lang="en-US" b="0" dirty="0">
                        <a:effectLst/>
                      </a:endParaRPr>
                    </a:p>
                  </a:txBody>
                  <a:tcPr marL="31750" marR="63500" marT="25400" marB="25400">
                    <a:lnL>
                      <a:noFill/>
                    </a:lnL>
                    <a:lnR>
                      <a:noFill/>
                    </a:lnR>
                    <a:lnT>
                      <a:noFill/>
                    </a:lnT>
                    <a:lnB>
                      <a:noFill/>
                    </a:lnB>
                  </a:tcPr>
                </a:tc>
                <a:tc>
                  <a:txBody>
                    <a:bodyPr/>
                    <a:lstStyle/>
                    <a:p>
                      <a:pPr algn="l" fontAlgn="t"/>
                      <a:endParaRPr lang="en-US" b="0" dirty="0">
                        <a:effectLst/>
                      </a:endParaRPr>
                    </a:p>
                  </a:txBody>
                  <a:tcPr marL="31750" marR="63500" marT="25400" marB="25400">
                    <a:lnL>
                      <a:noFill/>
                    </a:lnL>
                    <a:lnR>
                      <a:noFill/>
                    </a:lnR>
                    <a:lnT>
                      <a:noFill/>
                    </a:lnT>
                    <a:lnB>
                      <a:noFill/>
                    </a:lnB>
                  </a:tcPr>
                </a:tc>
                <a:extLst>
                  <a:ext uri="{0D108BD9-81ED-4DB2-BD59-A6C34878D82A}"/>
                </a:extLst>
              </a:tr>
            </a:tbl>
          </a:graphicData>
        </a:graphic>
      </p:graphicFrame>
      <p:sp>
        <p:nvSpPr>
          <p:cNvPr id="36873" name="TextBox 8"/>
          <p:cNvSpPr txBox="1">
            <a:spLocks noChangeArrowheads="1"/>
          </p:cNvSpPr>
          <p:nvPr/>
        </p:nvSpPr>
        <p:spPr bwMode="auto">
          <a:xfrm>
            <a:off x="354013" y="4303713"/>
            <a:ext cx="5486400" cy="1200150"/>
          </a:xfrm>
          <a:prstGeom prst="rect">
            <a:avLst/>
          </a:prstGeom>
          <a:noFill/>
          <a:ln w="9525">
            <a:noFill/>
            <a:miter lim="800000"/>
            <a:headEnd/>
            <a:tailEnd/>
          </a:ln>
        </p:spPr>
        <p:txBody>
          <a:bodyPr>
            <a:spAutoFit/>
          </a:bodyPr>
          <a:lstStyle/>
          <a:p>
            <a:pPr algn="just"/>
            <a:r>
              <a:rPr lang="ru-RU">
                <a:latin typeface="Calibri" pitchFamily="34" charset="0"/>
              </a:rPr>
              <a:t>Рішення Ради ОЕСР щодо контролю за транскордонним перевезенням відходів, призначених для операцій з утилізації [OECD/LEGAL/0266], зі змінами від 01 січня 2021 р.</a:t>
            </a:r>
            <a:endParaRPr lang="en-US">
              <a:latin typeface="Calibri" pitchFamily="34" charset="0"/>
            </a:endParaRPr>
          </a:p>
        </p:txBody>
      </p:sp>
      <p:sp>
        <p:nvSpPr>
          <p:cNvPr id="36874" name="TextBox 9"/>
          <p:cNvSpPr txBox="1">
            <a:spLocks noChangeArrowheads="1"/>
          </p:cNvSpPr>
          <p:nvPr/>
        </p:nvSpPr>
        <p:spPr bwMode="auto">
          <a:xfrm>
            <a:off x="6021388" y="4225925"/>
            <a:ext cx="5815012" cy="2092325"/>
          </a:xfrm>
          <a:prstGeom prst="rect">
            <a:avLst/>
          </a:prstGeom>
          <a:noFill/>
          <a:ln w="9525">
            <a:noFill/>
            <a:miter lim="800000"/>
            <a:headEnd/>
            <a:tailEnd/>
          </a:ln>
        </p:spPr>
        <p:txBody>
          <a:bodyPr>
            <a:spAutoFit/>
          </a:bodyPr>
          <a:lstStyle/>
          <a:p>
            <a:pPr algn="just"/>
            <a:r>
              <a:rPr lang="ru-RU" sz="1600"/>
              <a:t>Рекомендація щодо екологічно безпечного поводження з відходами</a:t>
            </a:r>
            <a:r>
              <a:rPr lang="en-US" sz="1600">
                <a:hlinkClick r:id="rId4"/>
              </a:rPr>
              <a:t> ...</a:t>
            </a:r>
            <a:endParaRPr lang="en-US" sz="1600"/>
          </a:p>
          <a:p>
            <a:pPr algn="just"/>
            <a:r>
              <a:rPr lang="en-US" sz="1600"/>
              <a:t>legalinstruments.oecd.org › public › doc › 51.en.pdf</a:t>
            </a:r>
          </a:p>
          <a:p>
            <a:pPr algn="just" fontAlgn="t"/>
            <a:r>
              <a:rPr lang="ru-RU" sz="1600" b="1"/>
              <a:t>ESM</a:t>
            </a:r>
            <a:r>
              <a:rPr lang="ru-RU" sz="1600"/>
              <a:t> - </a:t>
            </a:r>
            <a:r>
              <a:rPr lang="ru-RU" sz="1600" b="1"/>
              <a:t>Рекомендація щодо екологічно безпечного поводження з відходами </a:t>
            </a:r>
            <a:r>
              <a:rPr lang="ru-RU" sz="1600"/>
              <a:t>(</a:t>
            </a:r>
            <a:r>
              <a:rPr lang="en-US" sz="1600" b="1"/>
              <a:t>E</a:t>
            </a:r>
            <a:r>
              <a:rPr lang="en-US" sz="1600"/>
              <a:t>nvironmentally </a:t>
            </a:r>
            <a:r>
              <a:rPr lang="en-US" sz="1600" b="1"/>
              <a:t>S</a:t>
            </a:r>
            <a:r>
              <a:rPr lang="en-US" sz="1600"/>
              <a:t>ound </a:t>
            </a:r>
            <a:r>
              <a:rPr lang="en-US" sz="1600" b="1"/>
              <a:t>M</a:t>
            </a:r>
            <a:r>
              <a:rPr lang="en-US" sz="1600"/>
              <a:t>anagement) </a:t>
            </a:r>
            <a:r>
              <a:rPr lang="uk-UA" sz="1600"/>
              <a:t>ухвалена Радою ОЕСР 09 червня </a:t>
            </a:r>
            <a:r>
              <a:rPr lang="en-US" sz="1600"/>
              <a:t>2004</a:t>
            </a:r>
            <a:r>
              <a:rPr lang="uk-UA" sz="1600"/>
              <a:t> р.</a:t>
            </a:r>
            <a:r>
              <a:rPr lang="en-US" sz="1600"/>
              <a:t> </a:t>
            </a:r>
            <a:r>
              <a:rPr lang="uk-UA" sz="1600"/>
              <a:t>за пропозицією Комітету ОЕСР з екологічної політики </a:t>
            </a:r>
            <a:r>
              <a:rPr lang="en-US" sz="1600"/>
              <a:t> ...</a:t>
            </a:r>
          </a:p>
          <a:p>
            <a:endParaRPr lang="en-US">
              <a:latin typeface="Calibri" pitchFamily="34" charset="0"/>
            </a:endParaRP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extLst>
          </p:cNvPr>
          <p:cNvSpPr/>
          <p:nvPr/>
        </p:nvSpPr>
        <p:spPr>
          <a:xfrm>
            <a:off x="-1935163" y="919163"/>
            <a:ext cx="6467476" cy="6299200"/>
          </a:xfrm>
          <a:prstGeom prst="ellipse">
            <a:avLst/>
          </a:prstGeom>
          <a:blipFill dpi="0" rotWithShape="1">
            <a:blip r:embed="rId3">
              <a:extLst>
                <a:ext uri="{28A0092B-C50C-407E-A947-70E740481C1C}"/>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38914" name="Content Placeholder 2"/>
          <p:cNvSpPr txBox="1">
            <a:spLocks/>
          </p:cNvSpPr>
          <p:nvPr/>
        </p:nvSpPr>
        <p:spPr bwMode="auto">
          <a:xfrm>
            <a:off x="5029200" y="1422400"/>
            <a:ext cx="6796088" cy="4187825"/>
          </a:xfrm>
          <a:prstGeom prst="rect">
            <a:avLst/>
          </a:prstGeom>
          <a:noFill/>
          <a:ln w="9525">
            <a:noFill/>
            <a:miter lim="800000"/>
            <a:headEnd/>
            <a:tailEnd/>
          </a:ln>
        </p:spPr>
        <p:txBody>
          <a:bodyPr lIns="0" tIns="0" rIns="0" bIns="0"/>
          <a:lstStyle/>
          <a:p>
            <a:pPr>
              <a:lnSpc>
                <a:spcPct val="90000"/>
              </a:lnSpc>
              <a:spcAft>
                <a:spcPts val="300"/>
              </a:spcAft>
              <a:buFont typeface="Arial" charset="0"/>
              <a:buNone/>
            </a:pPr>
            <a:endParaRPr lang="uk-UA" sz="2000">
              <a:latin typeface="Calibri" pitchFamily="34" charset="0"/>
            </a:endParaRPr>
          </a:p>
        </p:txBody>
      </p:sp>
      <p:sp>
        <p:nvSpPr>
          <p:cNvPr id="38915" name="Slide Number Placeholder 13"/>
          <p:cNvSpPr>
            <a:spLocks noGrp="1"/>
          </p:cNvSpPr>
          <p:nvPr>
            <p:ph type="sldNum" sz="quarter" idx="16"/>
          </p:nvPr>
        </p:nvSpPr>
        <p:spPr bwMode="auto">
          <a:noFill/>
          <a:ln>
            <a:miter lim="800000"/>
            <a:headEnd/>
            <a:tailEnd/>
          </a:ln>
        </p:spPr>
        <p:txBody>
          <a:bodyPr vert="horz" wrap="square" numCol="1" compatLnSpc="1">
            <a:prstTxWarp prst="textNoShape">
              <a:avLst/>
            </a:prstTxWarp>
          </a:bodyPr>
          <a:lstStyle/>
          <a:p>
            <a:pPr fontAlgn="base">
              <a:spcBef>
                <a:spcPct val="0"/>
              </a:spcBef>
              <a:spcAft>
                <a:spcPct val="0"/>
              </a:spcAft>
            </a:pPr>
            <a:fld id="{5C2A76BF-06C6-4A4D-82AB-598C109B014B}" type="slidenum">
              <a:rPr lang="en-GB">
                <a:latin typeface="Arial" charset="0"/>
                <a:cs typeface="Arial" charset="0"/>
              </a:rPr>
              <a:pPr fontAlgn="base">
                <a:spcBef>
                  <a:spcPct val="0"/>
                </a:spcBef>
                <a:spcAft>
                  <a:spcPct val="0"/>
                </a:spcAft>
              </a:pPr>
              <a:t>16</a:t>
            </a:fld>
            <a:endParaRPr lang="en-GB">
              <a:latin typeface="Arial" charset="0"/>
              <a:cs typeface="Arial" charset="0"/>
            </a:endParaRPr>
          </a:p>
        </p:txBody>
      </p:sp>
      <p:sp>
        <p:nvSpPr>
          <p:cNvPr id="38916" name="Text Placeholder 3"/>
          <p:cNvSpPr>
            <a:spLocks noGrp="1"/>
          </p:cNvSpPr>
          <p:nvPr>
            <p:ph type="body" sz="quarter" idx="13"/>
          </p:nvPr>
        </p:nvSpPr>
        <p:spPr bwMode="auto">
          <a:xfrm>
            <a:off x="552450" y="317500"/>
            <a:ext cx="11117263" cy="387350"/>
          </a:xfrm>
          <a:noFill/>
          <a:ln>
            <a:miter lim="800000"/>
            <a:headEnd/>
            <a:tailEnd/>
          </a:ln>
        </p:spPr>
        <p:txBody>
          <a:bodyPr vert="horz" wrap="square" numCol="1" compatLnSpc="1">
            <a:prstTxWarp prst="textNoShape">
              <a:avLst/>
            </a:prstTxWarp>
          </a:bodyPr>
          <a:lstStyle/>
          <a:p>
            <a:r>
              <a:rPr lang="ru-RU" smtClean="0">
                <a:latin typeface="Arial" charset="0"/>
                <a:cs typeface="Arial" charset="0"/>
              </a:rPr>
              <a:t>Рамкова Директива ЄС про відходи</a:t>
            </a:r>
            <a:endParaRPr lang="en-GB" smtClean="0">
              <a:latin typeface="Arial" charset="0"/>
              <a:cs typeface="Arial" charset="0"/>
            </a:endParaRPr>
          </a:p>
        </p:txBody>
      </p:sp>
      <p:sp>
        <p:nvSpPr>
          <p:cNvPr id="5" name="Text Placeholder 4">
            <a:extLst>
              <a:ext uri="{FF2B5EF4-FFF2-40B4-BE49-F238E27FC236}"/>
            </a:extLst>
          </p:cNvPr>
          <p:cNvSpPr>
            <a:spLocks noGrp="1"/>
          </p:cNvSpPr>
          <p:nvPr>
            <p:ph type="body" sz="quarter" idx="14"/>
          </p:nvPr>
        </p:nvSpPr>
        <p:spPr>
          <a:xfrm>
            <a:off x="4852988" y="1125538"/>
            <a:ext cx="6873875" cy="4757737"/>
          </a:xfrm>
        </p:spPr>
        <p:txBody>
          <a:bodyPr/>
          <a:lstStyle/>
          <a:p>
            <a:pPr algn="just" eaLnBrk="0" hangingPunct="0">
              <a:lnSpc>
                <a:spcPct val="100000"/>
              </a:lnSpc>
              <a:spcBef>
                <a:spcPct val="0"/>
              </a:spcBef>
              <a:buFont typeface="Arial"/>
              <a:buNone/>
              <a:defRPr/>
            </a:pPr>
            <a:r>
              <a:rPr lang="ru-RU" altLang="en-US" dirty="0" err="1">
                <a:solidFill>
                  <a:srgbClr val="404040"/>
                </a:solidFill>
              </a:rPr>
              <a:t>Рамкова</a:t>
            </a:r>
            <a:r>
              <a:rPr lang="ru-RU" altLang="en-US" dirty="0">
                <a:solidFill>
                  <a:srgbClr val="404040"/>
                </a:solidFill>
              </a:rPr>
              <a:t> Директива ЄС про </a:t>
            </a:r>
            <a:r>
              <a:rPr lang="ru-RU" altLang="en-US" dirty="0" err="1">
                <a:solidFill>
                  <a:srgbClr val="404040"/>
                </a:solidFill>
              </a:rPr>
              <a:t>відходи</a:t>
            </a:r>
            <a:r>
              <a:rPr lang="en-US" altLang="en-US" dirty="0">
                <a:solidFill>
                  <a:srgbClr val="404040"/>
                </a:solidFill>
              </a:rPr>
              <a:t> </a:t>
            </a:r>
            <a:r>
              <a:rPr lang="ru-RU" altLang="en-US" dirty="0" err="1" smtClean="0">
                <a:solidFill>
                  <a:srgbClr val="404040"/>
                </a:solidFill>
              </a:rPr>
              <a:t>запроваджує</a:t>
            </a:r>
            <a:r>
              <a:rPr lang="ru-RU" altLang="en-US" dirty="0" smtClean="0">
                <a:solidFill>
                  <a:srgbClr val="404040"/>
                </a:solidFill>
              </a:rPr>
              <a:t> ряд </a:t>
            </a:r>
            <a:r>
              <a:rPr lang="ru-RU" altLang="en-US" dirty="0" err="1" smtClean="0">
                <a:solidFill>
                  <a:srgbClr val="404040"/>
                </a:solidFill>
              </a:rPr>
              <a:t>основних</a:t>
            </a:r>
            <a:r>
              <a:rPr lang="ru-RU" altLang="en-US" dirty="0" smtClean="0">
                <a:solidFill>
                  <a:srgbClr val="404040"/>
                </a:solidFill>
              </a:rPr>
              <a:t> </a:t>
            </a:r>
            <a:r>
              <a:rPr lang="ru-RU" altLang="en-US" dirty="0" err="1" smtClean="0">
                <a:solidFill>
                  <a:srgbClr val="404040"/>
                </a:solidFill>
              </a:rPr>
              <a:t>принципів</a:t>
            </a:r>
            <a:r>
              <a:rPr lang="ru-RU" altLang="en-US" dirty="0" smtClean="0">
                <a:solidFill>
                  <a:srgbClr val="404040"/>
                </a:solidFill>
              </a:rPr>
              <a:t> </a:t>
            </a:r>
            <a:r>
              <a:rPr lang="ru-RU" altLang="en-US" dirty="0" err="1">
                <a:solidFill>
                  <a:srgbClr val="404040"/>
                </a:solidFill>
              </a:rPr>
              <a:t>управління</a:t>
            </a:r>
            <a:r>
              <a:rPr lang="ru-RU" altLang="en-US" dirty="0">
                <a:solidFill>
                  <a:srgbClr val="404040"/>
                </a:solidFill>
              </a:rPr>
              <a:t> </a:t>
            </a:r>
            <a:r>
              <a:rPr lang="ru-RU" altLang="en-US" dirty="0" err="1">
                <a:solidFill>
                  <a:srgbClr val="404040"/>
                </a:solidFill>
              </a:rPr>
              <a:t>відходами</a:t>
            </a:r>
            <a:r>
              <a:rPr lang="ru-RU" altLang="en-US" dirty="0">
                <a:solidFill>
                  <a:srgbClr val="404040"/>
                </a:solidFill>
              </a:rPr>
              <a:t>.</a:t>
            </a:r>
          </a:p>
          <a:p>
            <a:pPr algn="just" eaLnBrk="0" hangingPunct="0">
              <a:lnSpc>
                <a:spcPct val="100000"/>
              </a:lnSpc>
              <a:spcBef>
                <a:spcPct val="0"/>
              </a:spcBef>
              <a:buFont typeface="Arial"/>
              <a:buNone/>
              <a:defRPr/>
            </a:pPr>
            <a:endParaRPr lang="ru-RU" altLang="en-US" dirty="0">
              <a:solidFill>
                <a:srgbClr val="404040"/>
              </a:solidFill>
            </a:endParaRPr>
          </a:p>
          <a:p>
            <a:pPr algn="just" eaLnBrk="0" hangingPunct="0">
              <a:lnSpc>
                <a:spcPct val="100000"/>
              </a:lnSpc>
              <a:spcBef>
                <a:spcPct val="0"/>
              </a:spcBef>
              <a:buFont typeface="Arial"/>
              <a:buNone/>
              <a:defRPr/>
            </a:pPr>
            <a:r>
              <a:rPr lang="ru-RU" altLang="en-US" dirty="0" smtClean="0">
                <a:solidFill>
                  <a:srgbClr val="404040"/>
                </a:solidFill>
              </a:rPr>
              <a:t>Директива </a:t>
            </a:r>
            <a:r>
              <a:rPr lang="ru-RU" altLang="en-US" dirty="0" err="1" smtClean="0">
                <a:solidFill>
                  <a:srgbClr val="404040"/>
                </a:solidFill>
              </a:rPr>
              <a:t>пояснює</a:t>
            </a:r>
            <a:r>
              <a:rPr lang="ru-RU" altLang="en-US" dirty="0" smtClean="0">
                <a:solidFill>
                  <a:srgbClr val="404040"/>
                </a:solidFill>
              </a:rPr>
              <a:t>, коли </a:t>
            </a:r>
            <a:r>
              <a:rPr lang="ru-RU" altLang="en-US" dirty="0" err="1" smtClean="0">
                <a:solidFill>
                  <a:srgbClr val="404040"/>
                </a:solidFill>
              </a:rPr>
              <a:t>саме</a:t>
            </a:r>
            <a:r>
              <a:rPr lang="ru-RU" altLang="en-US" dirty="0" smtClean="0">
                <a:solidFill>
                  <a:srgbClr val="404040"/>
                </a:solidFill>
              </a:rPr>
              <a:t> </a:t>
            </a:r>
            <a:r>
              <a:rPr lang="ru-RU" altLang="en-US" dirty="0" err="1">
                <a:solidFill>
                  <a:srgbClr val="404040"/>
                </a:solidFill>
              </a:rPr>
              <a:t>відходи</a:t>
            </a:r>
            <a:r>
              <a:rPr lang="ru-RU" altLang="en-US" dirty="0">
                <a:solidFill>
                  <a:srgbClr val="404040"/>
                </a:solidFill>
              </a:rPr>
              <a:t> </a:t>
            </a:r>
            <a:r>
              <a:rPr lang="ru-RU" altLang="en-US" dirty="0" err="1" smtClean="0">
                <a:solidFill>
                  <a:srgbClr val="404040"/>
                </a:solidFill>
              </a:rPr>
              <a:t>припиняють</a:t>
            </a:r>
            <a:r>
              <a:rPr lang="ru-RU" altLang="en-US" dirty="0" smtClean="0">
                <a:solidFill>
                  <a:srgbClr val="404040"/>
                </a:solidFill>
              </a:rPr>
              <a:t> </a:t>
            </a:r>
            <a:r>
              <a:rPr lang="ru-RU" altLang="en-US" dirty="0">
                <a:solidFill>
                  <a:srgbClr val="404040"/>
                </a:solidFill>
              </a:rPr>
              <a:t>бути </a:t>
            </a:r>
            <a:r>
              <a:rPr lang="ru-RU" altLang="en-US" dirty="0" err="1">
                <a:solidFill>
                  <a:srgbClr val="404040"/>
                </a:solidFill>
              </a:rPr>
              <a:t>відходами</a:t>
            </a:r>
            <a:r>
              <a:rPr lang="ru-RU" altLang="en-US" dirty="0">
                <a:solidFill>
                  <a:srgbClr val="404040"/>
                </a:solidFill>
              </a:rPr>
              <a:t> і </a:t>
            </a:r>
            <a:r>
              <a:rPr lang="ru-RU" altLang="en-US" dirty="0" err="1">
                <a:solidFill>
                  <a:srgbClr val="404040"/>
                </a:solidFill>
              </a:rPr>
              <a:t>стають</a:t>
            </a:r>
            <a:r>
              <a:rPr lang="ru-RU" altLang="en-US" dirty="0">
                <a:solidFill>
                  <a:srgbClr val="404040"/>
                </a:solidFill>
              </a:rPr>
              <a:t> </a:t>
            </a:r>
            <a:r>
              <a:rPr lang="ru-RU" altLang="en-US" dirty="0" err="1">
                <a:solidFill>
                  <a:srgbClr val="404040"/>
                </a:solidFill>
              </a:rPr>
              <a:t>вторинною</a:t>
            </a:r>
            <a:r>
              <a:rPr lang="ru-RU" altLang="en-US" dirty="0">
                <a:solidFill>
                  <a:srgbClr val="404040"/>
                </a:solidFill>
              </a:rPr>
              <a:t> </a:t>
            </a:r>
            <a:r>
              <a:rPr lang="ru-RU" altLang="en-US" dirty="0" err="1">
                <a:solidFill>
                  <a:srgbClr val="404040"/>
                </a:solidFill>
              </a:rPr>
              <a:t>сировиною</a:t>
            </a:r>
            <a:r>
              <a:rPr lang="ru-RU" altLang="en-US" dirty="0">
                <a:solidFill>
                  <a:srgbClr val="404040"/>
                </a:solidFill>
              </a:rPr>
              <a:t>, як </a:t>
            </a:r>
            <a:r>
              <a:rPr lang="ru-RU" altLang="en-US" dirty="0" err="1" smtClean="0">
                <a:solidFill>
                  <a:srgbClr val="404040"/>
                </a:solidFill>
              </a:rPr>
              <a:t>відрізняти</a:t>
            </a:r>
            <a:r>
              <a:rPr lang="ru-RU" altLang="en-US" dirty="0" smtClean="0">
                <a:solidFill>
                  <a:srgbClr val="404040"/>
                </a:solidFill>
              </a:rPr>
              <a:t> </a:t>
            </a:r>
            <a:r>
              <a:rPr lang="ru-RU" altLang="en-US" dirty="0" err="1">
                <a:solidFill>
                  <a:srgbClr val="404040"/>
                </a:solidFill>
              </a:rPr>
              <a:t>відходи</a:t>
            </a:r>
            <a:r>
              <a:rPr lang="ru-RU" altLang="en-US" dirty="0">
                <a:solidFill>
                  <a:srgbClr val="404040"/>
                </a:solidFill>
              </a:rPr>
              <a:t> </a:t>
            </a:r>
            <a:r>
              <a:rPr lang="ru-RU" altLang="en-US" dirty="0" err="1">
                <a:solidFill>
                  <a:srgbClr val="404040"/>
                </a:solidFill>
              </a:rPr>
              <a:t>від</a:t>
            </a:r>
            <a:r>
              <a:rPr lang="ru-RU" altLang="en-US" dirty="0">
                <a:solidFill>
                  <a:srgbClr val="404040"/>
                </a:solidFill>
              </a:rPr>
              <a:t> </a:t>
            </a:r>
            <a:r>
              <a:rPr lang="ru-RU" altLang="en-US" dirty="0" err="1">
                <a:solidFill>
                  <a:srgbClr val="404040"/>
                </a:solidFill>
              </a:rPr>
              <a:t>побічних</a:t>
            </a:r>
            <a:r>
              <a:rPr lang="ru-RU" altLang="en-US" dirty="0">
                <a:solidFill>
                  <a:srgbClr val="404040"/>
                </a:solidFill>
              </a:rPr>
              <a:t> </a:t>
            </a:r>
            <a:r>
              <a:rPr lang="ru-RU" altLang="en-US" dirty="0" err="1">
                <a:solidFill>
                  <a:srgbClr val="404040"/>
                </a:solidFill>
              </a:rPr>
              <a:t>продуктів</a:t>
            </a:r>
            <a:r>
              <a:rPr lang="ru-RU" altLang="en-US" dirty="0">
                <a:solidFill>
                  <a:srgbClr val="404040"/>
                </a:solidFill>
              </a:rPr>
              <a:t>. </a:t>
            </a:r>
            <a:r>
              <a:rPr lang="ru-RU" altLang="en-US" dirty="0" err="1" smtClean="0">
                <a:solidFill>
                  <a:srgbClr val="404040"/>
                </a:solidFill>
              </a:rPr>
              <a:t>Цей</a:t>
            </a:r>
            <a:r>
              <a:rPr lang="ru-RU" altLang="en-US" dirty="0" smtClean="0">
                <a:solidFill>
                  <a:srgbClr val="404040"/>
                </a:solidFill>
              </a:rPr>
              <a:t> документ </a:t>
            </a:r>
            <a:r>
              <a:rPr lang="ru-RU" altLang="en-US" dirty="0" err="1" smtClean="0">
                <a:solidFill>
                  <a:srgbClr val="404040"/>
                </a:solidFill>
              </a:rPr>
              <a:t>також</a:t>
            </a:r>
            <a:r>
              <a:rPr lang="ru-RU" altLang="en-US" dirty="0" smtClean="0">
                <a:solidFill>
                  <a:srgbClr val="404040"/>
                </a:solidFill>
              </a:rPr>
              <a:t> </a:t>
            </a:r>
            <a:r>
              <a:rPr lang="ru-RU" altLang="en-US" dirty="0" err="1">
                <a:solidFill>
                  <a:srgbClr val="404040"/>
                </a:solidFill>
              </a:rPr>
              <a:t>запроваджує</a:t>
            </a:r>
            <a:r>
              <a:rPr lang="ru-RU" altLang="en-US" dirty="0">
                <a:solidFill>
                  <a:srgbClr val="404040"/>
                </a:solidFill>
              </a:rPr>
              <a:t> </a:t>
            </a:r>
            <a:r>
              <a:rPr lang="ru-RU" altLang="en-US" dirty="0" err="1" smtClean="0">
                <a:solidFill>
                  <a:srgbClr val="404040"/>
                </a:solidFill>
              </a:rPr>
              <a:t>принципи</a:t>
            </a:r>
            <a:r>
              <a:rPr lang="ru-RU" altLang="en-US" dirty="0" smtClean="0">
                <a:solidFill>
                  <a:srgbClr val="404040"/>
                </a:solidFill>
              </a:rPr>
              <a:t> </a:t>
            </a:r>
            <a:r>
              <a:rPr lang="ru-RU" altLang="en-US" dirty="0">
                <a:solidFill>
                  <a:srgbClr val="404040"/>
                </a:solidFill>
              </a:rPr>
              <a:t>«</a:t>
            </a:r>
            <a:r>
              <a:rPr lang="ru-RU" altLang="en-US" dirty="0" err="1">
                <a:solidFill>
                  <a:srgbClr val="404040"/>
                </a:solidFill>
              </a:rPr>
              <a:t>забруднювач</a:t>
            </a:r>
            <a:r>
              <a:rPr lang="ru-RU" altLang="en-US" dirty="0">
                <a:solidFill>
                  <a:srgbClr val="404040"/>
                </a:solidFill>
              </a:rPr>
              <a:t> платить» </a:t>
            </a:r>
            <a:r>
              <a:rPr lang="ru-RU" altLang="en-US" dirty="0" smtClean="0">
                <a:solidFill>
                  <a:srgbClr val="404040"/>
                </a:solidFill>
              </a:rPr>
              <a:t>та </a:t>
            </a:r>
            <a:r>
              <a:rPr lang="ru-RU" altLang="en-US" dirty="0">
                <a:solidFill>
                  <a:srgbClr val="404040"/>
                </a:solidFill>
              </a:rPr>
              <a:t>«</a:t>
            </a:r>
            <a:r>
              <a:rPr lang="ru-RU" altLang="en-US" dirty="0" err="1" smtClean="0">
                <a:solidFill>
                  <a:srgbClr val="404040"/>
                </a:solidFill>
              </a:rPr>
              <a:t>розширена</a:t>
            </a:r>
            <a:r>
              <a:rPr lang="ru-RU" altLang="en-US" dirty="0" smtClean="0">
                <a:solidFill>
                  <a:srgbClr val="404040"/>
                </a:solidFill>
              </a:rPr>
              <a:t> </a:t>
            </a:r>
            <a:r>
              <a:rPr lang="ru-RU" altLang="en-US" dirty="0" err="1">
                <a:solidFill>
                  <a:srgbClr val="404040"/>
                </a:solidFill>
              </a:rPr>
              <a:t>відповідальність</a:t>
            </a:r>
            <a:r>
              <a:rPr lang="ru-RU" altLang="en-US" dirty="0">
                <a:solidFill>
                  <a:srgbClr val="404040"/>
                </a:solidFill>
              </a:rPr>
              <a:t> </a:t>
            </a:r>
            <a:r>
              <a:rPr lang="ru-RU" altLang="en-US" dirty="0" err="1">
                <a:solidFill>
                  <a:srgbClr val="404040"/>
                </a:solidFill>
              </a:rPr>
              <a:t>виробника</a:t>
            </a:r>
            <a:r>
              <a:rPr lang="ru-RU" altLang="en-US" dirty="0">
                <a:solidFill>
                  <a:srgbClr val="404040"/>
                </a:solidFill>
              </a:rPr>
              <a:t>».</a:t>
            </a:r>
            <a:endParaRPr lang="en-US" dirty="0"/>
          </a:p>
        </p:txBody>
      </p:sp>
      <p:sp>
        <p:nvSpPr>
          <p:cNvPr id="38918" name="Text Placeholder 5"/>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en-US" smtClean="0">
              <a:latin typeface="Arial" charset="0"/>
              <a:cs typeface="Arial" charset="0"/>
            </a:endParaRPr>
          </a:p>
        </p:txBody>
      </p:sp>
      <p:sp>
        <p:nvSpPr>
          <p:cNvPr id="9" name="TextBox 8"/>
          <p:cNvSpPr txBox="1">
            <a:spLocks noChangeArrowheads="1"/>
          </p:cNvSpPr>
          <p:nvPr/>
        </p:nvSpPr>
        <p:spPr bwMode="auto">
          <a:xfrm>
            <a:off x="465138" y="1965325"/>
            <a:ext cx="2857500" cy="554038"/>
          </a:xfrm>
          <a:prstGeom prst="rect">
            <a:avLst/>
          </a:prstGeom>
          <a:noFill/>
          <a:ln w="9525">
            <a:noFill/>
            <a:miter lim="800000"/>
            <a:headEnd/>
            <a:tailEnd/>
          </a:ln>
        </p:spPr>
        <p:txBody>
          <a:bodyPr lIns="0" tIns="0" rIns="0" bIns="0">
            <a:spAutoFit/>
          </a:bodyPr>
          <a:lstStyle/>
          <a:p>
            <a:endParaRPr lang="en-GB">
              <a:solidFill>
                <a:schemeClr val="bg1"/>
              </a:solidFill>
            </a:endParaRPr>
          </a:p>
          <a:p>
            <a:endParaRPr lang="en-GB">
              <a:solidFill>
                <a:schemeClr val="bg1"/>
              </a:solidFill>
            </a:endParaRPr>
          </a:p>
        </p:txBody>
      </p:sp>
      <p:sp>
        <p:nvSpPr>
          <p:cNvPr id="38920" name="Text Placeholder 2"/>
          <p:cNvSpPr txBox="1">
            <a:spLocks/>
          </p:cNvSpPr>
          <p:nvPr/>
        </p:nvSpPr>
        <p:spPr bwMode="auto">
          <a:xfrm>
            <a:off x="-123825" y="2809875"/>
            <a:ext cx="3321050" cy="2708275"/>
          </a:xfrm>
          <a:prstGeom prst="rect">
            <a:avLst/>
          </a:prstGeom>
          <a:noFill/>
          <a:ln w="9525">
            <a:noFill/>
            <a:miter lim="800000"/>
            <a:headEnd/>
            <a:tailEnd/>
          </a:ln>
        </p:spPr>
        <p:txBody>
          <a:bodyPr lIns="0" tIns="0" rIns="0" bIns="0" anchor="ctr">
            <a:spAutoFit/>
          </a:bodyPr>
          <a:lstStyle/>
          <a:p>
            <a:pPr algn="ctr" eaLnBrk="0" hangingPunct="0">
              <a:buFont typeface="Arial" charset="0"/>
              <a:buNone/>
            </a:pPr>
            <a:r>
              <a:rPr lang="ru-RU" altLang="en-US" sz="4400" b="1">
                <a:solidFill>
                  <a:schemeClr val="bg1"/>
                </a:solidFill>
              </a:rPr>
              <a:t>Рамкова Директива ЄС про відходи</a:t>
            </a:r>
            <a:endParaRPr lang="en-US" altLang="en-US" sz="4400" b="1">
              <a:solidFill>
                <a:schemeClr val="bg1"/>
              </a:solidFill>
              <a:hlinkClick r:id="rId4"/>
            </a:endParaRPr>
          </a:p>
        </p:txBody>
      </p:sp>
      <p:sp>
        <p:nvSpPr>
          <p:cNvPr id="38921" name="Rectangle 3"/>
          <p:cNvSpPr>
            <a:spLocks noChangeArrowheads="1"/>
          </p:cNvSpPr>
          <p:nvPr/>
        </p:nvSpPr>
        <p:spPr bwMode="auto">
          <a:xfrm>
            <a:off x="0" y="90488"/>
            <a:ext cx="0" cy="276225"/>
          </a:xfrm>
          <a:prstGeom prst="rect">
            <a:avLst/>
          </a:prstGeom>
          <a:solidFill>
            <a:srgbClr val="FFFFFF"/>
          </a:solidFill>
          <a:ln w="9525">
            <a:noFill/>
            <a:miter lim="800000"/>
            <a:headEnd/>
            <a:tailEnd/>
          </a:ln>
        </p:spPr>
        <p:txBody>
          <a:bodyPr wrap="none" lIns="0" tIns="0" rIns="0" bIns="0" anchor="ctr">
            <a:spAutoFit/>
          </a:bodyPr>
          <a:lstStyle/>
          <a:p>
            <a:pPr eaLnBrk="0" hangingPunct="0"/>
            <a:endParaRPr lang="en-US" alt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extLst>
          </p:cNvPr>
          <p:cNvSpPr/>
          <p:nvPr/>
        </p:nvSpPr>
        <p:spPr>
          <a:xfrm>
            <a:off x="552450" y="6005513"/>
            <a:ext cx="11639550" cy="8524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Oval 15">
            <a:extLst>
              <a:ext uri="{FF2B5EF4-FFF2-40B4-BE49-F238E27FC236}"/>
            </a:extLst>
          </p:cNvPr>
          <p:cNvSpPr/>
          <p:nvPr/>
        </p:nvSpPr>
        <p:spPr>
          <a:xfrm>
            <a:off x="-1906588" y="915988"/>
            <a:ext cx="6467476" cy="6299200"/>
          </a:xfrm>
          <a:prstGeom prst="ellipse">
            <a:avLst/>
          </a:prstGeom>
          <a:blipFill dpi="0" rotWithShape="1">
            <a:blip r:embed="rId3">
              <a:extLst>
                <a:ext uri="{28A0092B-C50C-407E-A947-70E740481C1C}"/>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0963" name="Content Placeholder 2"/>
          <p:cNvSpPr txBox="1">
            <a:spLocks/>
          </p:cNvSpPr>
          <p:nvPr/>
        </p:nvSpPr>
        <p:spPr bwMode="auto">
          <a:xfrm>
            <a:off x="5029200" y="1422400"/>
            <a:ext cx="6796088" cy="4187825"/>
          </a:xfrm>
          <a:prstGeom prst="rect">
            <a:avLst/>
          </a:prstGeom>
          <a:noFill/>
          <a:ln w="9525">
            <a:noFill/>
            <a:miter lim="800000"/>
            <a:headEnd/>
            <a:tailEnd/>
          </a:ln>
        </p:spPr>
        <p:txBody>
          <a:bodyPr lIns="0" tIns="0" rIns="0" bIns="0"/>
          <a:lstStyle/>
          <a:p>
            <a:pPr>
              <a:lnSpc>
                <a:spcPct val="90000"/>
              </a:lnSpc>
              <a:spcAft>
                <a:spcPts val="300"/>
              </a:spcAft>
              <a:buFont typeface="Arial" charset="0"/>
              <a:buNone/>
            </a:pPr>
            <a:endParaRPr lang="uk-UA" sz="2000">
              <a:latin typeface="Calibri" pitchFamily="34" charset="0"/>
            </a:endParaRPr>
          </a:p>
        </p:txBody>
      </p:sp>
      <p:sp>
        <p:nvSpPr>
          <p:cNvPr id="40964" name="Slide Number Placeholder 13"/>
          <p:cNvSpPr>
            <a:spLocks noGrp="1"/>
          </p:cNvSpPr>
          <p:nvPr>
            <p:ph type="sldNum" sz="quarter" idx="16"/>
          </p:nvPr>
        </p:nvSpPr>
        <p:spPr bwMode="auto">
          <a:noFill/>
          <a:ln>
            <a:miter lim="800000"/>
            <a:headEnd/>
            <a:tailEnd/>
          </a:ln>
        </p:spPr>
        <p:txBody>
          <a:bodyPr vert="horz" wrap="square" numCol="1" compatLnSpc="1">
            <a:prstTxWarp prst="textNoShape">
              <a:avLst/>
            </a:prstTxWarp>
          </a:bodyPr>
          <a:lstStyle/>
          <a:p>
            <a:pPr fontAlgn="base">
              <a:spcBef>
                <a:spcPct val="0"/>
              </a:spcBef>
              <a:spcAft>
                <a:spcPct val="0"/>
              </a:spcAft>
            </a:pPr>
            <a:fld id="{A36FFB29-307C-4959-8BA6-49C6A7069F0F}" type="slidenum">
              <a:rPr lang="en-GB">
                <a:latin typeface="Arial" charset="0"/>
                <a:cs typeface="Arial" charset="0"/>
              </a:rPr>
              <a:pPr fontAlgn="base">
                <a:spcBef>
                  <a:spcPct val="0"/>
                </a:spcBef>
                <a:spcAft>
                  <a:spcPct val="0"/>
                </a:spcAft>
              </a:pPr>
              <a:t>17</a:t>
            </a:fld>
            <a:endParaRPr lang="en-GB">
              <a:latin typeface="Arial" charset="0"/>
              <a:cs typeface="Arial" charset="0"/>
            </a:endParaRPr>
          </a:p>
        </p:txBody>
      </p:sp>
      <p:sp>
        <p:nvSpPr>
          <p:cNvPr id="40965" name="Text Placeholder 3"/>
          <p:cNvSpPr>
            <a:spLocks noGrp="1"/>
          </p:cNvSpPr>
          <p:nvPr>
            <p:ph type="body" sz="quarter" idx="13"/>
          </p:nvPr>
        </p:nvSpPr>
        <p:spPr bwMode="auto">
          <a:xfrm>
            <a:off x="552450" y="317500"/>
            <a:ext cx="11117263" cy="387350"/>
          </a:xfrm>
          <a:noFill/>
          <a:ln>
            <a:miter lim="800000"/>
            <a:headEnd/>
            <a:tailEnd/>
          </a:ln>
        </p:spPr>
        <p:txBody>
          <a:bodyPr vert="horz" wrap="square" numCol="1" compatLnSpc="1">
            <a:prstTxWarp prst="textNoShape">
              <a:avLst/>
            </a:prstTxWarp>
          </a:bodyPr>
          <a:lstStyle/>
          <a:p>
            <a:r>
              <a:rPr lang="ru-RU" smtClean="0">
                <a:latin typeface="Arial" charset="0"/>
                <a:cs typeface="Arial" charset="0"/>
              </a:rPr>
              <a:t>Рамкова директива ЄС щодо поводження з відходами</a:t>
            </a:r>
            <a:endParaRPr lang="en-GB" smtClean="0">
              <a:latin typeface="Arial" charset="0"/>
              <a:cs typeface="Arial" charset="0"/>
            </a:endParaRPr>
          </a:p>
        </p:txBody>
      </p:sp>
      <p:sp>
        <p:nvSpPr>
          <p:cNvPr id="5" name="Text Placeholder 4">
            <a:extLst>
              <a:ext uri="{FF2B5EF4-FFF2-40B4-BE49-F238E27FC236}"/>
            </a:extLst>
          </p:cNvPr>
          <p:cNvSpPr>
            <a:spLocks noGrp="1"/>
          </p:cNvSpPr>
          <p:nvPr>
            <p:ph type="body" sz="quarter" idx="14"/>
          </p:nvPr>
        </p:nvSpPr>
        <p:spPr>
          <a:xfrm>
            <a:off x="4852988" y="852488"/>
            <a:ext cx="6972300" cy="7451725"/>
          </a:xfrm>
        </p:spPr>
        <p:txBody>
          <a:bodyPr/>
          <a:lstStyle/>
          <a:p>
            <a:pPr algn="just" fontAlgn="auto">
              <a:spcAft>
                <a:spcPts val="0"/>
              </a:spcAft>
              <a:buFont typeface="Arial"/>
              <a:buNone/>
              <a:defRPr/>
            </a:pPr>
            <a:r>
              <a:rPr lang="uk-UA" altLang="en-US" sz="1800" dirty="0" smtClean="0">
                <a:solidFill>
                  <a:srgbClr val="404040"/>
                </a:solidFill>
              </a:rPr>
              <a:t>Основою </a:t>
            </a:r>
            <a:r>
              <a:rPr lang="uk-UA" altLang="en-US" sz="1800" dirty="0">
                <a:solidFill>
                  <a:srgbClr val="404040"/>
                </a:solidFill>
              </a:rPr>
              <a:t>управління відходами в ЄС є п’ятиступенева «ієрархія відходів», </a:t>
            </a:r>
            <a:r>
              <a:rPr lang="uk-UA" altLang="en-US" sz="1800" dirty="0" smtClean="0">
                <a:solidFill>
                  <a:srgbClr val="404040"/>
                </a:solidFill>
              </a:rPr>
              <a:t>визначена </a:t>
            </a:r>
            <a:r>
              <a:rPr lang="uk-UA" altLang="en-US" sz="1800" dirty="0">
                <a:solidFill>
                  <a:srgbClr val="404040"/>
                </a:solidFill>
              </a:rPr>
              <a:t>Рамковою директивою щодо відходів. </a:t>
            </a:r>
            <a:r>
              <a:rPr lang="uk-UA" altLang="en-US" sz="1800" dirty="0" smtClean="0">
                <a:solidFill>
                  <a:srgbClr val="404040"/>
                </a:solidFill>
              </a:rPr>
              <a:t>Вона </a:t>
            </a:r>
            <a:r>
              <a:rPr lang="uk-UA" altLang="en-US" sz="1800" dirty="0">
                <a:solidFill>
                  <a:srgbClr val="404040"/>
                </a:solidFill>
              </a:rPr>
              <a:t>встановлює пріоритетний порядок </a:t>
            </a:r>
            <a:r>
              <a:rPr lang="uk-UA" altLang="en-US" sz="1800" dirty="0" smtClean="0">
                <a:solidFill>
                  <a:srgbClr val="404040"/>
                </a:solidFill>
              </a:rPr>
              <a:t>обробки та утилізації </a:t>
            </a:r>
            <a:r>
              <a:rPr lang="uk-UA" altLang="en-US" sz="1800" dirty="0">
                <a:solidFill>
                  <a:srgbClr val="404040"/>
                </a:solidFill>
              </a:rPr>
              <a:t>відходів. </a:t>
            </a:r>
            <a:endParaRPr lang="en-US" altLang="en-US" dirty="0">
              <a:solidFill>
                <a:schemeClr val="tx1"/>
              </a:solidFill>
            </a:endParaRPr>
          </a:p>
          <a:p>
            <a:pPr algn="just" fontAlgn="auto">
              <a:spcAft>
                <a:spcPts val="0"/>
              </a:spcAft>
              <a:buFont typeface="Arial"/>
              <a:buNone/>
              <a:defRPr/>
            </a:pPr>
            <a:endParaRPr lang="en-US" dirty="0"/>
          </a:p>
        </p:txBody>
      </p:sp>
      <p:pic>
        <p:nvPicPr>
          <p:cNvPr id="40967" name="Picture 4" descr="Image of EU's waste hierarchy"/>
          <p:cNvPicPr>
            <a:picLocks noChangeAspect="1" noChangeArrowheads="1"/>
          </p:cNvPicPr>
          <p:nvPr/>
        </p:nvPicPr>
        <p:blipFill>
          <a:blip r:embed="rId4"/>
          <a:srcRect/>
          <a:stretch>
            <a:fillRect/>
          </a:stretch>
        </p:blipFill>
        <p:spPr bwMode="auto">
          <a:xfrm>
            <a:off x="5349875" y="3217863"/>
            <a:ext cx="6604000" cy="3640137"/>
          </a:xfrm>
          <a:prstGeom prst="rect">
            <a:avLst/>
          </a:prstGeom>
          <a:noFill/>
          <a:ln w="9525">
            <a:noFill/>
            <a:miter lim="800000"/>
            <a:headEnd/>
            <a:tailEnd/>
          </a:ln>
        </p:spPr>
      </p:pic>
      <p:sp>
        <p:nvSpPr>
          <p:cNvPr id="40968" name="Text Placeholder 2"/>
          <p:cNvSpPr txBox="1">
            <a:spLocks/>
          </p:cNvSpPr>
          <p:nvPr/>
        </p:nvSpPr>
        <p:spPr bwMode="auto">
          <a:xfrm>
            <a:off x="-123825" y="2624138"/>
            <a:ext cx="3321050" cy="3078162"/>
          </a:xfrm>
          <a:prstGeom prst="rect">
            <a:avLst/>
          </a:prstGeom>
          <a:noFill/>
          <a:ln w="9525">
            <a:noFill/>
            <a:miter lim="800000"/>
            <a:headEnd/>
            <a:tailEnd/>
          </a:ln>
        </p:spPr>
        <p:txBody>
          <a:bodyPr lIns="0" tIns="0" rIns="0" bIns="0" anchor="ctr">
            <a:spAutoFit/>
          </a:bodyPr>
          <a:lstStyle/>
          <a:p>
            <a:pPr algn="ctr" eaLnBrk="0" hangingPunct="0">
              <a:buFont typeface="Arial" charset="0"/>
              <a:buNone/>
            </a:pPr>
            <a:r>
              <a:rPr lang="ru-RU" altLang="en-US" sz="4000" b="1">
                <a:solidFill>
                  <a:schemeClr val="bg1"/>
                </a:solidFill>
              </a:rPr>
              <a:t>Рамкова директива ЄС щодо поводження з відходами</a:t>
            </a:r>
            <a:endParaRPr lang="en-US" altLang="en-US" sz="4000" b="1">
              <a:solidFill>
                <a:schemeClr val="bg1"/>
              </a:solidFill>
              <a:hlinkClick r:id="rId5"/>
            </a:endParaRPr>
          </a:p>
        </p:txBody>
      </p:sp>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extLst>
          </p:cNvPr>
          <p:cNvSpPr/>
          <p:nvPr/>
        </p:nvSpPr>
        <p:spPr>
          <a:xfrm>
            <a:off x="-1885950" y="919163"/>
            <a:ext cx="6467475" cy="6299200"/>
          </a:xfrm>
          <a:prstGeom prst="ellipse">
            <a:avLst/>
          </a:prstGeom>
          <a:blipFill dpi="0" rotWithShape="1">
            <a:blip r:embed="rId3">
              <a:extLst>
                <a:ext uri="{28A0092B-C50C-407E-A947-70E740481C1C}"/>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3010" name="Content Placeholder 2"/>
          <p:cNvSpPr txBox="1">
            <a:spLocks/>
          </p:cNvSpPr>
          <p:nvPr/>
        </p:nvSpPr>
        <p:spPr bwMode="auto">
          <a:xfrm>
            <a:off x="5029200" y="1422400"/>
            <a:ext cx="6796088" cy="4187825"/>
          </a:xfrm>
          <a:prstGeom prst="rect">
            <a:avLst/>
          </a:prstGeom>
          <a:noFill/>
          <a:ln w="9525">
            <a:noFill/>
            <a:miter lim="800000"/>
            <a:headEnd/>
            <a:tailEnd/>
          </a:ln>
        </p:spPr>
        <p:txBody>
          <a:bodyPr lIns="0" tIns="0" rIns="0" bIns="0"/>
          <a:lstStyle/>
          <a:p>
            <a:pPr>
              <a:lnSpc>
                <a:spcPct val="90000"/>
              </a:lnSpc>
              <a:spcAft>
                <a:spcPts val="300"/>
              </a:spcAft>
              <a:buFont typeface="Arial" charset="0"/>
              <a:buNone/>
            </a:pPr>
            <a:endParaRPr lang="uk-UA" sz="2000">
              <a:latin typeface="Calibri" pitchFamily="34" charset="0"/>
            </a:endParaRPr>
          </a:p>
        </p:txBody>
      </p:sp>
      <p:sp>
        <p:nvSpPr>
          <p:cNvPr id="43011" name="Slide Number Placeholder 13"/>
          <p:cNvSpPr>
            <a:spLocks noGrp="1"/>
          </p:cNvSpPr>
          <p:nvPr>
            <p:ph type="sldNum" sz="quarter" idx="16"/>
          </p:nvPr>
        </p:nvSpPr>
        <p:spPr bwMode="auto">
          <a:noFill/>
          <a:ln>
            <a:miter lim="800000"/>
            <a:headEnd/>
            <a:tailEnd/>
          </a:ln>
        </p:spPr>
        <p:txBody>
          <a:bodyPr vert="horz" wrap="square" numCol="1" compatLnSpc="1">
            <a:prstTxWarp prst="textNoShape">
              <a:avLst/>
            </a:prstTxWarp>
          </a:bodyPr>
          <a:lstStyle/>
          <a:p>
            <a:pPr fontAlgn="base">
              <a:spcBef>
                <a:spcPct val="0"/>
              </a:spcBef>
              <a:spcAft>
                <a:spcPct val="0"/>
              </a:spcAft>
            </a:pPr>
            <a:fld id="{D82F427A-6959-4319-BEAA-CF12FD66BE61}" type="slidenum">
              <a:rPr lang="en-GB">
                <a:latin typeface="Arial" charset="0"/>
                <a:cs typeface="Arial" charset="0"/>
              </a:rPr>
              <a:pPr fontAlgn="base">
                <a:spcBef>
                  <a:spcPct val="0"/>
                </a:spcBef>
                <a:spcAft>
                  <a:spcPct val="0"/>
                </a:spcAft>
              </a:pPr>
              <a:t>18</a:t>
            </a:fld>
            <a:endParaRPr lang="en-GB">
              <a:latin typeface="Arial" charset="0"/>
              <a:cs typeface="Arial" charset="0"/>
            </a:endParaRPr>
          </a:p>
        </p:txBody>
      </p:sp>
      <p:sp>
        <p:nvSpPr>
          <p:cNvPr id="43012" name="Text Placeholder 3"/>
          <p:cNvSpPr>
            <a:spLocks noGrp="1"/>
          </p:cNvSpPr>
          <p:nvPr>
            <p:ph type="body" sz="quarter" idx="13"/>
          </p:nvPr>
        </p:nvSpPr>
        <p:spPr bwMode="auto">
          <a:xfrm>
            <a:off x="552450" y="317500"/>
            <a:ext cx="11117263" cy="387350"/>
          </a:xfrm>
          <a:noFill/>
          <a:ln>
            <a:miter lim="800000"/>
            <a:headEnd/>
            <a:tailEnd/>
          </a:ln>
        </p:spPr>
        <p:txBody>
          <a:bodyPr vert="horz" wrap="square" numCol="1" compatLnSpc="1">
            <a:prstTxWarp prst="textNoShape">
              <a:avLst/>
            </a:prstTxWarp>
          </a:bodyPr>
          <a:lstStyle/>
          <a:p>
            <a:r>
              <a:rPr lang="uk-UA" b="1" u="sng" smtClean="0">
                <a:latin typeface="Arial" charset="0"/>
                <a:cs typeface="Arial" charset="0"/>
              </a:rPr>
              <a:t>Європейський перелік відходів</a:t>
            </a:r>
            <a:endParaRPr lang="en-GB" b="1" smtClean="0">
              <a:latin typeface="Arial" charset="0"/>
              <a:cs typeface="Arial" charset="0"/>
            </a:endParaRPr>
          </a:p>
        </p:txBody>
      </p:sp>
      <p:sp>
        <p:nvSpPr>
          <p:cNvPr id="43013" name="Text Placeholder 14"/>
          <p:cNvSpPr>
            <a:spLocks noGrp="1"/>
          </p:cNvSpPr>
          <p:nvPr>
            <p:ph type="body" sz="quarter" idx="14"/>
          </p:nvPr>
        </p:nvSpPr>
        <p:spPr bwMode="auto">
          <a:xfrm>
            <a:off x="4852988" y="1125538"/>
            <a:ext cx="5922962" cy="4757737"/>
          </a:xfrm>
          <a:noFill/>
          <a:ln>
            <a:miter lim="800000"/>
            <a:headEnd/>
            <a:tailEnd/>
          </a:ln>
        </p:spPr>
        <p:txBody>
          <a:bodyPr vert="horz" wrap="square" lIns="91440" tIns="45720" rIns="91440" bIns="45720" numCol="1" anchor="t" anchorCtr="0" compatLnSpc="1">
            <a:prstTxWarp prst="textNoShape">
              <a:avLst/>
            </a:prstTxWarp>
          </a:bodyPr>
          <a:lstStyle/>
          <a:p>
            <a:pPr algn="just"/>
            <a:r>
              <a:rPr lang="uk-UA" sz="1900" u="sng" smtClean="0">
                <a:solidFill>
                  <a:srgbClr val="404040"/>
                </a:solidFill>
                <a:latin typeface="Arial" charset="0"/>
                <a:cs typeface="Arial" charset="0"/>
              </a:rPr>
              <a:t>Європейський перелік відходів </a:t>
            </a:r>
            <a:r>
              <a:rPr lang="uk-UA" sz="1900" smtClean="0">
                <a:solidFill>
                  <a:srgbClr val="404040"/>
                </a:solidFill>
                <a:latin typeface="Arial" charset="0"/>
                <a:cs typeface="Arial" charset="0"/>
              </a:rPr>
              <a:t>містить єдину термінологію для класифікації відходів у ЄС. Це допомагає управляти відходами, у тому числі небезпечними. Коди призначаються для широкого спектру видів діяльності, включаючи транспортування відходів, дозволи на встановлення (які також часто стосуються конкретних кодів відходів) або як основу для статистики відходів.</a:t>
            </a:r>
            <a:endParaRPr lang="en-US" sz="1900" smtClean="0">
              <a:solidFill>
                <a:srgbClr val="404040"/>
              </a:solidFill>
              <a:latin typeface="Arial" charset="0"/>
              <a:cs typeface="Arial" charset="0"/>
            </a:endParaRPr>
          </a:p>
          <a:p>
            <a:pPr algn="just"/>
            <a:r>
              <a:rPr lang="ru-RU" sz="1900" u="sng" smtClean="0">
                <a:solidFill>
                  <a:srgbClr val="404040"/>
                </a:solidFill>
                <a:latin typeface="Arial" charset="0"/>
                <a:cs typeface="Arial" charset="0"/>
              </a:rPr>
              <a:t>Європейський перелік відходів </a:t>
            </a:r>
            <a:r>
              <a:rPr lang="ru-RU" sz="1900" smtClean="0">
                <a:solidFill>
                  <a:srgbClr val="404040"/>
                </a:solidFill>
                <a:latin typeface="Arial" charset="0"/>
                <a:cs typeface="Arial" charset="0"/>
              </a:rPr>
              <a:t>регулярно переглядається. Остання поправка була внесена в 2014 році після оглядового дослідження.</a:t>
            </a:r>
          </a:p>
          <a:p>
            <a:pPr algn="just"/>
            <a:r>
              <a:rPr lang="uk-UA" sz="1900" u="sng" smtClean="0">
                <a:solidFill>
                  <a:srgbClr val="404040"/>
                </a:solidFill>
                <a:latin typeface="Arial" charset="0"/>
                <a:cs typeface="Arial" charset="0"/>
              </a:rPr>
              <a:t>Керівний документ щодо класифікації відходів </a:t>
            </a:r>
            <a:r>
              <a:rPr lang="uk-UA" sz="1900" smtClean="0">
                <a:solidFill>
                  <a:srgbClr val="404040"/>
                </a:solidFill>
                <a:latin typeface="Arial" charset="0"/>
                <a:cs typeface="Arial" charset="0"/>
              </a:rPr>
              <a:t>допомагає національним, місцевим органам влади та підприємствам (наприклад, у питаннях отримання дозволів) правильно тлумачити та застосовувати законодавство ЄС щодо класифікації відходів.</a:t>
            </a:r>
            <a:endParaRPr lang="en-US" sz="1900" smtClean="0">
              <a:solidFill>
                <a:srgbClr val="404040"/>
              </a:solidFill>
              <a:latin typeface="Arial" charset="0"/>
              <a:cs typeface="Arial" charset="0"/>
            </a:endParaRPr>
          </a:p>
        </p:txBody>
      </p:sp>
      <p:sp>
        <p:nvSpPr>
          <p:cNvPr id="43014" name="Text Placeholder 1"/>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en-US" smtClean="0">
              <a:latin typeface="Arial" charset="0"/>
              <a:cs typeface="Arial" charset="0"/>
            </a:endParaRPr>
          </a:p>
        </p:txBody>
      </p:sp>
      <p:sp>
        <p:nvSpPr>
          <p:cNvPr id="9" name="TextBox 8"/>
          <p:cNvSpPr txBox="1">
            <a:spLocks noChangeArrowheads="1"/>
          </p:cNvSpPr>
          <p:nvPr/>
        </p:nvSpPr>
        <p:spPr bwMode="auto">
          <a:xfrm>
            <a:off x="465138" y="1965325"/>
            <a:ext cx="2857500" cy="554038"/>
          </a:xfrm>
          <a:prstGeom prst="rect">
            <a:avLst/>
          </a:prstGeom>
          <a:noFill/>
          <a:ln w="9525">
            <a:noFill/>
            <a:miter lim="800000"/>
            <a:headEnd/>
            <a:tailEnd/>
          </a:ln>
        </p:spPr>
        <p:txBody>
          <a:bodyPr lIns="0" tIns="0" rIns="0" bIns="0">
            <a:spAutoFit/>
          </a:bodyPr>
          <a:lstStyle/>
          <a:p>
            <a:endParaRPr lang="en-GB">
              <a:solidFill>
                <a:schemeClr val="bg1"/>
              </a:solidFill>
            </a:endParaRPr>
          </a:p>
          <a:p>
            <a:endParaRPr lang="en-GB">
              <a:solidFill>
                <a:schemeClr val="bg1"/>
              </a:solidFill>
            </a:endParaRPr>
          </a:p>
        </p:txBody>
      </p:sp>
      <p:sp>
        <p:nvSpPr>
          <p:cNvPr id="43016" name="Text Placeholder 2"/>
          <p:cNvSpPr txBox="1">
            <a:spLocks/>
          </p:cNvSpPr>
          <p:nvPr/>
        </p:nvSpPr>
        <p:spPr bwMode="auto">
          <a:xfrm>
            <a:off x="-300038" y="3675063"/>
            <a:ext cx="3321051" cy="1828800"/>
          </a:xfrm>
          <a:prstGeom prst="rect">
            <a:avLst/>
          </a:prstGeom>
          <a:noFill/>
          <a:ln w="9525">
            <a:noFill/>
            <a:miter lim="800000"/>
            <a:headEnd/>
            <a:tailEnd/>
          </a:ln>
        </p:spPr>
        <p:txBody>
          <a:bodyPr lIns="0" tIns="0" rIns="0" bIns="0" anchor="ctr">
            <a:spAutoFit/>
          </a:bodyPr>
          <a:lstStyle/>
          <a:p>
            <a:pPr algn="ctr">
              <a:lnSpc>
                <a:spcPct val="90000"/>
              </a:lnSpc>
              <a:spcBef>
                <a:spcPts val="1000"/>
              </a:spcBef>
              <a:buFont typeface="Arial" charset="0"/>
              <a:buNone/>
            </a:pPr>
            <a:r>
              <a:rPr lang="uk-UA" sz="4400" b="1" u="sng">
                <a:solidFill>
                  <a:schemeClr val="bg1"/>
                </a:solidFill>
              </a:rPr>
              <a:t>Європейський перелік відходів</a:t>
            </a:r>
            <a:endParaRPr lang="uk-UA" sz="4400" b="1">
              <a:solidFill>
                <a:schemeClr val="bg1"/>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extLst>
          </p:cNvPr>
          <p:cNvSpPr/>
          <p:nvPr/>
        </p:nvSpPr>
        <p:spPr>
          <a:xfrm>
            <a:off x="-1879600" y="919163"/>
            <a:ext cx="6465888" cy="6299200"/>
          </a:xfrm>
          <a:prstGeom prst="ellipse">
            <a:avLst/>
          </a:prstGeom>
          <a:blipFill dpi="0" rotWithShape="1">
            <a:blip r:embed="rId3">
              <a:extLst>
                <a:ext uri="{28A0092B-C50C-407E-A947-70E740481C1C}"/>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5058" name="Content Placeholder 2"/>
          <p:cNvSpPr txBox="1">
            <a:spLocks/>
          </p:cNvSpPr>
          <p:nvPr/>
        </p:nvSpPr>
        <p:spPr bwMode="auto">
          <a:xfrm>
            <a:off x="5029200" y="1422400"/>
            <a:ext cx="6796088" cy="4187825"/>
          </a:xfrm>
          <a:prstGeom prst="rect">
            <a:avLst/>
          </a:prstGeom>
          <a:noFill/>
          <a:ln w="9525">
            <a:noFill/>
            <a:miter lim="800000"/>
            <a:headEnd/>
            <a:tailEnd/>
          </a:ln>
        </p:spPr>
        <p:txBody>
          <a:bodyPr lIns="0" tIns="0" rIns="0" bIns="0"/>
          <a:lstStyle/>
          <a:p>
            <a:pPr>
              <a:lnSpc>
                <a:spcPct val="90000"/>
              </a:lnSpc>
              <a:spcAft>
                <a:spcPts val="300"/>
              </a:spcAft>
              <a:buFont typeface="Arial" charset="0"/>
              <a:buNone/>
            </a:pPr>
            <a:endParaRPr lang="uk-UA" sz="2000">
              <a:latin typeface="Calibri" pitchFamily="34" charset="0"/>
            </a:endParaRPr>
          </a:p>
        </p:txBody>
      </p:sp>
      <p:sp>
        <p:nvSpPr>
          <p:cNvPr id="45059" name="Slide Number Placeholder 13"/>
          <p:cNvSpPr>
            <a:spLocks noGrp="1"/>
          </p:cNvSpPr>
          <p:nvPr>
            <p:ph type="sldNum" sz="quarter" idx="16"/>
          </p:nvPr>
        </p:nvSpPr>
        <p:spPr bwMode="auto">
          <a:noFill/>
          <a:ln>
            <a:miter lim="800000"/>
            <a:headEnd/>
            <a:tailEnd/>
          </a:ln>
        </p:spPr>
        <p:txBody>
          <a:bodyPr vert="horz" wrap="square" numCol="1" compatLnSpc="1">
            <a:prstTxWarp prst="textNoShape">
              <a:avLst/>
            </a:prstTxWarp>
          </a:bodyPr>
          <a:lstStyle/>
          <a:p>
            <a:pPr fontAlgn="base">
              <a:spcBef>
                <a:spcPct val="0"/>
              </a:spcBef>
              <a:spcAft>
                <a:spcPct val="0"/>
              </a:spcAft>
            </a:pPr>
            <a:fld id="{52A6FE6A-D355-49D9-8B4C-C15CF7C6D831}" type="slidenum">
              <a:rPr lang="en-GB">
                <a:latin typeface="Arial" charset="0"/>
                <a:cs typeface="Arial" charset="0"/>
              </a:rPr>
              <a:pPr fontAlgn="base">
                <a:spcBef>
                  <a:spcPct val="0"/>
                </a:spcBef>
                <a:spcAft>
                  <a:spcPct val="0"/>
                </a:spcAft>
              </a:pPr>
              <a:t>19</a:t>
            </a:fld>
            <a:endParaRPr lang="en-GB">
              <a:latin typeface="Arial" charset="0"/>
              <a:cs typeface="Arial" charset="0"/>
            </a:endParaRPr>
          </a:p>
        </p:txBody>
      </p:sp>
      <p:sp>
        <p:nvSpPr>
          <p:cNvPr id="45060" name="Text Placeholder 3"/>
          <p:cNvSpPr>
            <a:spLocks noGrp="1"/>
          </p:cNvSpPr>
          <p:nvPr>
            <p:ph type="body" sz="quarter" idx="13"/>
          </p:nvPr>
        </p:nvSpPr>
        <p:spPr bwMode="auto">
          <a:xfrm>
            <a:off x="552450" y="317500"/>
            <a:ext cx="11117263" cy="387350"/>
          </a:xfrm>
          <a:noFill/>
          <a:ln>
            <a:miter lim="800000"/>
            <a:headEnd/>
            <a:tailEnd/>
          </a:ln>
        </p:spPr>
        <p:txBody>
          <a:bodyPr vert="horz" wrap="square" numCol="1" compatLnSpc="1">
            <a:prstTxWarp prst="textNoShape">
              <a:avLst/>
            </a:prstTxWarp>
          </a:bodyPr>
          <a:lstStyle/>
          <a:p>
            <a:r>
              <a:rPr lang="uk-UA" smtClean="0">
                <a:latin typeface="Arial" charset="0"/>
                <a:cs typeface="Arial" charset="0"/>
              </a:rPr>
              <a:t>Регламент ЄС про транспортування відходів</a:t>
            </a:r>
            <a:endParaRPr lang="en-GB" smtClean="0">
              <a:latin typeface="Arial" charset="0"/>
              <a:cs typeface="Arial" charset="0"/>
            </a:endParaRPr>
          </a:p>
        </p:txBody>
      </p:sp>
      <p:sp>
        <p:nvSpPr>
          <p:cNvPr id="2" name="Text Placeholder 1">
            <a:extLst>
              <a:ext uri="{FF2B5EF4-FFF2-40B4-BE49-F238E27FC236}"/>
            </a:extLst>
          </p:cNvPr>
          <p:cNvSpPr>
            <a:spLocks noGrp="1"/>
          </p:cNvSpPr>
          <p:nvPr>
            <p:ph type="body" sz="quarter" idx="14"/>
          </p:nvPr>
        </p:nvSpPr>
        <p:spPr>
          <a:xfrm>
            <a:off x="4852988" y="1125538"/>
            <a:ext cx="7237412" cy="4757737"/>
          </a:xfrm>
        </p:spPr>
        <p:txBody>
          <a:bodyPr/>
          <a:lstStyle/>
          <a:p>
            <a:pPr algn="just" fontAlgn="auto">
              <a:spcAft>
                <a:spcPts val="0"/>
              </a:spcAft>
              <a:buFont typeface="Arial"/>
              <a:buNone/>
              <a:defRPr/>
            </a:pPr>
            <a:r>
              <a:rPr lang="ru-RU" sz="2400" dirty="0" smtClean="0">
                <a:solidFill>
                  <a:srgbClr val="404040"/>
                </a:solidFill>
                <a:latin typeface="arial" panose="020B0604020202020204" pitchFamily="34" charset="0"/>
              </a:rPr>
              <a:t>Правила </a:t>
            </a:r>
            <a:r>
              <a:rPr lang="ru-RU" sz="2400" dirty="0">
                <a:solidFill>
                  <a:srgbClr val="404040"/>
                </a:solidFill>
                <a:latin typeface="arial" panose="020B0604020202020204" pitchFamily="34" charset="0"/>
              </a:rPr>
              <a:t>ЄС </a:t>
            </a:r>
            <a:r>
              <a:rPr lang="ru-RU" sz="2400" dirty="0" err="1">
                <a:solidFill>
                  <a:srgbClr val="404040"/>
                </a:solidFill>
                <a:latin typeface="arial" panose="020B0604020202020204" pitchFamily="34" charset="0"/>
              </a:rPr>
              <a:t>щодо</a:t>
            </a:r>
            <a:r>
              <a:rPr lang="ru-RU" sz="2400" dirty="0">
                <a:solidFill>
                  <a:srgbClr val="404040"/>
                </a:solidFill>
                <a:latin typeface="arial" panose="020B0604020202020204" pitchFamily="34" charset="0"/>
              </a:rPr>
              <a:t> </a:t>
            </a:r>
            <a:r>
              <a:rPr lang="ru-RU" sz="2400" dirty="0" err="1">
                <a:solidFill>
                  <a:srgbClr val="404040"/>
                </a:solidFill>
                <a:latin typeface="arial" panose="020B0604020202020204" pitchFamily="34" charset="0"/>
              </a:rPr>
              <a:t>транспортування</a:t>
            </a:r>
            <a:r>
              <a:rPr lang="ru-RU" sz="2400" dirty="0">
                <a:solidFill>
                  <a:srgbClr val="404040"/>
                </a:solidFill>
                <a:latin typeface="arial" panose="020B0604020202020204" pitchFamily="34" charset="0"/>
              </a:rPr>
              <a:t> </a:t>
            </a:r>
            <a:r>
              <a:rPr lang="ru-RU" sz="2400" dirty="0" err="1">
                <a:solidFill>
                  <a:srgbClr val="404040"/>
                </a:solidFill>
                <a:latin typeface="arial" panose="020B0604020202020204" pitchFamily="34" charset="0"/>
              </a:rPr>
              <a:t>відходів</a:t>
            </a:r>
            <a:r>
              <a:rPr lang="ru-RU" sz="2400" dirty="0">
                <a:solidFill>
                  <a:srgbClr val="404040"/>
                </a:solidFill>
                <a:latin typeface="arial" panose="020B0604020202020204" pitchFamily="34" charset="0"/>
              </a:rPr>
              <a:t> у межах та за межами </a:t>
            </a:r>
            <a:r>
              <a:rPr lang="ru-RU" sz="2400" dirty="0" err="1">
                <a:solidFill>
                  <a:srgbClr val="404040"/>
                </a:solidFill>
                <a:latin typeface="arial" panose="020B0604020202020204" pitchFamily="34" charset="0"/>
              </a:rPr>
              <a:t>кордонів</a:t>
            </a:r>
            <a:r>
              <a:rPr lang="ru-RU" sz="2400" dirty="0">
                <a:solidFill>
                  <a:srgbClr val="404040"/>
                </a:solidFill>
                <a:latin typeface="arial" panose="020B0604020202020204" pitchFamily="34" charset="0"/>
              </a:rPr>
              <a:t> ЄС, </a:t>
            </a:r>
            <a:r>
              <a:rPr lang="ru-RU" sz="2400" dirty="0" err="1">
                <a:solidFill>
                  <a:srgbClr val="404040"/>
                </a:solidFill>
                <a:latin typeface="arial" panose="020B0604020202020204" pitchFamily="34" charset="0"/>
              </a:rPr>
              <a:t>щоб</a:t>
            </a:r>
            <a:r>
              <a:rPr lang="ru-RU" sz="2400" dirty="0">
                <a:solidFill>
                  <a:srgbClr val="404040"/>
                </a:solidFill>
                <a:latin typeface="arial" panose="020B0604020202020204" pitchFamily="34" charset="0"/>
              </a:rPr>
              <a:t> </a:t>
            </a:r>
            <a:r>
              <a:rPr lang="ru-RU" sz="2400" dirty="0" err="1">
                <a:solidFill>
                  <a:srgbClr val="404040"/>
                </a:solidFill>
                <a:latin typeface="arial" panose="020B0604020202020204" pitchFamily="34" charset="0"/>
              </a:rPr>
              <a:t>захистити</a:t>
            </a:r>
            <a:r>
              <a:rPr lang="ru-RU" sz="2400" dirty="0">
                <a:solidFill>
                  <a:srgbClr val="404040"/>
                </a:solidFill>
                <a:latin typeface="arial" panose="020B0604020202020204" pitchFamily="34" charset="0"/>
              </a:rPr>
              <a:t> </a:t>
            </a:r>
            <a:r>
              <a:rPr lang="ru-RU" sz="2400" dirty="0" err="1">
                <a:solidFill>
                  <a:srgbClr val="404040"/>
                </a:solidFill>
                <a:latin typeface="arial" panose="020B0604020202020204" pitchFamily="34" charset="0"/>
              </a:rPr>
              <a:t>довкілля</a:t>
            </a:r>
            <a:r>
              <a:rPr lang="ru-RU" sz="2400" dirty="0">
                <a:solidFill>
                  <a:srgbClr val="404040"/>
                </a:solidFill>
                <a:latin typeface="arial" panose="020B0604020202020204" pitchFamily="34" charset="0"/>
              </a:rPr>
              <a:t> та </a:t>
            </a:r>
            <a:r>
              <a:rPr lang="ru-RU" sz="2400" dirty="0" err="1">
                <a:solidFill>
                  <a:srgbClr val="404040"/>
                </a:solidFill>
                <a:latin typeface="arial" panose="020B0604020202020204" pitchFamily="34" charset="0"/>
              </a:rPr>
              <a:t>здоров’я</a:t>
            </a:r>
            <a:r>
              <a:rPr lang="ru-RU" sz="2400" dirty="0">
                <a:solidFill>
                  <a:srgbClr val="404040"/>
                </a:solidFill>
                <a:latin typeface="arial" panose="020B0604020202020204" pitchFamily="34" charset="0"/>
              </a:rPr>
              <a:t> </a:t>
            </a:r>
            <a:r>
              <a:rPr lang="ru-RU" sz="2400" dirty="0" err="1" smtClean="0">
                <a:solidFill>
                  <a:srgbClr val="404040"/>
                </a:solidFill>
                <a:latin typeface="arial" panose="020B0604020202020204" pitchFamily="34" charset="0"/>
              </a:rPr>
              <a:t>населення</a:t>
            </a:r>
            <a:r>
              <a:rPr lang="ru-RU" sz="2400" dirty="0" smtClean="0">
                <a:solidFill>
                  <a:srgbClr val="404040"/>
                </a:solidFill>
                <a:latin typeface="arial" panose="020B0604020202020204" pitchFamily="34" charset="0"/>
              </a:rPr>
              <a:t>.</a:t>
            </a:r>
            <a:endParaRPr lang="en-US" sz="2400" dirty="0">
              <a:solidFill>
                <a:srgbClr val="404040"/>
              </a:solidFill>
              <a:latin typeface="arial" panose="020B0604020202020204" pitchFamily="34" charset="0"/>
            </a:endParaRPr>
          </a:p>
          <a:p>
            <a:pPr algn="just" fontAlgn="auto">
              <a:spcAft>
                <a:spcPts val="0"/>
              </a:spcAft>
              <a:buFont typeface="Arial"/>
              <a:buNone/>
              <a:defRPr/>
            </a:pPr>
            <a:r>
              <a:rPr lang="ru-RU" sz="2400" dirty="0" smtClean="0">
                <a:solidFill>
                  <a:srgbClr val="404040"/>
                </a:solidFill>
              </a:rPr>
              <a:t>ЄС </a:t>
            </a:r>
            <a:r>
              <a:rPr lang="ru-RU" sz="2400" dirty="0" err="1">
                <a:solidFill>
                  <a:srgbClr val="404040"/>
                </a:solidFill>
              </a:rPr>
              <a:t>має</a:t>
            </a:r>
            <a:r>
              <a:rPr lang="ru-RU" sz="2400" dirty="0">
                <a:solidFill>
                  <a:srgbClr val="404040"/>
                </a:solidFill>
              </a:rPr>
              <a:t> систему </a:t>
            </a:r>
            <a:r>
              <a:rPr lang="ru-RU" sz="2400" dirty="0" err="1">
                <a:solidFill>
                  <a:srgbClr val="404040"/>
                </a:solidFill>
              </a:rPr>
              <a:t>нагляду</a:t>
            </a:r>
            <a:r>
              <a:rPr lang="ru-RU" sz="2400" dirty="0">
                <a:solidFill>
                  <a:srgbClr val="404040"/>
                </a:solidFill>
              </a:rPr>
              <a:t> та контролю за </a:t>
            </a:r>
            <a:r>
              <a:rPr lang="ru-RU" sz="2400" dirty="0" err="1">
                <a:solidFill>
                  <a:srgbClr val="404040"/>
                </a:solidFill>
              </a:rPr>
              <a:t>транспортуванням</a:t>
            </a:r>
            <a:r>
              <a:rPr lang="ru-RU" sz="2400" dirty="0">
                <a:solidFill>
                  <a:srgbClr val="404040"/>
                </a:solidFill>
              </a:rPr>
              <a:t> </a:t>
            </a:r>
            <a:r>
              <a:rPr lang="ru-RU" sz="2400" dirty="0" err="1">
                <a:solidFill>
                  <a:srgbClr val="404040"/>
                </a:solidFill>
              </a:rPr>
              <a:t>відходів</a:t>
            </a:r>
            <a:r>
              <a:rPr lang="ru-RU" sz="2400" dirty="0">
                <a:solidFill>
                  <a:srgbClr val="404040"/>
                </a:solidFill>
              </a:rPr>
              <a:t> у межах </a:t>
            </a:r>
            <a:r>
              <a:rPr lang="ru-RU" sz="2400" dirty="0" err="1">
                <a:solidFill>
                  <a:srgbClr val="404040"/>
                </a:solidFill>
              </a:rPr>
              <a:t>своїх</a:t>
            </a:r>
            <a:r>
              <a:rPr lang="ru-RU" sz="2400" dirty="0">
                <a:solidFill>
                  <a:srgbClr val="404040"/>
                </a:solidFill>
              </a:rPr>
              <a:t> </a:t>
            </a:r>
            <a:r>
              <a:rPr lang="ru-RU" sz="2400" dirty="0" err="1">
                <a:solidFill>
                  <a:srgbClr val="404040"/>
                </a:solidFill>
              </a:rPr>
              <a:t>кордонів</a:t>
            </a:r>
            <a:r>
              <a:rPr lang="ru-RU" sz="2400" dirty="0">
                <a:solidFill>
                  <a:srgbClr val="404040"/>
                </a:solidFill>
              </a:rPr>
              <a:t>, а </a:t>
            </a:r>
            <a:r>
              <a:rPr lang="ru-RU" sz="2400" dirty="0" err="1" smtClean="0">
                <a:solidFill>
                  <a:srgbClr val="404040"/>
                </a:solidFill>
              </a:rPr>
              <a:t>також</a:t>
            </a:r>
            <a:r>
              <a:rPr lang="ru-RU" sz="2400" dirty="0" smtClean="0">
                <a:solidFill>
                  <a:srgbClr val="404040"/>
                </a:solidFill>
              </a:rPr>
              <a:t> угоди </a:t>
            </a:r>
            <a:r>
              <a:rPr lang="ru-RU" sz="2400" dirty="0">
                <a:solidFill>
                  <a:srgbClr val="404040"/>
                </a:solidFill>
              </a:rPr>
              <a:t>з </a:t>
            </a:r>
            <a:r>
              <a:rPr lang="ru-RU" sz="2400" dirty="0" err="1">
                <a:solidFill>
                  <a:srgbClr val="404040"/>
                </a:solidFill>
              </a:rPr>
              <a:t>країнами</a:t>
            </a:r>
            <a:r>
              <a:rPr lang="ru-RU" sz="2400" dirty="0">
                <a:solidFill>
                  <a:srgbClr val="404040"/>
                </a:solidFill>
              </a:rPr>
              <a:t>, </a:t>
            </a:r>
            <a:r>
              <a:rPr lang="ru-RU" sz="2400" dirty="0" err="1">
                <a:solidFill>
                  <a:srgbClr val="404040"/>
                </a:solidFill>
              </a:rPr>
              <a:t>які</a:t>
            </a:r>
            <a:r>
              <a:rPr lang="ru-RU" sz="2400" dirty="0">
                <a:solidFill>
                  <a:srgbClr val="404040"/>
                </a:solidFill>
              </a:rPr>
              <a:t> </a:t>
            </a:r>
            <a:r>
              <a:rPr lang="ru-RU" sz="2400" dirty="0" err="1">
                <a:solidFill>
                  <a:srgbClr val="404040"/>
                </a:solidFill>
              </a:rPr>
              <a:t>підписали</a:t>
            </a:r>
            <a:r>
              <a:rPr lang="ru-RU" sz="2400" dirty="0">
                <a:solidFill>
                  <a:srgbClr val="404040"/>
                </a:solidFill>
              </a:rPr>
              <a:t> </a:t>
            </a:r>
            <a:r>
              <a:rPr lang="ru-RU" sz="2400" dirty="0" err="1">
                <a:solidFill>
                  <a:srgbClr val="404040"/>
                </a:solidFill>
              </a:rPr>
              <a:t>Базельську</a:t>
            </a:r>
            <a:r>
              <a:rPr lang="ru-RU" sz="2400" dirty="0">
                <a:solidFill>
                  <a:srgbClr val="404040"/>
                </a:solidFill>
              </a:rPr>
              <a:t> </a:t>
            </a:r>
            <a:r>
              <a:rPr lang="ru-RU" sz="2400" dirty="0" err="1">
                <a:solidFill>
                  <a:srgbClr val="404040"/>
                </a:solidFill>
              </a:rPr>
              <a:t>конвенцію</a:t>
            </a:r>
            <a:r>
              <a:rPr lang="ru-RU" sz="2400" dirty="0">
                <a:solidFill>
                  <a:srgbClr val="404040"/>
                </a:solidFill>
              </a:rPr>
              <a:t>. </a:t>
            </a:r>
            <a:r>
              <a:rPr lang="ru-RU" sz="2400" dirty="0" smtClean="0">
                <a:solidFill>
                  <a:srgbClr val="404040"/>
                </a:solidFill>
              </a:rPr>
              <a:t>В ЄС </a:t>
            </a:r>
            <a:r>
              <a:rPr lang="ru-RU" sz="2400" dirty="0" err="1" smtClean="0">
                <a:solidFill>
                  <a:srgbClr val="404040"/>
                </a:solidFill>
              </a:rPr>
              <a:t>запроваджені</a:t>
            </a:r>
            <a:r>
              <a:rPr lang="ru-RU" sz="2400" dirty="0" smtClean="0">
                <a:solidFill>
                  <a:srgbClr val="404040"/>
                </a:solidFill>
              </a:rPr>
              <a:t> </a:t>
            </a:r>
            <a:r>
              <a:rPr lang="ru-RU" sz="2400" dirty="0">
                <a:solidFill>
                  <a:srgbClr val="404040"/>
                </a:solidFill>
              </a:rPr>
              <a:t>правила </a:t>
            </a:r>
            <a:r>
              <a:rPr lang="ru-RU" sz="2400" dirty="0" err="1">
                <a:solidFill>
                  <a:srgbClr val="404040"/>
                </a:solidFill>
              </a:rPr>
              <a:t>щодо</a:t>
            </a:r>
            <a:r>
              <a:rPr lang="ru-RU" sz="2400" dirty="0">
                <a:solidFill>
                  <a:srgbClr val="404040"/>
                </a:solidFill>
              </a:rPr>
              <a:t> </a:t>
            </a:r>
            <a:r>
              <a:rPr lang="ru-RU" sz="2400" dirty="0" err="1">
                <a:solidFill>
                  <a:srgbClr val="404040"/>
                </a:solidFill>
              </a:rPr>
              <a:t>експорту</a:t>
            </a:r>
            <a:r>
              <a:rPr lang="ru-RU" sz="2400" dirty="0">
                <a:solidFill>
                  <a:srgbClr val="404040"/>
                </a:solidFill>
              </a:rPr>
              <a:t>, </a:t>
            </a:r>
            <a:r>
              <a:rPr lang="ru-RU" sz="2400" dirty="0" err="1">
                <a:solidFill>
                  <a:srgbClr val="404040"/>
                </a:solidFill>
              </a:rPr>
              <a:t>імпорту</a:t>
            </a:r>
            <a:r>
              <a:rPr lang="ru-RU" sz="2400" dirty="0">
                <a:solidFill>
                  <a:srgbClr val="404040"/>
                </a:solidFill>
              </a:rPr>
              <a:t> та </a:t>
            </a:r>
            <a:r>
              <a:rPr lang="ru-RU" sz="2400" dirty="0" err="1">
                <a:solidFill>
                  <a:srgbClr val="404040"/>
                </a:solidFill>
              </a:rPr>
              <a:t>перевезення</a:t>
            </a:r>
            <a:r>
              <a:rPr lang="ru-RU" sz="2400" dirty="0">
                <a:solidFill>
                  <a:srgbClr val="404040"/>
                </a:solidFill>
              </a:rPr>
              <a:t> </a:t>
            </a:r>
            <a:r>
              <a:rPr lang="ru-RU" sz="2400" dirty="0" err="1" smtClean="0">
                <a:solidFill>
                  <a:srgbClr val="404040"/>
                </a:solidFill>
              </a:rPr>
              <a:t>відходів</a:t>
            </a:r>
            <a:r>
              <a:rPr lang="ru-RU" sz="2400" dirty="0" smtClean="0">
                <a:solidFill>
                  <a:srgbClr val="404040"/>
                </a:solidFill>
              </a:rPr>
              <a:t> пластику в межах </a:t>
            </a:r>
            <a:r>
              <a:rPr lang="ru-RU" sz="2400" dirty="0">
                <a:solidFill>
                  <a:srgbClr val="404040"/>
                </a:solidFill>
              </a:rPr>
              <a:t>ЄС.</a:t>
            </a:r>
            <a:endParaRPr lang="en-US" sz="2400" dirty="0">
              <a:solidFill>
                <a:srgbClr val="404040"/>
              </a:solidFill>
            </a:endParaRPr>
          </a:p>
          <a:p>
            <a:pPr algn="just" fontAlgn="auto">
              <a:spcAft>
                <a:spcPts val="0"/>
              </a:spcAft>
              <a:buFont typeface="Arial"/>
              <a:buNone/>
              <a:defRPr/>
            </a:pPr>
            <a:r>
              <a:rPr lang="ru-RU" sz="2400" dirty="0" err="1" smtClean="0">
                <a:solidFill>
                  <a:srgbClr val="404040"/>
                </a:solidFill>
              </a:rPr>
              <a:t>Комісія</a:t>
            </a:r>
            <a:r>
              <a:rPr lang="ru-RU" sz="2400" dirty="0" smtClean="0">
                <a:solidFill>
                  <a:srgbClr val="404040"/>
                </a:solidFill>
              </a:rPr>
              <a:t> </a:t>
            </a:r>
            <a:r>
              <a:rPr lang="ru-RU" sz="2400" dirty="0" err="1">
                <a:solidFill>
                  <a:srgbClr val="404040"/>
                </a:solidFill>
              </a:rPr>
              <a:t>прийняла</a:t>
            </a:r>
            <a:r>
              <a:rPr lang="ru-RU" sz="2400" dirty="0">
                <a:solidFill>
                  <a:srgbClr val="404040"/>
                </a:solidFill>
              </a:rPr>
              <a:t> </a:t>
            </a:r>
            <a:r>
              <a:rPr lang="ru-RU" sz="2400" dirty="0" err="1">
                <a:solidFill>
                  <a:srgbClr val="404040"/>
                </a:solidFill>
              </a:rPr>
              <a:t>пропозицію</a:t>
            </a:r>
            <a:r>
              <a:rPr lang="ru-RU" sz="2400" dirty="0">
                <a:solidFill>
                  <a:srgbClr val="404040"/>
                </a:solidFill>
              </a:rPr>
              <a:t> </a:t>
            </a:r>
            <a:r>
              <a:rPr lang="ru-RU" sz="2400" dirty="0" err="1">
                <a:solidFill>
                  <a:srgbClr val="404040"/>
                </a:solidFill>
              </a:rPr>
              <a:t>щодо</a:t>
            </a:r>
            <a:r>
              <a:rPr lang="ru-RU" sz="2400" dirty="0">
                <a:solidFill>
                  <a:srgbClr val="404040"/>
                </a:solidFill>
              </a:rPr>
              <a:t> нового Регламенту про </a:t>
            </a:r>
            <a:r>
              <a:rPr lang="ru-RU" sz="2400" dirty="0" err="1" smtClean="0">
                <a:solidFill>
                  <a:srgbClr val="404040"/>
                </a:solidFill>
              </a:rPr>
              <a:t>транспортування</a:t>
            </a:r>
            <a:r>
              <a:rPr lang="ru-RU" sz="2400" dirty="0" smtClean="0">
                <a:solidFill>
                  <a:srgbClr val="404040"/>
                </a:solidFill>
              </a:rPr>
              <a:t> </a:t>
            </a:r>
            <a:r>
              <a:rPr lang="ru-RU" sz="2400" dirty="0" err="1">
                <a:solidFill>
                  <a:srgbClr val="404040"/>
                </a:solidFill>
              </a:rPr>
              <a:t>відходів</a:t>
            </a:r>
            <a:r>
              <a:rPr lang="ru-RU" sz="2400" dirty="0">
                <a:solidFill>
                  <a:srgbClr val="404040"/>
                </a:solidFill>
              </a:rPr>
              <a:t>. Перш </a:t>
            </a:r>
            <a:r>
              <a:rPr lang="ru-RU" sz="2400" dirty="0" err="1">
                <a:solidFill>
                  <a:srgbClr val="404040"/>
                </a:solidFill>
              </a:rPr>
              <a:t>ніж</a:t>
            </a:r>
            <a:r>
              <a:rPr lang="ru-RU" sz="2400" dirty="0">
                <a:solidFill>
                  <a:srgbClr val="404040"/>
                </a:solidFill>
              </a:rPr>
              <a:t> </a:t>
            </a:r>
            <a:r>
              <a:rPr lang="ru-RU" sz="2400" dirty="0" err="1">
                <a:solidFill>
                  <a:srgbClr val="404040"/>
                </a:solidFill>
              </a:rPr>
              <a:t>ця</a:t>
            </a:r>
            <a:r>
              <a:rPr lang="ru-RU" sz="2400" dirty="0">
                <a:solidFill>
                  <a:srgbClr val="404040"/>
                </a:solidFill>
              </a:rPr>
              <a:t> </a:t>
            </a:r>
            <a:r>
              <a:rPr lang="ru-RU" sz="2400" dirty="0" err="1">
                <a:solidFill>
                  <a:srgbClr val="404040"/>
                </a:solidFill>
              </a:rPr>
              <a:t>пропозиція</a:t>
            </a:r>
            <a:r>
              <a:rPr lang="ru-RU" sz="2400" dirty="0">
                <a:solidFill>
                  <a:srgbClr val="404040"/>
                </a:solidFill>
              </a:rPr>
              <a:t> </a:t>
            </a:r>
            <a:r>
              <a:rPr lang="ru-RU" sz="2400" dirty="0" err="1">
                <a:solidFill>
                  <a:srgbClr val="404040"/>
                </a:solidFill>
              </a:rPr>
              <a:t>набуде</a:t>
            </a:r>
            <a:r>
              <a:rPr lang="ru-RU" sz="2400" dirty="0">
                <a:solidFill>
                  <a:srgbClr val="404040"/>
                </a:solidFill>
              </a:rPr>
              <a:t> </a:t>
            </a:r>
            <a:r>
              <a:rPr lang="ru-RU" sz="2400" dirty="0" err="1">
                <a:solidFill>
                  <a:srgbClr val="404040"/>
                </a:solidFill>
              </a:rPr>
              <a:t>чинності</a:t>
            </a:r>
            <a:r>
              <a:rPr lang="ru-RU" sz="2400" dirty="0">
                <a:solidFill>
                  <a:srgbClr val="404040"/>
                </a:solidFill>
              </a:rPr>
              <a:t>, </a:t>
            </a:r>
            <a:r>
              <a:rPr lang="ru-RU" sz="2400" dirty="0" err="1">
                <a:solidFill>
                  <a:srgbClr val="404040"/>
                </a:solidFill>
              </a:rPr>
              <a:t>її</a:t>
            </a:r>
            <a:r>
              <a:rPr lang="ru-RU" sz="2400" dirty="0">
                <a:solidFill>
                  <a:srgbClr val="404040"/>
                </a:solidFill>
              </a:rPr>
              <a:t> </a:t>
            </a:r>
            <a:r>
              <a:rPr lang="ru-RU" sz="2400" dirty="0" err="1">
                <a:solidFill>
                  <a:srgbClr val="404040"/>
                </a:solidFill>
              </a:rPr>
              <a:t>мають</a:t>
            </a:r>
            <a:r>
              <a:rPr lang="ru-RU" sz="2400" dirty="0">
                <a:solidFill>
                  <a:srgbClr val="404040"/>
                </a:solidFill>
              </a:rPr>
              <a:t> </a:t>
            </a:r>
            <a:r>
              <a:rPr lang="ru-RU" sz="2400" dirty="0" err="1">
                <a:solidFill>
                  <a:srgbClr val="404040"/>
                </a:solidFill>
              </a:rPr>
              <a:t>ухвалити</a:t>
            </a:r>
            <a:r>
              <a:rPr lang="ru-RU" sz="2400" dirty="0">
                <a:solidFill>
                  <a:srgbClr val="404040"/>
                </a:solidFill>
              </a:rPr>
              <a:t> </a:t>
            </a:r>
            <a:r>
              <a:rPr lang="ru-RU" sz="2400" dirty="0" err="1">
                <a:solidFill>
                  <a:srgbClr val="404040"/>
                </a:solidFill>
              </a:rPr>
              <a:t>Європейський</a:t>
            </a:r>
            <a:r>
              <a:rPr lang="ru-RU" sz="2400" dirty="0">
                <a:solidFill>
                  <a:srgbClr val="404040"/>
                </a:solidFill>
              </a:rPr>
              <a:t> парламент і Рада.</a:t>
            </a:r>
            <a:endParaRPr lang="en-US" sz="2400" dirty="0">
              <a:solidFill>
                <a:srgbClr val="404040"/>
              </a:solidFill>
            </a:endParaRPr>
          </a:p>
          <a:p>
            <a:pPr fontAlgn="auto">
              <a:spcAft>
                <a:spcPts val="0"/>
              </a:spcAft>
              <a:buFont typeface="Arial"/>
              <a:buNone/>
              <a:defRPr/>
            </a:pPr>
            <a:endParaRPr lang="en-US" sz="2400" dirty="0"/>
          </a:p>
        </p:txBody>
      </p:sp>
      <p:sp>
        <p:nvSpPr>
          <p:cNvPr id="45062" name="Text Placeholder 4"/>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en-US" smtClean="0">
              <a:latin typeface="Arial" charset="0"/>
              <a:cs typeface="Arial" charset="0"/>
            </a:endParaRPr>
          </a:p>
        </p:txBody>
      </p:sp>
      <p:sp>
        <p:nvSpPr>
          <p:cNvPr id="9" name="TextBox 8"/>
          <p:cNvSpPr txBox="1">
            <a:spLocks noChangeArrowheads="1"/>
          </p:cNvSpPr>
          <p:nvPr/>
        </p:nvSpPr>
        <p:spPr bwMode="auto">
          <a:xfrm>
            <a:off x="465138" y="1965325"/>
            <a:ext cx="2857500" cy="554038"/>
          </a:xfrm>
          <a:prstGeom prst="rect">
            <a:avLst/>
          </a:prstGeom>
          <a:noFill/>
          <a:ln w="9525">
            <a:noFill/>
            <a:miter lim="800000"/>
            <a:headEnd/>
            <a:tailEnd/>
          </a:ln>
        </p:spPr>
        <p:txBody>
          <a:bodyPr lIns="0" tIns="0" rIns="0" bIns="0">
            <a:spAutoFit/>
          </a:bodyPr>
          <a:lstStyle/>
          <a:p>
            <a:endParaRPr lang="en-GB">
              <a:solidFill>
                <a:schemeClr val="bg1"/>
              </a:solidFill>
            </a:endParaRPr>
          </a:p>
          <a:p>
            <a:endParaRPr lang="en-GB">
              <a:solidFill>
                <a:schemeClr val="bg1"/>
              </a:solidFill>
            </a:endParaRPr>
          </a:p>
        </p:txBody>
      </p:sp>
      <p:sp>
        <p:nvSpPr>
          <p:cNvPr id="45064" name="Text Placeholder 2"/>
          <p:cNvSpPr txBox="1">
            <a:spLocks/>
          </p:cNvSpPr>
          <p:nvPr/>
        </p:nvSpPr>
        <p:spPr bwMode="auto">
          <a:xfrm>
            <a:off x="-217488" y="3487738"/>
            <a:ext cx="3321051" cy="1162050"/>
          </a:xfrm>
          <a:prstGeom prst="rect">
            <a:avLst/>
          </a:prstGeom>
          <a:noFill/>
          <a:ln w="9525">
            <a:noFill/>
            <a:miter lim="800000"/>
            <a:headEnd/>
            <a:tailEnd/>
          </a:ln>
        </p:spPr>
        <p:txBody>
          <a:bodyPr lIns="0" tIns="0" rIns="0" bIns="0" anchor="ctr">
            <a:spAutoFit/>
          </a:bodyPr>
          <a:lstStyle/>
          <a:p>
            <a:pPr algn="ctr">
              <a:lnSpc>
                <a:spcPct val="90000"/>
              </a:lnSpc>
              <a:spcBef>
                <a:spcPts val="1000"/>
              </a:spcBef>
              <a:buFont typeface="Arial" charset="0"/>
              <a:buNone/>
            </a:pPr>
            <a:r>
              <a:rPr lang="uk-UA" sz="2800">
                <a:solidFill>
                  <a:schemeClr val="bg1"/>
                </a:solidFill>
              </a:rPr>
              <a:t>Регламент ЄС про транспортування відходів</a:t>
            </a:r>
            <a:endParaRPr lang="en-GB" sz="4400" b="1">
              <a:solidFill>
                <a:schemeClr val="bg1"/>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extLst>
          </p:cNvPr>
          <p:cNvSpPr/>
          <p:nvPr/>
        </p:nvSpPr>
        <p:spPr>
          <a:xfrm>
            <a:off x="-1960563" y="919163"/>
            <a:ext cx="6465888" cy="6299200"/>
          </a:xfrm>
          <a:prstGeom prst="ellipse">
            <a:avLst/>
          </a:prstGeom>
          <a:blipFill dpi="0" rotWithShape="1">
            <a:blip r:embed="rId3">
              <a:extLst>
                <a:ext uri="{28A0092B-C50C-407E-A947-70E740481C1C}"/>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7106" name="Content Placeholder 2"/>
          <p:cNvSpPr txBox="1">
            <a:spLocks/>
          </p:cNvSpPr>
          <p:nvPr/>
        </p:nvSpPr>
        <p:spPr bwMode="auto">
          <a:xfrm>
            <a:off x="5029200" y="1422400"/>
            <a:ext cx="6796088" cy="4187825"/>
          </a:xfrm>
          <a:prstGeom prst="rect">
            <a:avLst/>
          </a:prstGeom>
          <a:noFill/>
          <a:ln w="9525">
            <a:noFill/>
            <a:miter lim="800000"/>
            <a:headEnd/>
            <a:tailEnd/>
          </a:ln>
        </p:spPr>
        <p:txBody>
          <a:bodyPr lIns="0" tIns="0" rIns="0" bIns="0"/>
          <a:lstStyle/>
          <a:p>
            <a:pPr>
              <a:lnSpc>
                <a:spcPct val="90000"/>
              </a:lnSpc>
              <a:spcAft>
                <a:spcPts val="300"/>
              </a:spcAft>
              <a:buFont typeface="Arial" charset="0"/>
              <a:buNone/>
            </a:pPr>
            <a:endParaRPr lang="uk-UA" sz="2000">
              <a:latin typeface="Calibri" pitchFamily="34" charset="0"/>
            </a:endParaRPr>
          </a:p>
        </p:txBody>
      </p:sp>
      <p:sp>
        <p:nvSpPr>
          <p:cNvPr id="47107" name="Slide Number Placeholder 13"/>
          <p:cNvSpPr>
            <a:spLocks noGrp="1"/>
          </p:cNvSpPr>
          <p:nvPr>
            <p:ph type="sldNum" sz="quarter" idx="16"/>
          </p:nvPr>
        </p:nvSpPr>
        <p:spPr bwMode="auto">
          <a:noFill/>
          <a:ln>
            <a:miter lim="800000"/>
            <a:headEnd/>
            <a:tailEnd/>
          </a:ln>
        </p:spPr>
        <p:txBody>
          <a:bodyPr vert="horz" wrap="square" numCol="1" compatLnSpc="1">
            <a:prstTxWarp prst="textNoShape">
              <a:avLst/>
            </a:prstTxWarp>
          </a:bodyPr>
          <a:lstStyle/>
          <a:p>
            <a:pPr fontAlgn="base">
              <a:spcBef>
                <a:spcPct val="0"/>
              </a:spcBef>
              <a:spcAft>
                <a:spcPct val="0"/>
              </a:spcAft>
            </a:pPr>
            <a:fld id="{88063F51-4033-4F12-A036-CACB77BD17E6}" type="slidenum">
              <a:rPr lang="en-GB">
                <a:latin typeface="Arial" charset="0"/>
                <a:cs typeface="Arial" charset="0"/>
              </a:rPr>
              <a:pPr fontAlgn="base">
                <a:spcBef>
                  <a:spcPct val="0"/>
                </a:spcBef>
                <a:spcAft>
                  <a:spcPct val="0"/>
                </a:spcAft>
              </a:pPr>
              <a:t>20</a:t>
            </a:fld>
            <a:endParaRPr lang="en-GB">
              <a:latin typeface="Arial" charset="0"/>
              <a:cs typeface="Arial" charset="0"/>
            </a:endParaRPr>
          </a:p>
        </p:txBody>
      </p:sp>
      <p:sp>
        <p:nvSpPr>
          <p:cNvPr id="47108" name="Text Placeholder 3"/>
          <p:cNvSpPr>
            <a:spLocks noGrp="1"/>
          </p:cNvSpPr>
          <p:nvPr>
            <p:ph type="body" sz="quarter" idx="13"/>
          </p:nvPr>
        </p:nvSpPr>
        <p:spPr bwMode="auto">
          <a:xfrm>
            <a:off x="552450" y="317500"/>
            <a:ext cx="11117263" cy="387350"/>
          </a:xfrm>
          <a:noFill/>
          <a:ln>
            <a:miter lim="800000"/>
            <a:headEnd/>
            <a:tailEnd/>
          </a:ln>
        </p:spPr>
        <p:txBody>
          <a:bodyPr vert="horz" wrap="square" numCol="1" compatLnSpc="1">
            <a:prstTxWarp prst="textNoShape">
              <a:avLst/>
            </a:prstTxWarp>
          </a:bodyPr>
          <a:lstStyle/>
          <a:p>
            <a:r>
              <a:rPr lang="uk-UA" smtClean="0">
                <a:latin typeface="Arial" charset="0"/>
                <a:cs typeface="Arial" charset="0"/>
              </a:rPr>
              <a:t>Політика ЄС в галузі переробки відходів</a:t>
            </a:r>
            <a:endParaRPr lang="en-GB" smtClean="0">
              <a:latin typeface="Arial" charset="0"/>
              <a:cs typeface="Arial" charset="0"/>
            </a:endParaRPr>
          </a:p>
        </p:txBody>
      </p:sp>
      <p:sp>
        <p:nvSpPr>
          <p:cNvPr id="2" name="Text Placeholder 1">
            <a:extLst>
              <a:ext uri="{FF2B5EF4-FFF2-40B4-BE49-F238E27FC236}"/>
            </a:extLst>
          </p:cNvPr>
          <p:cNvSpPr>
            <a:spLocks noGrp="1"/>
          </p:cNvSpPr>
          <p:nvPr>
            <p:ph type="body" sz="quarter" idx="14"/>
          </p:nvPr>
        </p:nvSpPr>
        <p:spPr>
          <a:xfrm>
            <a:off x="4697413" y="938213"/>
            <a:ext cx="7377112" cy="5345112"/>
          </a:xfrm>
        </p:spPr>
        <p:txBody>
          <a:bodyPr/>
          <a:lstStyle/>
          <a:p>
            <a:pPr fontAlgn="auto">
              <a:lnSpc>
                <a:spcPct val="107000"/>
              </a:lnSpc>
              <a:spcAft>
                <a:spcPts val="800"/>
              </a:spcAft>
              <a:buFont typeface="Arial"/>
              <a:buNone/>
              <a:defRPr/>
            </a:pPr>
            <a:r>
              <a:rPr lang="ru-RU" sz="1800" b="1" u="sng" kern="100" dirty="0" err="1">
                <a:solidFill>
                  <a:srgbClr val="0000FF"/>
                </a:solidFill>
                <a:ea typeface="Calibri" panose="020F0502020204030204" pitchFamily="34" charset="0"/>
              </a:rPr>
              <a:t>Відходи</a:t>
            </a:r>
            <a:r>
              <a:rPr lang="ru-RU" sz="1800" b="1" u="sng" kern="100" dirty="0">
                <a:solidFill>
                  <a:srgbClr val="0000FF"/>
                </a:solidFill>
                <a:ea typeface="Calibri" panose="020F0502020204030204" pitchFamily="34" charset="0"/>
              </a:rPr>
              <a:t> </a:t>
            </a:r>
            <a:r>
              <a:rPr lang="ru-RU" sz="1800" b="1" u="sng" kern="100" dirty="0" smtClean="0">
                <a:solidFill>
                  <a:srgbClr val="0000FF"/>
                </a:solidFill>
                <a:ea typeface="Calibri" panose="020F0502020204030204" pitchFamily="34" charset="0"/>
              </a:rPr>
              <a:t>упаковки</a:t>
            </a:r>
          </a:p>
          <a:p>
            <a:pPr algn="just" fontAlgn="auto">
              <a:lnSpc>
                <a:spcPct val="107000"/>
              </a:lnSpc>
              <a:spcAft>
                <a:spcPts val="800"/>
              </a:spcAft>
              <a:buFont typeface="Arial"/>
              <a:buNone/>
              <a:defRPr/>
            </a:pPr>
            <a:r>
              <a:rPr lang="ru-RU" sz="1800" kern="100" dirty="0">
                <a:ea typeface="Calibri" panose="020F0502020204030204" pitchFamily="34" charset="0"/>
              </a:rPr>
              <a:t>Правила ЄС </a:t>
            </a:r>
            <a:r>
              <a:rPr lang="ru-RU" sz="1800" kern="100" dirty="0" err="1">
                <a:ea typeface="Calibri" panose="020F0502020204030204" pitchFamily="34" charset="0"/>
              </a:rPr>
              <a:t>щодо</a:t>
            </a:r>
            <a:r>
              <a:rPr lang="ru-RU" sz="1800" kern="100" dirty="0">
                <a:ea typeface="Calibri" panose="020F0502020204030204" pitchFamily="34" charset="0"/>
              </a:rPr>
              <a:t> упаковки та </a:t>
            </a:r>
            <a:r>
              <a:rPr lang="ru-RU" sz="1800" kern="100" dirty="0" err="1">
                <a:ea typeface="Calibri" panose="020F0502020204030204" pitchFamily="34" charset="0"/>
              </a:rPr>
              <a:t>відходів</a:t>
            </a:r>
            <a:r>
              <a:rPr lang="ru-RU" sz="1800" kern="100" dirty="0">
                <a:ea typeface="Calibri" panose="020F0502020204030204" pitchFamily="34" charset="0"/>
              </a:rPr>
              <a:t> упаковки, </a:t>
            </a:r>
            <a:r>
              <a:rPr lang="ru-RU" sz="1800" kern="100" dirty="0" err="1">
                <a:ea typeface="Calibri" panose="020F0502020204030204" pitchFamily="34" charset="0"/>
              </a:rPr>
              <a:t>включаючи</a:t>
            </a:r>
            <a:r>
              <a:rPr lang="ru-RU" sz="1800" kern="100" dirty="0">
                <a:ea typeface="Calibri" panose="020F0502020204030204" pitchFamily="34" charset="0"/>
              </a:rPr>
              <a:t> </a:t>
            </a:r>
            <a:r>
              <a:rPr lang="ru-RU" sz="1800" kern="100" dirty="0" err="1">
                <a:ea typeface="Calibri" panose="020F0502020204030204" pitchFamily="34" charset="0"/>
              </a:rPr>
              <a:t>цілі</a:t>
            </a:r>
            <a:r>
              <a:rPr lang="ru-RU" sz="1800" kern="100" dirty="0">
                <a:ea typeface="Calibri" panose="020F0502020204030204" pitchFamily="34" charset="0"/>
              </a:rPr>
              <a:t> </a:t>
            </a:r>
            <a:r>
              <a:rPr lang="ru-RU" sz="1800" kern="100" dirty="0" err="1">
                <a:ea typeface="Calibri" panose="020F0502020204030204" pitchFamily="34" charset="0"/>
              </a:rPr>
              <a:t>переробки</a:t>
            </a:r>
            <a:r>
              <a:rPr lang="ru-RU" sz="1800" kern="100" dirty="0">
                <a:ea typeface="Calibri" panose="020F0502020204030204" pitchFamily="34" charset="0"/>
              </a:rPr>
              <a:t> та </a:t>
            </a:r>
            <a:r>
              <a:rPr lang="ru-RU" sz="1800" kern="100" dirty="0" err="1">
                <a:ea typeface="Calibri" panose="020F0502020204030204" pitchFamily="34" charset="0"/>
              </a:rPr>
              <a:t>перероблений</a:t>
            </a:r>
            <a:r>
              <a:rPr lang="ru-RU" sz="1800" kern="100" dirty="0">
                <a:ea typeface="Calibri" panose="020F0502020204030204" pitchFamily="34" charset="0"/>
              </a:rPr>
              <a:t> </a:t>
            </a:r>
            <a:r>
              <a:rPr lang="ru-RU" sz="1800" kern="100" dirty="0" err="1">
                <a:ea typeface="Calibri" panose="020F0502020204030204" pitchFamily="34" charset="0"/>
              </a:rPr>
              <a:t>вміст</a:t>
            </a:r>
            <a:r>
              <a:rPr lang="ru-RU" sz="1800" kern="100" dirty="0" smtClean="0">
                <a:ea typeface="Calibri" panose="020F0502020204030204" pitchFamily="34" charset="0"/>
              </a:rPr>
              <a:t>. </a:t>
            </a:r>
          </a:p>
          <a:p>
            <a:pPr algn="just" fontAlgn="auto">
              <a:lnSpc>
                <a:spcPct val="107000"/>
              </a:lnSpc>
              <a:spcAft>
                <a:spcPts val="800"/>
              </a:spcAft>
              <a:buFont typeface="Arial"/>
              <a:buNone/>
              <a:defRPr/>
            </a:pPr>
            <a:r>
              <a:rPr lang="ru-RU" sz="1800" b="1" u="sng" kern="100" dirty="0" err="1" smtClean="0">
                <a:solidFill>
                  <a:srgbClr val="0000FF"/>
                </a:solidFill>
                <a:ea typeface="Calibri" panose="020F0502020204030204" pitchFamily="34" charset="0"/>
              </a:rPr>
              <a:t>Утилізація</a:t>
            </a:r>
            <a:r>
              <a:rPr lang="ru-RU" sz="1800" b="1" u="sng" kern="100" dirty="0" smtClean="0">
                <a:solidFill>
                  <a:srgbClr val="0000FF"/>
                </a:solidFill>
                <a:ea typeface="Calibri" panose="020F0502020204030204" pitchFamily="34" charset="0"/>
              </a:rPr>
              <a:t> </a:t>
            </a:r>
            <a:r>
              <a:rPr lang="ru-RU" sz="1800" b="1" u="sng" kern="100" dirty="0" err="1" smtClean="0">
                <a:solidFill>
                  <a:srgbClr val="0000FF"/>
                </a:solidFill>
                <a:ea typeface="Calibri" panose="020F0502020204030204" pitchFamily="34" charset="0"/>
              </a:rPr>
              <a:t>старих</a:t>
            </a:r>
            <a:r>
              <a:rPr lang="ru-RU" sz="1800" b="1" u="sng" kern="100" dirty="0" smtClean="0">
                <a:solidFill>
                  <a:srgbClr val="0000FF"/>
                </a:solidFill>
                <a:ea typeface="Calibri" panose="020F0502020204030204" pitchFamily="34" charset="0"/>
              </a:rPr>
              <a:t> </a:t>
            </a:r>
            <a:r>
              <a:rPr lang="ru-RU" sz="1800" b="1" u="sng" kern="100" dirty="0" err="1" smtClean="0">
                <a:solidFill>
                  <a:srgbClr val="0000FF"/>
                </a:solidFill>
                <a:ea typeface="Calibri" panose="020F0502020204030204" pitchFamily="34" charset="0"/>
              </a:rPr>
              <a:t>автомобілів</a:t>
            </a:r>
            <a:r>
              <a:rPr lang="ru-RU" sz="1800" b="1" u="sng" kern="100" dirty="0" smtClean="0">
                <a:solidFill>
                  <a:srgbClr val="0000FF"/>
                </a:solidFill>
                <a:ea typeface="Calibri" panose="020F0502020204030204" pitchFamily="34" charset="0"/>
              </a:rPr>
              <a:t> </a:t>
            </a:r>
          </a:p>
          <a:p>
            <a:pPr algn="just" fontAlgn="auto">
              <a:lnSpc>
                <a:spcPct val="107000"/>
              </a:lnSpc>
              <a:spcAft>
                <a:spcPts val="800"/>
              </a:spcAft>
              <a:buFont typeface="Arial"/>
              <a:buNone/>
              <a:defRPr/>
            </a:pPr>
            <a:r>
              <a:rPr lang="ru-RU" sz="1800" kern="100" dirty="0">
                <a:ea typeface="Calibri" panose="020F0502020204030204" pitchFamily="34" charset="0"/>
              </a:rPr>
              <a:t>Заходи ЄС </a:t>
            </a:r>
            <a:r>
              <a:rPr lang="ru-RU" sz="1800" kern="100" dirty="0" err="1">
                <a:ea typeface="Calibri" panose="020F0502020204030204" pitchFamily="34" charset="0"/>
              </a:rPr>
              <a:t>щодо</a:t>
            </a:r>
            <a:r>
              <a:rPr lang="ru-RU" sz="1800" kern="100" dirty="0">
                <a:ea typeface="Calibri" panose="020F0502020204030204" pitchFamily="34" charset="0"/>
              </a:rPr>
              <a:t> </a:t>
            </a:r>
            <a:r>
              <a:rPr lang="ru-RU" sz="1800" kern="100" dirty="0" err="1">
                <a:ea typeface="Calibri" panose="020F0502020204030204" pitchFamily="34" charset="0"/>
              </a:rPr>
              <a:t>запобігання</a:t>
            </a:r>
            <a:r>
              <a:rPr lang="ru-RU" sz="1800" kern="100" dirty="0">
                <a:ea typeface="Calibri" panose="020F0502020204030204" pitchFamily="34" charset="0"/>
              </a:rPr>
              <a:t> та </a:t>
            </a:r>
            <a:r>
              <a:rPr lang="ru-RU" sz="1800" kern="100" dirty="0" err="1">
                <a:ea typeface="Calibri" panose="020F0502020204030204" pitchFamily="34" charset="0"/>
              </a:rPr>
              <a:t>обмеження</a:t>
            </a:r>
            <a:r>
              <a:rPr lang="ru-RU" sz="1800" kern="100" dirty="0">
                <a:ea typeface="Calibri" panose="020F0502020204030204" pitchFamily="34" charset="0"/>
              </a:rPr>
              <a:t> </a:t>
            </a:r>
            <a:r>
              <a:rPr lang="ru-RU" sz="1800" kern="100" dirty="0" err="1">
                <a:ea typeface="Calibri" panose="020F0502020204030204" pitchFamily="34" charset="0"/>
              </a:rPr>
              <a:t>відходів</a:t>
            </a:r>
            <a:r>
              <a:rPr lang="ru-RU" sz="1800" kern="100" dirty="0">
                <a:ea typeface="Calibri" panose="020F0502020204030204" pitchFamily="34" charset="0"/>
              </a:rPr>
              <a:t> </a:t>
            </a:r>
            <a:r>
              <a:rPr lang="ru-RU" sz="1800" kern="100" dirty="0" err="1">
                <a:ea typeface="Calibri" panose="020F0502020204030204" pitchFamily="34" charset="0"/>
              </a:rPr>
              <a:t>від</a:t>
            </a:r>
            <a:r>
              <a:rPr lang="ru-RU" sz="1800" kern="100" dirty="0">
                <a:ea typeface="Calibri" panose="020F0502020204030204" pitchFamily="34" charset="0"/>
              </a:rPr>
              <a:t> </a:t>
            </a:r>
            <a:r>
              <a:rPr lang="ru-RU" sz="1800" kern="100" dirty="0" err="1">
                <a:ea typeface="Calibri" panose="020F0502020204030204" pitchFamily="34" charset="0"/>
              </a:rPr>
              <a:t>транспортних</a:t>
            </a:r>
            <a:r>
              <a:rPr lang="ru-RU" sz="1800" kern="100" dirty="0">
                <a:ea typeface="Calibri" panose="020F0502020204030204" pitchFamily="34" charset="0"/>
              </a:rPr>
              <a:t> </a:t>
            </a:r>
            <a:r>
              <a:rPr lang="ru-RU" sz="1800" kern="100" dirty="0" err="1">
                <a:ea typeface="Calibri" panose="020F0502020204030204" pitchFamily="34" charset="0"/>
              </a:rPr>
              <a:t>засобів</a:t>
            </a:r>
            <a:r>
              <a:rPr lang="ru-RU" sz="1800" kern="100" dirty="0">
                <a:ea typeface="Calibri" panose="020F0502020204030204" pitchFamily="34" charset="0"/>
              </a:rPr>
              <a:t> </a:t>
            </a:r>
            <a:r>
              <a:rPr lang="ru-RU" sz="1800" kern="100" dirty="0" err="1">
                <a:ea typeface="Calibri" panose="020F0502020204030204" pitchFamily="34" charset="0"/>
              </a:rPr>
              <a:t>після</a:t>
            </a:r>
            <a:r>
              <a:rPr lang="ru-RU" sz="1800" kern="100" dirty="0">
                <a:ea typeface="Calibri" panose="020F0502020204030204" pitchFamily="34" charset="0"/>
              </a:rPr>
              <a:t> </a:t>
            </a:r>
            <a:r>
              <a:rPr lang="ru-RU" sz="1800" kern="100" dirty="0" err="1">
                <a:ea typeface="Calibri" panose="020F0502020204030204" pitchFamily="34" charset="0"/>
              </a:rPr>
              <a:t>закінчення</a:t>
            </a:r>
            <a:r>
              <a:rPr lang="ru-RU" sz="1800" kern="100" dirty="0">
                <a:ea typeface="Calibri" panose="020F0502020204030204" pitchFamily="34" charset="0"/>
              </a:rPr>
              <a:t> </a:t>
            </a:r>
            <a:r>
              <a:rPr lang="ru-RU" sz="1800" kern="100" dirty="0" err="1">
                <a:ea typeface="Calibri" panose="020F0502020204030204" pitchFamily="34" charset="0"/>
              </a:rPr>
              <a:t>терміну</a:t>
            </a:r>
            <a:r>
              <a:rPr lang="ru-RU" sz="1800" kern="100" dirty="0">
                <a:ea typeface="Calibri" panose="020F0502020204030204" pitchFamily="34" charset="0"/>
              </a:rPr>
              <a:t> </a:t>
            </a:r>
            <a:r>
              <a:rPr lang="ru-RU" sz="1800" kern="100" dirty="0" err="1" smtClean="0">
                <a:ea typeface="Calibri" panose="020F0502020204030204" pitchFamily="34" charset="0"/>
              </a:rPr>
              <a:t>їхньої</a:t>
            </a:r>
            <a:r>
              <a:rPr lang="ru-RU" sz="1800" kern="100" dirty="0" smtClean="0">
                <a:ea typeface="Calibri" panose="020F0502020204030204" pitchFamily="34" charset="0"/>
              </a:rPr>
              <a:t> </a:t>
            </a:r>
            <a:r>
              <a:rPr lang="ru-RU" sz="1800" kern="100" dirty="0" err="1" smtClean="0">
                <a:ea typeface="Calibri" panose="020F0502020204030204" pitchFamily="34" charset="0"/>
              </a:rPr>
              <a:t>служби</a:t>
            </a:r>
            <a:r>
              <a:rPr lang="ru-RU" sz="1800" kern="100" dirty="0" smtClean="0">
                <a:ea typeface="Calibri" panose="020F0502020204030204" pitchFamily="34" charset="0"/>
              </a:rPr>
              <a:t>. </a:t>
            </a:r>
          </a:p>
          <a:p>
            <a:pPr algn="just" fontAlgn="auto">
              <a:lnSpc>
                <a:spcPct val="107000"/>
              </a:lnSpc>
              <a:spcAft>
                <a:spcPts val="800"/>
              </a:spcAft>
              <a:buFont typeface="Arial"/>
              <a:buNone/>
              <a:defRPr/>
            </a:pPr>
            <a:r>
              <a:rPr lang="ru-RU" sz="1800" b="1" u="sng" kern="100" dirty="0" err="1">
                <a:solidFill>
                  <a:srgbClr val="0000FF"/>
                </a:solidFill>
                <a:ea typeface="Calibri" panose="020F0502020204030204" pitchFamily="34" charset="0"/>
                <a:hlinkClick r:id="rId4"/>
              </a:rPr>
              <a:t>Відходи</a:t>
            </a:r>
            <a:r>
              <a:rPr lang="ru-RU" sz="1800" b="1" u="sng" kern="100" dirty="0">
                <a:solidFill>
                  <a:srgbClr val="0000FF"/>
                </a:solidFill>
                <a:ea typeface="Calibri" panose="020F0502020204030204" pitchFamily="34" charset="0"/>
                <a:hlinkClick r:id="rId4"/>
              </a:rPr>
              <a:t> </a:t>
            </a:r>
            <a:r>
              <a:rPr lang="ru-RU" sz="1800" b="1" u="sng" kern="100" dirty="0" err="1">
                <a:solidFill>
                  <a:srgbClr val="0000FF"/>
                </a:solidFill>
                <a:ea typeface="Calibri" panose="020F0502020204030204" pitchFamily="34" charset="0"/>
                <a:hlinkClick r:id="rId4"/>
              </a:rPr>
              <a:t>електричного</a:t>
            </a:r>
            <a:r>
              <a:rPr lang="ru-RU" sz="1800" b="1" u="sng" kern="100" dirty="0">
                <a:solidFill>
                  <a:srgbClr val="0000FF"/>
                </a:solidFill>
                <a:ea typeface="Calibri" panose="020F0502020204030204" pitchFamily="34" charset="0"/>
                <a:hlinkClick r:id="rId4"/>
              </a:rPr>
              <a:t> та </a:t>
            </a:r>
            <a:r>
              <a:rPr lang="ru-RU" sz="1800" b="1" u="sng" kern="100" dirty="0" err="1">
                <a:solidFill>
                  <a:srgbClr val="0000FF"/>
                </a:solidFill>
                <a:ea typeface="Calibri" panose="020F0502020204030204" pitchFamily="34" charset="0"/>
                <a:hlinkClick r:id="rId4"/>
              </a:rPr>
              <a:t>електронного</a:t>
            </a:r>
            <a:r>
              <a:rPr lang="ru-RU" sz="1800" b="1" u="sng" kern="100" dirty="0">
                <a:solidFill>
                  <a:srgbClr val="0000FF"/>
                </a:solidFill>
                <a:ea typeface="Calibri" panose="020F0502020204030204" pitchFamily="34" charset="0"/>
                <a:hlinkClick r:id="rId4"/>
              </a:rPr>
              <a:t> </a:t>
            </a:r>
            <a:r>
              <a:rPr lang="ru-RU" sz="1800" b="1" u="sng" kern="100" dirty="0" err="1">
                <a:solidFill>
                  <a:srgbClr val="0000FF"/>
                </a:solidFill>
                <a:ea typeface="Calibri" panose="020F0502020204030204" pitchFamily="34" charset="0"/>
                <a:hlinkClick r:id="rId4"/>
              </a:rPr>
              <a:t>обладнання</a:t>
            </a:r>
            <a:r>
              <a:rPr lang="ru-RU" sz="1800" b="1" u="sng" kern="100" dirty="0">
                <a:solidFill>
                  <a:srgbClr val="0000FF"/>
                </a:solidFill>
                <a:ea typeface="Calibri" panose="020F0502020204030204" pitchFamily="34" charset="0"/>
                <a:hlinkClick r:id="rId4"/>
              </a:rPr>
              <a:t> </a:t>
            </a:r>
            <a:r>
              <a:rPr lang="uk-UA" sz="1800" b="1" u="sng" kern="100" dirty="0">
                <a:solidFill>
                  <a:srgbClr val="0000FF"/>
                </a:solidFill>
                <a:ea typeface="Calibri" panose="020F0502020204030204" pitchFamily="34" charset="0"/>
                <a:hlinkClick r:id="rId4"/>
              </a:rPr>
              <a:t>(ВЕЕО)</a:t>
            </a:r>
            <a:endParaRPr lang="ru-RU" sz="1800" b="1" u="sng" kern="100" dirty="0" smtClean="0">
              <a:solidFill>
                <a:srgbClr val="0000FF"/>
              </a:solidFill>
              <a:ea typeface="Calibri" panose="020F0502020204030204" pitchFamily="34" charset="0"/>
              <a:hlinkClick r:id="rId4"/>
            </a:endParaRPr>
          </a:p>
          <a:p>
            <a:pPr algn="just" fontAlgn="auto">
              <a:lnSpc>
                <a:spcPct val="107000"/>
              </a:lnSpc>
              <a:spcAft>
                <a:spcPts val="800"/>
              </a:spcAft>
              <a:buFont typeface="Arial"/>
              <a:buNone/>
              <a:defRPr/>
            </a:pPr>
            <a:r>
              <a:rPr lang="ru-RU" sz="1800" kern="100" dirty="0">
                <a:ea typeface="Calibri" panose="020F0502020204030204" pitchFamily="34" charset="0"/>
              </a:rPr>
              <a:t>Правила ЄС </a:t>
            </a:r>
            <a:r>
              <a:rPr lang="ru-RU" sz="1800" kern="100" dirty="0" err="1">
                <a:ea typeface="Calibri" panose="020F0502020204030204" pitchFamily="34" charset="0"/>
              </a:rPr>
              <a:t>щодо</a:t>
            </a:r>
            <a:r>
              <a:rPr lang="ru-RU" sz="1800" kern="100" dirty="0">
                <a:ea typeface="Calibri" panose="020F0502020204030204" pitchFamily="34" charset="0"/>
              </a:rPr>
              <a:t> </a:t>
            </a:r>
            <a:r>
              <a:rPr lang="ru-RU" sz="1800" kern="100" dirty="0" err="1">
                <a:ea typeface="Calibri" panose="020F0502020204030204" pitchFamily="34" charset="0"/>
              </a:rPr>
              <a:t>поводження</a:t>
            </a:r>
            <a:r>
              <a:rPr lang="ru-RU" sz="1800" kern="100" dirty="0">
                <a:ea typeface="Calibri" panose="020F0502020204030204" pitchFamily="34" charset="0"/>
              </a:rPr>
              <a:t> з </a:t>
            </a:r>
            <a:r>
              <a:rPr lang="ru-RU" sz="1800" kern="100" dirty="0" err="1">
                <a:ea typeface="Calibri" panose="020F0502020204030204" pitchFamily="34" charset="0"/>
              </a:rPr>
              <a:t>відходами</a:t>
            </a:r>
            <a:r>
              <a:rPr lang="ru-RU" sz="1800" kern="100" dirty="0">
                <a:ea typeface="Calibri" panose="020F0502020204030204" pitchFamily="34" charset="0"/>
              </a:rPr>
              <a:t> </a:t>
            </a:r>
            <a:r>
              <a:rPr lang="ru-RU" sz="1800" kern="100" dirty="0" err="1">
                <a:ea typeface="Calibri" panose="020F0502020204030204" pitchFamily="34" charset="0"/>
              </a:rPr>
              <a:t>електричного</a:t>
            </a:r>
            <a:r>
              <a:rPr lang="ru-RU" sz="1800" kern="100" dirty="0">
                <a:ea typeface="Calibri" panose="020F0502020204030204" pitchFamily="34" charset="0"/>
              </a:rPr>
              <a:t> та </a:t>
            </a:r>
            <a:r>
              <a:rPr lang="ru-RU" sz="1800" kern="100" dirty="0" err="1">
                <a:ea typeface="Calibri" panose="020F0502020204030204" pitchFamily="34" charset="0"/>
              </a:rPr>
              <a:t>електронного</a:t>
            </a:r>
            <a:r>
              <a:rPr lang="ru-RU" sz="1800" kern="100" dirty="0">
                <a:ea typeface="Calibri" panose="020F0502020204030204" pitchFamily="34" charset="0"/>
              </a:rPr>
              <a:t> </a:t>
            </a:r>
            <a:r>
              <a:rPr lang="ru-RU" sz="1800" kern="100" dirty="0" err="1">
                <a:ea typeface="Calibri" panose="020F0502020204030204" pitchFamily="34" charset="0"/>
              </a:rPr>
              <a:t>обладнання</a:t>
            </a:r>
            <a:r>
              <a:rPr lang="ru-RU" sz="1800" kern="100" dirty="0">
                <a:ea typeface="Calibri" panose="020F0502020204030204" pitchFamily="34" charset="0"/>
              </a:rPr>
              <a:t> </a:t>
            </a:r>
            <a:r>
              <a:rPr lang="ru-RU" sz="1800" kern="100" dirty="0" smtClean="0">
                <a:ea typeface="Calibri" panose="020F0502020204030204" pitchFamily="34" charset="0"/>
              </a:rPr>
              <a:t>(ВЕЕО)</a:t>
            </a:r>
            <a:r>
              <a:rPr lang="en-US" sz="1800" kern="100" dirty="0" smtClean="0">
                <a:ea typeface="Calibri" panose="020F0502020204030204" pitchFamily="34" charset="0"/>
              </a:rPr>
              <a:t>.</a:t>
            </a:r>
            <a:endParaRPr lang="en-US" sz="1800" kern="100" dirty="0">
              <a:ea typeface="Calibri" panose="020F0502020204030204" pitchFamily="34" charset="0"/>
            </a:endParaRPr>
          </a:p>
          <a:p>
            <a:pPr algn="just" fontAlgn="auto">
              <a:lnSpc>
                <a:spcPct val="107000"/>
              </a:lnSpc>
              <a:spcAft>
                <a:spcPts val="800"/>
              </a:spcAft>
              <a:buFont typeface="Arial"/>
              <a:buNone/>
              <a:defRPr/>
            </a:pPr>
            <a:r>
              <a:rPr lang="ru-RU" sz="1800" b="1" u="sng" kern="100" dirty="0">
                <a:solidFill>
                  <a:srgbClr val="0000FF"/>
                </a:solidFill>
                <a:ea typeface="Calibri" panose="020F0502020204030204" pitchFamily="34" charset="0"/>
              </a:rPr>
              <a:t>Батарейки та </a:t>
            </a:r>
            <a:r>
              <a:rPr lang="ru-RU" sz="1800" b="1" u="sng" kern="100" dirty="0" err="1" smtClean="0">
                <a:solidFill>
                  <a:srgbClr val="0000FF"/>
                </a:solidFill>
                <a:ea typeface="Calibri" panose="020F0502020204030204" pitchFamily="34" charset="0"/>
              </a:rPr>
              <a:t>акумулятори</a:t>
            </a:r>
            <a:endParaRPr lang="ru-RU" sz="1800" b="1" u="sng" kern="100" dirty="0" smtClean="0">
              <a:solidFill>
                <a:srgbClr val="0000FF"/>
              </a:solidFill>
              <a:ea typeface="Calibri" panose="020F0502020204030204" pitchFamily="34" charset="0"/>
            </a:endParaRPr>
          </a:p>
          <a:p>
            <a:pPr algn="just" fontAlgn="auto">
              <a:lnSpc>
                <a:spcPct val="107000"/>
              </a:lnSpc>
              <a:spcAft>
                <a:spcPts val="800"/>
              </a:spcAft>
              <a:buFont typeface="Arial"/>
              <a:buNone/>
              <a:defRPr/>
            </a:pPr>
            <a:r>
              <a:rPr lang="ru-RU" sz="1800" kern="100" dirty="0">
                <a:ea typeface="Calibri" panose="020F0502020204030204" pitchFamily="34" charset="0"/>
              </a:rPr>
              <a:t>Правила ЄС </a:t>
            </a:r>
            <a:r>
              <a:rPr lang="ru-RU" sz="1800" kern="100" dirty="0" err="1">
                <a:ea typeface="Calibri" panose="020F0502020204030204" pitchFamily="34" charset="0"/>
              </a:rPr>
              <a:t>щодо</a:t>
            </a:r>
            <a:r>
              <a:rPr lang="ru-RU" sz="1800" kern="100" dirty="0">
                <a:ea typeface="Calibri" panose="020F0502020204030204" pitchFamily="34" charset="0"/>
              </a:rPr>
              <a:t> </a:t>
            </a:r>
            <a:r>
              <a:rPr lang="ru-RU" sz="1800" kern="100" dirty="0" err="1" smtClean="0">
                <a:ea typeface="Calibri" panose="020F0502020204030204" pitchFamily="34" charset="0"/>
              </a:rPr>
              <a:t>утилізації</a:t>
            </a:r>
            <a:r>
              <a:rPr lang="ru-RU" sz="1800" kern="100" dirty="0" smtClean="0">
                <a:ea typeface="Calibri" panose="020F0502020204030204" pitchFamily="34" charset="0"/>
              </a:rPr>
              <a:t> </a:t>
            </a:r>
            <a:r>
              <a:rPr lang="ru-RU" sz="1800" kern="100" dirty="0" err="1" smtClean="0">
                <a:ea typeface="Calibri" panose="020F0502020204030204" pitchFamily="34" charset="0"/>
              </a:rPr>
              <a:t>батарейок</a:t>
            </a:r>
            <a:r>
              <a:rPr lang="ru-RU" sz="1800" kern="100" dirty="0" smtClean="0">
                <a:ea typeface="Calibri" panose="020F0502020204030204" pitchFamily="34" charset="0"/>
              </a:rPr>
              <a:t> </a:t>
            </a:r>
            <a:r>
              <a:rPr lang="ru-RU" sz="1800" kern="100" dirty="0">
                <a:ea typeface="Calibri" panose="020F0502020204030204" pitchFamily="34" charset="0"/>
              </a:rPr>
              <a:t>та </a:t>
            </a:r>
            <a:r>
              <a:rPr lang="ru-RU" sz="1800" kern="100" dirty="0" err="1">
                <a:ea typeface="Calibri" panose="020F0502020204030204" pitchFamily="34" charset="0"/>
              </a:rPr>
              <a:t>акумуляторів</a:t>
            </a:r>
            <a:r>
              <a:rPr lang="en-US" sz="1800" kern="100" dirty="0" smtClean="0">
                <a:ea typeface="Calibri" panose="020F0502020204030204" pitchFamily="34" charset="0"/>
              </a:rPr>
              <a:t>.</a:t>
            </a:r>
            <a:endParaRPr lang="en-US" sz="1800" kern="100" dirty="0">
              <a:ea typeface="Calibri" panose="020F0502020204030204" pitchFamily="34" charset="0"/>
            </a:endParaRPr>
          </a:p>
          <a:p>
            <a:pPr fontAlgn="auto">
              <a:spcAft>
                <a:spcPts val="0"/>
              </a:spcAft>
              <a:buFont typeface="Arial"/>
              <a:buNone/>
              <a:defRPr/>
            </a:pPr>
            <a:endParaRPr lang="en-US" sz="3200" dirty="0"/>
          </a:p>
        </p:txBody>
      </p:sp>
      <p:sp>
        <p:nvSpPr>
          <p:cNvPr id="47110" name="Text Placeholder 4"/>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ru-RU" smtClean="0">
              <a:latin typeface="Arial" charset="0"/>
              <a:cs typeface="Arial" charset="0"/>
            </a:endParaRPr>
          </a:p>
        </p:txBody>
      </p:sp>
      <p:sp>
        <p:nvSpPr>
          <p:cNvPr id="47111" name="Text Placeholder 2"/>
          <p:cNvSpPr txBox="1">
            <a:spLocks/>
          </p:cNvSpPr>
          <p:nvPr/>
        </p:nvSpPr>
        <p:spPr bwMode="auto">
          <a:xfrm>
            <a:off x="-387350" y="3430588"/>
            <a:ext cx="3321050" cy="1219200"/>
          </a:xfrm>
          <a:prstGeom prst="rect">
            <a:avLst/>
          </a:prstGeom>
          <a:noFill/>
          <a:ln w="9525">
            <a:noFill/>
            <a:miter lim="800000"/>
            <a:headEnd/>
            <a:tailEnd/>
          </a:ln>
        </p:spPr>
        <p:txBody>
          <a:bodyPr lIns="0" tIns="0" rIns="0" bIns="0" anchor="ctr">
            <a:spAutoFit/>
          </a:bodyPr>
          <a:lstStyle/>
          <a:p>
            <a:pPr>
              <a:lnSpc>
                <a:spcPct val="90000"/>
              </a:lnSpc>
              <a:spcBef>
                <a:spcPts val="1000"/>
              </a:spcBef>
              <a:buFont typeface="Arial" charset="0"/>
              <a:buNone/>
            </a:pPr>
            <a:r>
              <a:rPr lang="uk-UA" sz="4400">
                <a:solidFill>
                  <a:schemeClr val="bg1"/>
                </a:solidFill>
              </a:rPr>
              <a:t>Конкретні стратегії</a:t>
            </a:r>
            <a:endParaRPr lang="ru-RU" sz="4400">
              <a:solidFill>
                <a:schemeClr val="bg1"/>
              </a:solidFill>
            </a:endParaRPr>
          </a:p>
        </p:txBody>
      </p: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extLst>
          </p:cNvPr>
          <p:cNvSpPr/>
          <p:nvPr/>
        </p:nvSpPr>
        <p:spPr>
          <a:xfrm>
            <a:off x="-1960563" y="942975"/>
            <a:ext cx="6465888" cy="6300788"/>
          </a:xfrm>
          <a:prstGeom prst="ellipse">
            <a:avLst/>
          </a:prstGeom>
          <a:blipFill dpi="0" rotWithShape="1">
            <a:blip r:embed="rId3">
              <a:extLst>
                <a:ext uri="{28A0092B-C50C-407E-A947-70E740481C1C}"/>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9154" name="Content Placeholder 2"/>
          <p:cNvSpPr txBox="1">
            <a:spLocks/>
          </p:cNvSpPr>
          <p:nvPr/>
        </p:nvSpPr>
        <p:spPr bwMode="auto">
          <a:xfrm>
            <a:off x="5029200" y="1422400"/>
            <a:ext cx="6796088" cy="4187825"/>
          </a:xfrm>
          <a:prstGeom prst="rect">
            <a:avLst/>
          </a:prstGeom>
          <a:noFill/>
          <a:ln w="9525">
            <a:noFill/>
            <a:miter lim="800000"/>
            <a:headEnd/>
            <a:tailEnd/>
          </a:ln>
        </p:spPr>
        <p:txBody>
          <a:bodyPr lIns="0" tIns="0" rIns="0" bIns="0"/>
          <a:lstStyle/>
          <a:p>
            <a:pPr>
              <a:lnSpc>
                <a:spcPct val="90000"/>
              </a:lnSpc>
              <a:spcAft>
                <a:spcPts val="300"/>
              </a:spcAft>
              <a:buFont typeface="Arial" charset="0"/>
              <a:buNone/>
            </a:pPr>
            <a:endParaRPr lang="uk-UA" sz="2000">
              <a:latin typeface="Calibri" pitchFamily="34" charset="0"/>
            </a:endParaRPr>
          </a:p>
        </p:txBody>
      </p:sp>
      <p:sp>
        <p:nvSpPr>
          <p:cNvPr id="49155" name="Slide Number Placeholder 13"/>
          <p:cNvSpPr>
            <a:spLocks noGrp="1"/>
          </p:cNvSpPr>
          <p:nvPr>
            <p:ph type="sldNum" sz="quarter" idx="16"/>
          </p:nvPr>
        </p:nvSpPr>
        <p:spPr bwMode="auto">
          <a:noFill/>
          <a:ln>
            <a:miter lim="800000"/>
            <a:headEnd/>
            <a:tailEnd/>
          </a:ln>
        </p:spPr>
        <p:txBody>
          <a:bodyPr vert="horz" wrap="square" numCol="1" compatLnSpc="1">
            <a:prstTxWarp prst="textNoShape">
              <a:avLst/>
            </a:prstTxWarp>
          </a:bodyPr>
          <a:lstStyle/>
          <a:p>
            <a:pPr fontAlgn="base">
              <a:spcBef>
                <a:spcPct val="0"/>
              </a:spcBef>
              <a:spcAft>
                <a:spcPct val="0"/>
              </a:spcAft>
            </a:pPr>
            <a:fld id="{77E75B56-4759-4AA6-96E4-1B9342B9ED9F}" type="slidenum">
              <a:rPr lang="en-GB">
                <a:latin typeface="Arial" charset="0"/>
                <a:cs typeface="Arial" charset="0"/>
              </a:rPr>
              <a:pPr fontAlgn="base">
                <a:spcBef>
                  <a:spcPct val="0"/>
                </a:spcBef>
                <a:spcAft>
                  <a:spcPct val="0"/>
                </a:spcAft>
              </a:pPr>
              <a:t>21</a:t>
            </a:fld>
            <a:endParaRPr lang="en-GB">
              <a:latin typeface="Arial" charset="0"/>
              <a:cs typeface="Arial" charset="0"/>
            </a:endParaRPr>
          </a:p>
        </p:txBody>
      </p:sp>
      <p:sp>
        <p:nvSpPr>
          <p:cNvPr id="49156" name="Text Placeholder 3"/>
          <p:cNvSpPr>
            <a:spLocks noGrp="1"/>
          </p:cNvSpPr>
          <p:nvPr>
            <p:ph type="body" sz="quarter" idx="13"/>
          </p:nvPr>
        </p:nvSpPr>
        <p:spPr bwMode="auto">
          <a:xfrm>
            <a:off x="552450" y="317500"/>
            <a:ext cx="11117263" cy="387350"/>
          </a:xfrm>
          <a:noFill/>
          <a:ln>
            <a:miter lim="800000"/>
            <a:headEnd/>
            <a:tailEnd/>
          </a:ln>
        </p:spPr>
        <p:txBody>
          <a:bodyPr vert="horz" wrap="square" numCol="1" compatLnSpc="1">
            <a:prstTxWarp prst="textNoShape">
              <a:avLst/>
            </a:prstTxWarp>
          </a:bodyPr>
          <a:lstStyle/>
          <a:p>
            <a:r>
              <a:rPr lang="ru-RU" smtClean="0">
                <a:latin typeface="Arial" charset="0"/>
                <a:cs typeface="Arial" charset="0"/>
              </a:rPr>
              <a:t>Політика ЄС в галузі переробки відходів </a:t>
            </a:r>
            <a:endParaRPr lang="en-GB" smtClean="0">
              <a:latin typeface="Arial" charset="0"/>
              <a:cs typeface="Arial" charset="0"/>
            </a:endParaRPr>
          </a:p>
        </p:txBody>
      </p:sp>
      <p:sp>
        <p:nvSpPr>
          <p:cNvPr id="2" name="Text Placeholder 1">
            <a:extLst>
              <a:ext uri="{FF2B5EF4-FFF2-40B4-BE49-F238E27FC236}"/>
            </a:extLst>
          </p:cNvPr>
          <p:cNvSpPr>
            <a:spLocks noGrp="1"/>
          </p:cNvSpPr>
          <p:nvPr>
            <p:ph type="body" sz="quarter" idx="14"/>
          </p:nvPr>
        </p:nvSpPr>
        <p:spPr>
          <a:xfrm>
            <a:off x="4852988" y="1125538"/>
            <a:ext cx="6972300" cy="5157787"/>
          </a:xfrm>
        </p:spPr>
        <p:txBody>
          <a:bodyPr/>
          <a:lstStyle/>
          <a:p>
            <a:pPr algn="just" fontAlgn="auto">
              <a:lnSpc>
                <a:spcPct val="107000"/>
              </a:lnSpc>
              <a:spcAft>
                <a:spcPts val="800"/>
              </a:spcAft>
              <a:buFont typeface="Arial"/>
              <a:buNone/>
              <a:defRPr/>
            </a:pPr>
            <a:r>
              <a:rPr lang="ru-RU" sz="1600" b="1" u="sng" kern="1800" dirty="0" err="1">
                <a:solidFill>
                  <a:srgbClr val="004494"/>
                </a:solidFill>
                <a:ea typeface="Times New Roman" panose="02020603050405020304" pitchFamily="18" charset="0"/>
              </a:rPr>
              <a:t>Відходи</a:t>
            </a:r>
            <a:r>
              <a:rPr lang="ru-RU" sz="1600" b="1" u="sng" kern="1800" dirty="0">
                <a:solidFill>
                  <a:srgbClr val="004494"/>
                </a:solidFill>
                <a:ea typeface="Times New Roman" panose="02020603050405020304" pitchFamily="18" charset="0"/>
              </a:rPr>
              <a:t> </a:t>
            </a:r>
            <a:r>
              <a:rPr lang="ru-RU" sz="1600" b="1" u="sng" kern="1800" dirty="0" err="1">
                <a:solidFill>
                  <a:srgbClr val="004494"/>
                </a:solidFill>
                <a:ea typeface="Times New Roman" panose="02020603050405020304" pitchFamily="18" charset="0"/>
              </a:rPr>
              <a:t>будівництва</a:t>
            </a:r>
            <a:r>
              <a:rPr lang="ru-RU" sz="1600" b="1" u="sng" kern="1800" dirty="0">
                <a:solidFill>
                  <a:srgbClr val="004494"/>
                </a:solidFill>
                <a:ea typeface="Times New Roman" panose="02020603050405020304" pitchFamily="18" charset="0"/>
              </a:rPr>
              <a:t> та </a:t>
            </a:r>
            <a:r>
              <a:rPr lang="ru-RU" sz="1600" b="1" u="sng" kern="1800" dirty="0" err="1" smtClean="0">
                <a:solidFill>
                  <a:srgbClr val="004494"/>
                </a:solidFill>
                <a:ea typeface="Times New Roman" panose="02020603050405020304" pitchFamily="18" charset="0"/>
              </a:rPr>
              <a:t>знесення</a:t>
            </a:r>
            <a:endParaRPr lang="ru-RU" sz="1600" b="1" u="sng" kern="1800" dirty="0" smtClean="0">
              <a:solidFill>
                <a:srgbClr val="004494"/>
              </a:solidFill>
              <a:ea typeface="Times New Roman" panose="02020603050405020304" pitchFamily="18" charset="0"/>
            </a:endParaRPr>
          </a:p>
          <a:p>
            <a:pPr algn="just" fontAlgn="auto">
              <a:lnSpc>
                <a:spcPct val="107000"/>
              </a:lnSpc>
              <a:spcAft>
                <a:spcPts val="800"/>
              </a:spcAft>
              <a:buFont typeface="Arial"/>
              <a:buNone/>
              <a:defRPr/>
            </a:pPr>
            <a:r>
              <a:rPr lang="ru-RU" sz="1600" kern="0" dirty="0">
                <a:solidFill>
                  <a:srgbClr val="404040"/>
                </a:solidFill>
                <a:ea typeface="Times New Roman" panose="02020603050405020304" pitchFamily="18" charset="0"/>
              </a:rPr>
              <a:t>Правила ЄС </a:t>
            </a:r>
            <a:r>
              <a:rPr lang="ru-RU" sz="1600" kern="0" dirty="0" err="1">
                <a:solidFill>
                  <a:srgbClr val="404040"/>
                </a:solidFill>
                <a:ea typeface="Times New Roman" panose="02020603050405020304" pitchFamily="18" charset="0"/>
              </a:rPr>
              <a:t>щодо</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управління</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відходами</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будівництва</a:t>
            </a:r>
            <a:r>
              <a:rPr lang="ru-RU" sz="1600" kern="0" dirty="0">
                <a:solidFill>
                  <a:srgbClr val="404040"/>
                </a:solidFill>
                <a:ea typeface="Times New Roman" panose="02020603050405020304" pitchFamily="18" charset="0"/>
              </a:rPr>
              <a:t> та </a:t>
            </a:r>
            <a:r>
              <a:rPr lang="ru-RU" sz="1600" kern="0" dirty="0" err="1">
                <a:solidFill>
                  <a:srgbClr val="404040"/>
                </a:solidFill>
                <a:ea typeface="Times New Roman" panose="02020603050405020304" pitchFamily="18" charset="0"/>
              </a:rPr>
              <a:t>знесення</a:t>
            </a:r>
            <a:r>
              <a:rPr lang="ru-RU" sz="1600" kern="0" dirty="0" smtClean="0">
                <a:solidFill>
                  <a:srgbClr val="404040"/>
                </a:solidFill>
                <a:ea typeface="Times New Roman" panose="02020603050405020304" pitchFamily="18" charset="0"/>
              </a:rPr>
              <a:t>.</a:t>
            </a:r>
          </a:p>
          <a:p>
            <a:pPr algn="just" fontAlgn="auto">
              <a:lnSpc>
                <a:spcPct val="107000"/>
              </a:lnSpc>
              <a:spcAft>
                <a:spcPts val="800"/>
              </a:spcAft>
              <a:buFont typeface="Arial"/>
              <a:buNone/>
              <a:defRPr/>
            </a:pPr>
            <a:r>
              <a:rPr lang="ru-RU" sz="1600" b="1" u="sng" kern="1800" dirty="0" err="1" smtClean="0">
                <a:solidFill>
                  <a:srgbClr val="004494"/>
                </a:solidFill>
                <a:ea typeface="Times New Roman" panose="02020603050405020304" pitchFamily="18" charset="0"/>
              </a:rPr>
              <a:t>Звалища</a:t>
            </a:r>
            <a:r>
              <a:rPr lang="ru-RU" sz="1600" b="1" u="sng" kern="1800" dirty="0" smtClean="0">
                <a:solidFill>
                  <a:srgbClr val="004494"/>
                </a:solidFill>
                <a:ea typeface="Times New Roman" panose="02020603050405020304" pitchFamily="18" charset="0"/>
              </a:rPr>
              <a:t> </a:t>
            </a:r>
            <a:r>
              <a:rPr lang="ru-RU" sz="1600" b="1" u="sng" kern="1800" dirty="0" err="1" smtClean="0">
                <a:solidFill>
                  <a:srgbClr val="004494"/>
                </a:solidFill>
                <a:ea typeface="Times New Roman" panose="02020603050405020304" pitchFamily="18" charset="0"/>
              </a:rPr>
              <a:t>відходів</a:t>
            </a:r>
            <a:r>
              <a:rPr lang="ru-RU" sz="1600" b="1" u="sng" kern="1800" dirty="0" smtClean="0">
                <a:solidFill>
                  <a:srgbClr val="004494"/>
                </a:solidFill>
                <a:ea typeface="Times New Roman" panose="02020603050405020304" pitchFamily="18" charset="0"/>
              </a:rPr>
              <a:t> </a:t>
            </a:r>
          </a:p>
          <a:p>
            <a:pPr algn="just" fontAlgn="auto">
              <a:lnSpc>
                <a:spcPct val="107000"/>
              </a:lnSpc>
              <a:spcAft>
                <a:spcPts val="800"/>
              </a:spcAft>
              <a:buFont typeface="Arial"/>
              <a:buNone/>
              <a:defRPr/>
            </a:pPr>
            <a:r>
              <a:rPr lang="ru-RU" sz="1600" kern="0" dirty="0">
                <a:solidFill>
                  <a:srgbClr val="404040"/>
                </a:solidFill>
                <a:ea typeface="Times New Roman" panose="02020603050405020304" pitchFamily="18" charset="0"/>
              </a:rPr>
              <a:t>Правила ЄС </a:t>
            </a:r>
            <a:r>
              <a:rPr lang="ru-RU" sz="1600" kern="0" dirty="0" smtClean="0">
                <a:solidFill>
                  <a:srgbClr val="404040"/>
                </a:solidFill>
                <a:ea typeface="Times New Roman" panose="02020603050405020304" pitchFamily="18" charset="0"/>
              </a:rPr>
              <a:t>по </a:t>
            </a:r>
            <a:r>
              <a:rPr lang="ru-RU" sz="1600" kern="0" dirty="0" err="1" smtClean="0">
                <a:solidFill>
                  <a:srgbClr val="404040"/>
                </a:solidFill>
                <a:ea typeface="Times New Roman" panose="02020603050405020304" pitchFamily="18" charset="0"/>
              </a:rPr>
              <a:t>зменшенню</a:t>
            </a:r>
            <a:r>
              <a:rPr lang="ru-RU" sz="1600" kern="0" dirty="0" smtClean="0">
                <a:solidFill>
                  <a:srgbClr val="404040"/>
                </a:solidFill>
                <a:ea typeface="Times New Roman" panose="02020603050405020304" pitchFamily="18" charset="0"/>
              </a:rPr>
              <a:t> </a:t>
            </a:r>
            <a:r>
              <a:rPr lang="ru-RU" sz="1600" kern="0" dirty="0" err="1" smtClean="0">
                <a:solidFill>
                  <a:srgbClr val="404040"/>
                </a:solidFill>
                <a:ea typeface="Times New Roman" panose="02020603050405020304" pitchFamily="18" charset="0"/>
              </a:rPr>
              <a:t>кількості</a:t>
            </a:r>
            <a:r>
              <a:rPr lang="ru-RU" sz="1600" kern="0" dirty="0" smtClean="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відходів</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які</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відправляються</a:t>
            </a:r>
            <a:r>
              <a:rPr lang="ru-RU" sz="1600" kern="0" dirty="0">
                <a:solidFill>
                  <a:srgbClr val="404040"/>
                </a:solidFill>
                <a:ea typeface="Times New Roman" panose="02020603050405020304" pitchFamily="18" charset="0"/>
              </a:rPr>
              <a:t> на </a:t>
            </a:r>
            <a:r>
              <a:rPr lang="ru-RU" sz="1600" kern="0" dirty="0" err="1" smtClean="0">
                <a:solidFill>
                  <a:srgbClr val="404040"/>
                </a:solidFill>
                <a:ea typeface="Times New Roman" panose="02020603050405020304" pitchFamily="18" charset="0"/>
              </a:rPr>
              <a:t>звалища</a:t>
            </a:r>
            <a:r>
              <a:rPr lang="ru-RU" sz="1600" kern="0" dirty="0" smtClean="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оскільки</a:t>
            </a:r>
            <a:r>
              <a:rPr lang="ru-RU" sz="1600" kern="0" dirty="0">
                <a:solidFill>
                  <a:srgbClr val="404040"/>
                </a:solidFill>
                <a:ea typeface="Times New Roman" panose="02020603050405020304" pitchFamily="18" charset="0"/>
              </a:rPr>
              <a:t> </a:t>
            </a:r>
            <a:r>
              <a:rPr lang="ru-RU" sz="1600" kern="0" dirty="0" err="1" smtClean="0">
                <a:solidFill>
                  <a:srgbClr val="404040"/>
                </a:solidFill>
                <a:ea typeface="Times New Roman" panose="02020603050405020304" pitchFamily="18" charset="0"/>
              </a:rPr>
              <a:t>такий</a:t>
            </a:r>
            <a:r>
              <a:rPr lang="ru-RU" sz="1600" kern="0" dirty="0" smtClean="0">
                <a:solidFill>
                  <a:srgbClr val="404040"/>
                </a:solidFill>
                <a:ea typeface="Times New Roman" panose="02020603050405020304" pitchFamily="18" charset="0"/>
              </a:rPr>
              <a:t> </a:t>
            </a:r>
            <a:r>
              <a:rPr lang="ru-RU" sz="1600" kern="0" dirty="0" err="1" smtClean="0">
                <a:solidFill>
                  <a:srgbClr val="404040"/>
                </a:solidFill>
                <a:ea typeface="Times New Roman" panose="02020603050405020304" pitchFamily="18" charset="0"/>
              </a:rPr>
              <a:t>спосіб</a:t>
            </a:r>
            <a:r>
              <a:rPr lang="ru-RU" sz="1600" kern="0" dirty="0" smtClean="0">
                <a:solidFill>
                  <a:srgbClr val="404040"/>
                </a:solidFill>
                <a:ea typeface="Times New Roman" panose="02020603050405020304" pitchFamily="18" charset="0"/>
              </a:rPr>
              <a:t> </a:t>
            </a:r>
            <a:r>
              <a:rPr lang="ru-RU" sz="1600" kern="0" dirty="0" err="1" smtClean="0">
                <a:solidFill>
                  <a:srgbClr val="404040"/>
                </a:solidFill>
                <a:ea typeface="Times New Roman" panose="02020603050405020304" pitchFamily="18" charset="0"/>
              </a:rPr>
              <a:t>утилізації</a:t>
            </a:r>
            <a:r>
              <a:rPr lang="ru-RU" sz="1600" kern="0" dirty="0" smtClean="0">
                <a:solidFill>
                  <a:srgbClr val="404040"/>
                </a:solidFill>
                <a:ea typeface="Times New Roman" panose="02020603050405020304" pitchFamily="18" charset="0"/>
              </a:rPr>
              <a:t> </a:t>
            </a:r>
            <a:r>
              <a:rPr lang="ru-RU" sz="1600" kern="0" dirty="0" err="1" smtClean="0">
                <a:solidFill>
                  <a:srgbClr val="404040"/>
                </a:solidFill>
                <a:ea typeface="Times New Roman" panose="02020603050405020304" pitchFamily="18" charset="0"/>
              </a:rPr>
              <a:t>відходів</a:t>
            </a:r>
            <a:r>
              <a:rPr lang="ru-RU" sz="1600" kern="0" dirty="0" smtClean="0">
                <a:solidFill>
                  <a:srgbClr val="404040"/>
                </a:solidFill>
                <a:ea typeface="Times New Roman" panose="02020603050405020304" pitchFamily="18" charset="0"/>
              </a:rPr>
              <a:t> є </a:t>
            </a:r>
            <a:r>
              <a:rPr lang="ru-RU" sz="1600" kern="0" dirty="0" err="1">
                <a:solidFill>
                  <a:srgbClr val="404040"/>
                </a:solidFill>
                <a:ea typeface="Times New Roman" panose="02020603050405020304" pitchFamily="18" charset="0"/>
              </a:rPr>
              <a:t>найбільш</a:t>
            </a:r>
            <a:r>
              <a:rPr lang="ru-RU" sz="1600" kern="0" dirty="0">
                <a:solidFill>
                  <a:srgbClr val="404040"/>
                </a:solidFill>
                <a:ea typeface="Times New Roman" panose="02020603050405020304" pitchFamily="18" charset="0"/>
              </a:rPr>
              <a:t> </a:t>
            </a:r>
            <a:r>
              <a:rPr lang="ru-RU" sz="1600" kern="0" dirty="0" err="1" smtClean="0">
                <a:solidFill>
                  <a:srgbClr val="404040"/>
                </a:solidFill>
                <a:ea typeface="Times New Roman" panose="02020603050405020304" pitchFamily="18" charset="0"/>
              </a:rPr>
              <a:t>забруднюючим</a:t>
            </a:r>
            <a:r>
              <a:rPr lang="en-US" sz="1600" kern="0" dirty="0" smtClean="0">
                <a:solidFill>
                  <a:srgbClr val="404040"/>
                </a:solidFill>
                <a:ea typeface="Times New Roman" panose="02020603050405020304" pitchFamily="18" charset="0"/>
              </a:rPr>
              <a:t>.</a:t>
            </a:r>
            <a:endParaRPr lang="en-US" sz="1600" kern="100" dirty="0">
              <a:ea typeface="Calibri" panose="020F0502020204030204" pitchFamily="34" charset="0"/>
            </a:endParaRPr>
          </a:p>
          <a:p>
            <a:pPr algn="just" fontAlgn="auto">
              <a:lnSpc>
                <a:spcPct val="107000"/>
              </a:lnSpc>
              <a:spcAft>
                <a:spcPts val="800"/>
              </a:spcAft>
              <a:buFont typeface="Arial"/>
              <a:buNone/>
              <a:defRPr/>
            </a:pPr>
            <a:r>
              <a:rPr lang="ru-RU" sz="1600" b="1" u="sng" kern="1800" dirty="0" smtClean="0">
                <a:solidFill>
                  <a:srgbClr val="004494"/>
                </a:solidFill>
                <a:ea typeface="Times New Roman" panose="02020603050405020304" pitchFamily="18" charset="0"/>
              </a:rPr>
              <a:t>Осад </a:t>
            </a:r>
            <a:r>
              <a:rPr lang="ru-RU" sz="1600" b="1" u="sng" kern="1800" dirty="0" err="1" smtClean="0">
                <a:solidFill>
                  <a:srgbClr val="004494"/>
                </a:solidFill>
                <a:ea typeface="Times New Roman" panose="02020603050405020304" pitchFamily="18" charset="0"/>
              </a:rPr>
              <a:t>стічних</a:t>
            </a:r>
            <a:r>
              <a:rPr lang="ru-RU" sz="1600" b="1" u="sng" kern="1800" dirty="0" smtClean="0">
                <a:solidFill>
                  <a:srgbClr val="004494"/>
                </a:solidFill>
                <a:ea typeface="Times New Roman" panose="02020603050405020304" pitchFamily="18" charset="0"/>
              </a:rPr>
              <a:t> вод</a:t>
            </a:r>
          </a:p>
          <a:p>
            <a:pPr algn="just" fontAlgn="auto">
              <a:lnSpc>
                <a:spcPct val="107000"/>
              </a:lnSpc>
              <a:spcAft>
                <a:spcPts val="800"/>
              </a:spcAft>
              <a:buFont typeface="Arial"/>
              <a:buNone/>
              <a:defRPr/>
            </a:pPr>
            <a:r>
              <a:rPr lang="ru-RU" sz="1600" kern="0" dirty="0">
                <a:solidFill>
                  <a:srgbClr val="404040"/>
                </a:solidFill>
                <a:ea typeface="Times New Roman" panose="02020603050405020304" pitchFamily="18" charset="0"/>
              </a:rPr>
              <a:t>Правила ЄС, </a:t>
            </a:r>
            <a:r>
              <a:rPr lang="ru-RU" sz="1600" kern="0" dirty="0" err="1">
                <a:solidFill>
                  <a:srgbClr val="404040"/>
                </a:solidFill>
                <a:ea typeface="Times New Roman" panose="02020603050405020304" pitchFamily="18" charset="0"/>
              </a:rPr>
              <a:t>що</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регулюють</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використання</a:t>
            </a:r>
            <a:r>
              <a:rPr lang="ru-RU" sz="1600" kern="0" dirty="0">
                <a:solidFill>
                  <a:srgbClr val="404040"/>
                </a:solidFill>
                <a:ea typeface="Times New Roman" panose="02020603050405020304" pitchFamily="18" charset="0"/>
              </a:rPr>
              <a:t> осаду </a:t>
            </a:r>
            <a:r>
              <a:rPr lang="ru-RU" sz="1600" kern="0" dirty="0" err="1">
                <a:solidFill>
                  <a:srgbClr val="404040"/>
                </a:solidFill>
                <a:ea typeface="Times New Roman" panose="02020603050405020304" pitchFamily="18" charset="0"/>
              </a:rPr>
              <a:t>стічних</a:t>
            </a:r>
            <a:r>
              <a:rPr lang="ru-RU" sz="1600" kern="0" dirty="0">
                <a:solidFill>
                  <a:srgbClr val="404040"/>
                </a:solidFill>
                <a:ea typeface="Times New Roman" panose="02020603050405020304" pitchFamily="18" charset="0"/>
              </a:rPr>
              <a:t> вод </a:t>
            </a:r>
            <a:r>
              <a:rPr lang="ru-RU" sz="1600" kern="0" dirty="0" smtClean="0">
                <a:solidFill>
                  <a:srgbClr val="404040"/>
                </a:solidFill>
                <a:ea typeface="Times New Roman" panose="02020603050405020304" pitchFamily="18" charset="0"/>
              </a:rPr>
              <a:t>та </a:t>
            </a:r>
            <a:r>
              <a:rPr lang="ru-RU" sz="1600" kern="0" dirty="0" err="1">
                <a:solidFill>
                  <a:srgbClr val="404040"/>
                </a:solidFill>
                <a:ea typeface="Times New Roman" panose="02020603050405020304" pitchFamily="18" charset="0"/>
              </a:rPr>
              <a:t>сприяють</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його</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використанню</a:t>
            </a:r>
            <a:r>
              <a:rPr lang="ru-RU" sz="1600" kern="0" dirty="0">
                <a:solidFill>
                  <a:srgbClr val="404040"/>
                </a:solidFill>
                <a:ea typeface="Times New Roman" panose="02020603050405020304" pitchFamily="18" charset="0"/>
              </a:rPr>
              <a:t> в </a:t>
            </a:r>
            <a:r>
              <a:rPr lang="ru-RU" sz="1600" kern="0" dirty="0" err="1">
                <a:solidFill>
                  <a:srgbClr val="404040"/>
                </a:solidFill>
                <a:ea typeface="Times New Roman" panose="02020603050405020304" pitchFamily="18" charset="0"/>
              </a:rPr>
              <a:t>сільському</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господарстві</a:t>
            </a:r>
            <a:r>
              <a:rPr lang="ru-RU" sz="1600" kern="0" dirty="0" smtClean="0">
                <a:solidFill>
                  <a:srgbClr val="404040"/>
                </a:solidFill>
                <a:ea typeface="Times New Roman" panose="02020603050405020304" pitchFamily="18" charset="0"/>
              </a:rPr>
              <a:t>.</a:t>
            </a:r>
            <a:endParaRPr lang="en-US" sz="1600" kern="100" dirty="0">
              <a:ea typeface="Calibri" panose="020F0502020204030204" pitchFamily="34" charset="0"/>
            </a:endParaRPr>
          </a:p>
          <a:p>
            <a:pPr algn="just" fontAlgn="auto">
              <a:lnSpc>
                <a:spcPct val="107000"/>
              </a:lnSpc>
              <a:spcAft>
                <a:spcPts val="800"/>
              </a:spcAft>
              <a:buFont typeface="Arial"/>
              <a:buNone/>
              <a:defRPr/>
            </a:pPr>
            <a:r>
              <a:rPr lang="ru-RU" sz="1600" b="1" u="sng" kern="1800" dirty="0" err="1">
                <a:solidFill>
                  <a:srgbClr val="004494"/>
                </a:solidFill>
                <a:ea typeface="Times New Roman" panose="02020603050405020304" pitchFamily="18" charset="0"/>
              </a:rPr>
              <a:t>Відходи</a:t>
            </a:r>
            <a:r>
              <a:rPr lang="ru-RU" sz="1600" b="1" u="sng" kern="1800" dirty="0">
                <a:solidFill>
                  <a:srgbClr val="004494"/>
                </a:solidFill>
                <a:ea typeface="Times New Roman" panose="02020603050405020304" pitchFamily="18" charset="0"/>
              </a:rPr>
              <a:t>, </a:t>
            </a:r>
            <a:r>
              <a:rPr lang="ru-RU" sz="1600" b="1" u="sng" kern="1800" dirty="0" err="1">
                <a:solidFill>
                  <a:srgbClr val="004494"/>
                </a:solidFill>
                <a:ea typeface="Times New Roman" panose="02020603050405020304" pitchFamily="18" charset="0"/>
              </a:rPr>
              <a:t>що</a:t>
            </a:r>
            <a:r>
              <a:rPr lang="ru-RU" sz="1600" b="1" u="sng" kern="1800" dirty="0">
                <a:solidFill>
                  <a:srgbClr val="004494"/>
                </a:solidFill>
                <a:ea typeface="Times New Roman" panose="02020603050405020304" pitchFamily="18" charset="0"/>
              </a:rPr>
              <a:t> </a:t>
            </a:r>
            <a:r>
              <a:rPr lang="ru-RU" sz="1600" b="1" u="sng" kern="1800" dirty="0" err="1">
                <a:solidFill>
                  <a:srgbClr val="004494"/>
                </a:solidFill>
                <a:ea typeface="Times New Roman" panose="02020603050405020304" pitchFamily="18" charset="0"/>
              </a:rPr>
              <a:t>містять</a:t>
            </a:r>
            <a:r>
              <a:rPr lang="ru-RU" sz="1600" b="1" u="sng" kern="1800" dirty="0">
                <a:solidFill>
                  <a:srgbClr val="004494"/>
                </a:solidFill>
                <a:ea typeface="Times New Roman" panose="02020603050405020304" pitchFamily="18" charset="0"/>
              </a:rPr>
              <a:t> </a:t>
            </a:r>
            <a:r>
              <a:rPr lang="ru-RU" sz="1600" b="1" u="sng" kern="1800" dirty="0" err="1">
                <a:solidFill>
                  <a:srgbClr val="004494"/>
                </a:solidFill>
                <a:ea typeface="Times New Roman" panose="02020603050405020304" pitchFamily="18" charset="0"/>
              </a:rPr>
              <a:t>стійкі</a:t>
            </a:r>
            <a:r>
              <a:rPr lang="ru-RU" sz="1600" b="1" u="sng" kern="1800" dirty="0">
                <a:solidFill>
                  <a:srgbClr val="004494"/>
                </a:solidFill>
                <a:ea typeface="Times New Roman" panose="02020603050405020304" pitchFamily="18" charset="0"/>
              </a:rPr>
              <a:t> </a:t>
            </a:r>
            <a:r>
              <a:rPr lang="ru-RU" sz="1600" b="1" u="sng" kern="1800" dirty="0" err="1">
                <a:solidFill>
                  <a:srgbClr val="004494"/>
                </a:solidFill>
                <a:ea typeface="Times New Roman" panose="02020603050405020304" pitchFamily="18" charset="0"/>
              </a:rPr>
              <a:t>органічні</a:t>
            </a:r>
            <a:r>
              <a:rPr lang="ru-RU" sz="1600" b="1" u="sng" kern="1800" dirty="0">
                <a:solidFill>
                  <a:srgbClr val="004494"/>
                </a:solidFill>
                <a:ea typeface="Times New Roman" panose="02020603050405020304" pitchFamily="18" charset="0"/>
              </a:rPr>
              <a:t> </a:t>
            </a:r>
            <a:r>
              <a:rPr lang="ru-RU" sz="1600" b="1" u="sng" kern="1800" dirty="0" err="1">
                <a:solidFill>
                  <a:srgbClr val="004494"/>
                </a:solidFill>
                <a:ea typeface="Times New Roman" panose="02020603050405020304" pitchFamily="18" charset="0"/>
              </a:rPr>
              <a:t>забруднювачі</a:t>
            </a:r>
            <a:r>
              <a:rPr lang="ru-RU" sz="1600" b="1" u="sng" kern="1800" dirty="0">
                <a:solidFill>
                  <a:srgbClr val="004494"/>
                </a:solidFill>
                <a:ea typeface="Times New Roman" panose="02020603050405020304" pitchFamily="18" charset="0"/>
              </a:rPr>
              <a:t> (СОЗ</a:t>
            </a:r>
            <a:r>
              <a:rPr lang="ru-RU" sz="1600" b="1" u="sng" kern="1800" dirty="0" smtClean="0">
                <a:solidFill>
                  <a:srgbClr val="004494"/>
                </a:solidFill>
                <a:ea typeface="Times New Roman" panose="02020603050405020304" pitchFamily="18" charset="0"/>
              </a:rPr>
              <a:t>)</a:t>
            </a:r>
          </a:p>
          <a:p>
            <a:pPr algn="just" fontAlgn="auto">
              <a:lnSpc>
                <a:spcPct val="107000"/>
              </a:lnSpc>
              <a:spcAft>
                <a:spcPts val="800"/>
              </a:spcAft>
              <a:buFont typeface="Arial"/>
              <a:buNone/>
              <a:defRPr/>
            </a:pPr>
            <a:r>
              <a:rPr lang="ru-RU" sz="1600" kern="0" dirty="0">
                <a:solidFill>
                  <a:srgbClr val="404040"/>
                </a:solidFill>
                <a:ea typeface="Times New Roman" panose="02020603050405020304" pitchFamily="18" charset="0"/>
              </a:rPr>
              <a:t>Правила ЄС </a:t>
            </a:r>
            <a:r>
              <a:rPr lang="ru-RU" sz="1600" kern="0" dirty="0" err="1">
                <a:solidFill>
                  <a:srgbClr val="404040"/>
                </a:solidFill>
                <a:ea typeface="Times New Roman" panose="02020603050405020304" pitchFamily="18" charset="0"/>
              </a:rPr>
              <a:t>щодо</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відходів</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що</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містять</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стійкі</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органічні</a:t>
            </a:r>
            <a:r>
              <a:rPr lang="ru-RU" sz="1600" kern="0" dirty="0">
                <a:solidFill>
                  <a:srgbClr val="404040"/>
                </a:solidFill>
                <a:ea typeface="Times New Roman" panose="02020603050405020304" pitchFamily="18" charset="0"/>
              </a:rPr>
              <a:t> </a:t>
            </a:r>
            <a:r>
              <a:rPr lang="ru-RU" sz="1600" kern="0" dirty="0" err="1">
                <a:solidFill>
                  <a:srgbClr val="404040"/>
                </a:solidFill>
                <a:ea typeface="Times New Roman" panose="02020603050405020304" pitchFamily="18" charset="0"/>
              </a:rPr>
              <a:t>забруднювачі</a:t>
            </a:r>
            <a:r>
              <a:rPr lang="ru-RU" sz="1600" kern="0" dirty="0">
                <a:solidFill>
                  <a:srgbClr val="404040"/>
                </a:solidFill>
                <a:ea typeface="Times New Roman" panose="02020603050405020304" pitchFamily="18" charset="0"/>
              </a:rPr>
              <a:t> (СОЗ).</a:t>
            </a:r>
            <a:endParaRPr lang="en-US" sz="1600" dirty="0"/>
          </a:p>
        </p:txBody>
      </p:sp>
      <p:sp>
        <p:nvSpPr>
          <p:cNvPr id="49158" name="Text Placeholder 4"/>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ru-RU" smtClean="0">
              <a:latin typeface="Arial" charset="0"/>
              <a:cs typeface="Arial" charset="0"/>
            </a:endParaRPr>
          </a:p>
        </p:txBody>
      </p:sp>
      <p:sp>
        <p:nvSpPr>
          <p:cNvPr id="9" name="TextBox 8"/>
          <p:cNvSpPr txBox="1">
            <a:spLocks noChangeArrowheads="1"/>
          </p:cNvSpPr>
          <p:nvPr/>
        </p:nvSpPr>
        <p:spPr bwMode="auto">
          <a:xfrm>
            <a:off x="465138" y="1965325"/>
            <a:ext cx="2857500" cy="554038"/>
          </a:xfrm>
          <a:prstGeom prst="rect">
            <a:avLst/>
          </a:prstGeom>
          <a:noFill/>
          <a:ln w="9525">
            <a:noFill/>
            <a:miter lim="800000"/>
            <a:headEnd/>
            <a:tailEnd/>
          </a:ln>
        </p:spPr>
        <p:txBody>
          <a:bodyPr lIns="0" tIns="0" rIns="0" bIns="0">
            <a:spAutoFit/>
          </a:bodyPr>
          <a:lstStyle/>
          <a:p>
            <a:endParaRPr lang="en-GB">
              <a:solidFill>
                <a:schemeClr val="bg1"/>
              </a:solidFill>
            </a:endParaRPr>
          </a:p>
          <a:p>
            <a:endParaRPr lang="en-GB">
              <a:solidFill>
                <a:schemeClr val="bg1"/>
              </a:solidFill>
            </a:endParaRPr>
          </a:p>
        </p:txBody>
      </p:sp>
      <p:sp>
        <p:nvSpPr>
          <p:cNvPr id="49160" name="Text Placeholder 2"/>
          <p:cNvSpPr txBox="1">
            <a:spLocks/>
          </p:cNvSpPr>
          <p:nvPr/>
        </p:nvSpPr>
        <p:spPr bwMode="auto">
          <a:xfrm>
            <a:off x="-217488" y="3516313"/>
            <a:ext cx="3321051" cy="1108075"/>
          </a:xfrm>
          <a:prstGeom prst="rect">
            <a:avLst/>
          </a:prstGeom>
          <a:noFill/>
          <a:ln w="9525">
            <a:noFill/>
            <a:miter lim="800000"/>
            <a:headEnd/>
            <a:tailEnd/>
          </a:ln>
        </p:spPr>
        <p:txBody>
          <a:bodyPr lIns="0" tIns="0" rIns="0" bIns="0" anchor="ctr">
            <a:spAutoFit/>
          </a:bodyPr>
          <a:lstStyle/>
          <a:p>
            <a:pPr>
              <a:lnSpc>
                <a:spcPct val="90000"/>
              </a:lnSpc>
              <a:spcBef>
                <a:spcPts val="1000"/>
              </a:spcBef>
              <a:buFont typeface="Arial" charset="0"/>
              <a:buNone/>
            </a:pPr>
            <a:r>
              <a:rPr lang="uk-UA" sz="4000">
                <a:solidFill>
                  <a:schemeClr val="bg1"/>
                </a:solidFill>
              </a:rPr>
              <a:t>Конкретні стратегії</a:t>
            </a:r>
            <a:endParaRPr lang="ru-RU" sz="4000">
              <a:solidFill>
                <a:schemeClr val="bg1"/>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extLst>
          </p:cNvPr>
          <p:cNvSpPr/>
          <p:nvPr/>
        </p:nvSpPr>
        <p:spPr>
          <a:xfrm>
            <a:off x="-1998663" y="919163"/>
            <a:ext cx="6467476" cy="6299200"/>
          </a:xfrm>
          <a:prstGeom prst="ellipse">
            <a:avLst/>
          </a:prstGeom>
          <a:blipFill dpi="0" rotWithShape="1">
            <a:blip r:embed="rId3">
              <a:extLst>
                <a:ext uri="{28A0092B-C50C-407E-A947-70E740481C1C}"/>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51202" name="Content Placeholder 2"/>
          <p:cNvSpPr txBox="1">
            <a:spLocks/>
          </p:cNvSpPr>
          <p:nvPr/>
        </p:nvSpPr>
        <p:spPr bwMode="auto">
          <a:xfrm>
            <a:off x="5029200" y="1422400"/>
            <a:ext cx="6796088" cy="4187825"/>
          </a:xfrm>
          <a:prstGeom prst="rect">
            <a:avLst/>
          </a:prstGeom>
          <a:noFill/>
          <a:ln w="9525">
            <a:noFill/>
            <a:miter lim="800000"/>
            <a:headEnd/>
            <a:tailEnd/>
          </a:ln>
        </p:spPr>
        <p:txBody>
          <a:bodyPr lIns="0" tIns="0" rIns="0" bIns="0"/>
          <a:lstStyle/>
          <a:p>
            <a:pPr>
              <a:lnSpc>
                <a:spcPct val="90000"/>
              </a:lnSpc>
              <a:spcAft>
                <a:spcPts val="300"/>
              </a:spcAft>
              <a:buFont typeface="Arial" charset="0"/>
              <a:buNone/>
            </a:pPr>
            <a:endParaRPr lang="uk-UA" sz="2000">
              <a:latin typeface="Calibri" pitchFamily="34" charset="0"/>
            </a:endParaRPr>
          </a:p>
        </p:txBody>
      </p:sp>
      <p:sp>
        <p:nvSpPr>
          <p:cNvPr id="51203" name="Slide Number Placeholder 13"/>
          <p:cNvSpPr>
            <a:spLocks noGrp="1"/>
          </p:cNvSpPr>
          <p:nvPr>
            <p:ph type="sldNum" sz="quarter" idx="16"/>
          </p:nvPr>
        </p:nvSpPr>
        <p:spPr bwMode="auto">
          <a:noFill/>
          <a:ln>
            <a:miter lim="800000"/>
            <a:headEnd/>
            <a:tailEnd/>
          </a:ln>
        </p:spPr>
        <p:txBody>
          <a:bodyPr vert="horz" wrap="square" numCol="1" compatLnSpc="1">
            <a:prstTxWarp prst="textNoShape">
              <a:avLst/>
            </a:prstTxWarp>
          </a:bodyPr>
          <a:lstStyle/>
          <a:p>
            <a:pPr fontAlgn="base">
              <a:spcBef>
                <a:spcPct val="0"/>
              </a:spcBef>
              <a:spcAft>
                <a:spcPct val="0"/>
              </a:spcAft>
            </a:pPr>
            <a:fld id="{FCF496AF-2972-4B17-B1EC-6BB7E9529F1E}" type="slidenum">
              <a:rPr lang="en-GB">
                <a:latin typeface="Arial" charset="0"/>
                <a:cs typeface="Arial" charset="0"/>
              </a:rPr>
              <a:pPr fontAlgn="base">
                <a:spcBef>
                  <a:spcPct val="0"/>
                </a:spcBef>
                <a:spcAft>
                  <a:spcPct val="0"/>
                </a:spcAft>
              </a:pPr>
              <a:t>22</a:t>
            </a:fld>
            <a:endParaRPr lang="en-GB">
              <a:latin typeface="Arial" charset="0"/>
              <a:cs typeface="Arial" charset="0"/>
            </a:endParaRPr>
          </a:p>
        </p:txBody>
      </p:sp>
      <p:sp>
        <p:nvSpPr>
          <p:cNvPr id="51204" name="Text Placeholder 3"/>
          <p:cNvSpPr>
            <a:spLocks noGrp="1"/>
          </p:cNvSpPr>
          <p:nvPr>
            <p:ph type="body" sz="quarter" idx="13"/>
          </p:nvPr>
        </p:nvSpPr>
        <p:spPr bwMode="auto">
          <a:xfrm>
            <a:off x="552450" y="261938"/>
            <a:ext cx="11117263" cy="498475"/>
          </a:xfrm>
          <a:noFill/>
          <a:ln>
            <a:miter lim="800000"/>
            <a:headEnd/>
            <a:tailEnd/>
          </a:ln>
        </p:spPr>
        <p:txBody>
          <a:bodyPr vert="horz" wrap="square" numCol="1" compatLnSpc="1">
            <a:prstTxWarp prst="textNoShape">
              <a:avLst/>
            </a:prstTxWarp>
          </a:bodyPr>
          <a:lstStyle/>
          <a:p>
            <a:r>
              <a:rPr lang="ru-RU" sz="1800" b="1" smtClean="0">
                <a:latin typeface="Arial" charset="0"/>
                <a:cs typeface="Arial" charset="0"/>
              </a:rPr>
              <a:t>Україна отримала статус кандидата 23 червня 2022 року за одностайною згодою всіх 27 держав-членів ЄС.</a:t>
            </a:r>
            <a:endParaRPr lang="en-GB" sz="1800" b="1" smtClean="0">
              <a:latin typeface="Arial" charset="0"/>
              <a:cs typeface="Arial" charset="0"/>
            </a:endParaRPr>
          </a:p>
        </p:txBody>
      </p:sp>
      <p:sp>
        <p:nvSpPr>
          <p:cNvPr id="3" name="Text Placeholder 2">
            <a:extLst>
              <a:ext uri="{FF2B5EF4-FFF2-40B4-BE49-F238E27FC236}"/>
            </a:extLst>
          </p:cNvPr>
          <p:cNvSpPr>
            <a:spLocks noGrp="1"/>
          </p:cNvSpPr>
          <p:nvPr>
            <p:ph type="body" sz="quarter" idx="14"/>
          </p:nvPr>
        </p:nvSpPr>
        <p:spPr>
          <a:xfrm>
            <a:off x="5029200" y="1125538"/>
            <a:ext cx="5746750" cy="5000625"/>
          </a:xfrm>
        </p:spPr>
        <p:txBody>
          <a:bodyPr/>
          <a:lstStyle/>
          <a:p>
            <a:pPr algn="just" fontAlgn="auto">
              <a:spcAft>
                <a:spcPts val="0"/>
              </a:spcAft>
              <a:buFont typeface="Arial" panose="020B0604020202020204" pitchFamily="34" charset="0"/>
              <a:buChar char="•"/>
              <a:defRPr/>
            </a:pPr>
            <a:r>
              <a:rPr lang="uk-UA" sz="2400" b="1" dirty="0" smtClean="0">
                <a:solidFill>
                  <a:schemeClr val="accent5">
                    <a:lumMod val="50000"/>
                  </a:schemeClr>
                </a:solidFill>
                <a:hlinkClick r:id="rId4"/>
              </a:rPr>
              <a:t> </a:t>
            </a:r>
            <a:r>
              <a:rPr lang="en-US" sz="2400" b="1" dirty="0" smtClean="0">
                <a:solidFill>
                  <a:schemeClr val="accent5">
                    <a:lumMod val="50000"/>
                  </a:schemeClr>
                </a:solidFill>
                <a:hlinkClick r:id="rId4"/>
              </a:rPr>
              <a:t>TAIEX</a:t>
            </a:r>
            <a:r>
              <a:rPr lang="en-US" sz="2400" dirty="0" smtClean="0">
                <a:solidFill>
                  <a:schemeClr val="accent5">
                    <a:lumMod val="50000"/>
                  </a:schemeClr>
                </a:solidFill>
                <a:hlinkClick r:id="rId4"/>
              </a:rPr>
              <a:t> </a:t>
            </a:r>
            <a:r>
              <a:rPr lang="uk-UA" sz="2400" dirty="0" smtClean="0">
                <a:solidFill>
                  <a:schemeClr val="accent5">
                    <a:lumMod val="50000"/>
                  </a:schemeClr>
                </a:solidFill>
                <a:hlinkClick r:id="rId4"/>
              </a:rPr>
              <a:t>-</a:t>
            </a:r>
            <a:r>
              <a:rPr lang="ru-RU" sz="2400" b="1" dirty="0" err="1">
                <a:solidFill>
                  <a:schemeClr val="accent5">
                    <a:lumMod val="50000"/>
                  </a:schemeClr>
                </a:solidFill>
                <a:hlinkClick r:id="rId4"/>
              </a:rPr>
              <a:t>Інструмент</a:t>
            </a:r>
            <a:r>
              <a:rPr lang="ru-RU" sz="2400" b="1" dirty="0">
                <a:solidFill>
                  <a:schemeClr val="accent5">
                    <a:lumMod val="50000"/>
                  </a:schemeClr>
                </a:solidFill>
                <a:hlinkClick r:id="rId4"/>
              </a:rPr>
              <a:t> </a:t>
            </a:r>
            <a:r>
              <a:rPr lang="ru-RU" sz="2400" b="1" dirty="0" err="1">
                <a:solidFill>
                  <a:schemeClr val="accent5">
                    <a:lumMod val="50000"/>
                  </a:schemeClr>
                </a:solidFill>
                <a:hlinkClick r:id="rId4"/>
              </a:rPr>
              <a:t>технічної</a:t>
            </a:r>
            <a:r>
              <a:rPr lang="ru-RU" sz="2400" b="1" dirty="0">
                <a:solidFill>
                  <a:schemeClr val="accent5">
                    <a:lumMod val="50000"/>
                  </a:schemeClr>
                </a:solidFill>
                <a:hlinkClick r:id="rId4"/>
              </a:rPr>
              <a:t> </a:t>
            </a:r>
            <a:r>
              <a:rPr lang="ru-RU" sz="2400" b="1" dirty="0" err="1">
                <a:solidFill>
                  <a:schemeClr val="accent5">
                    <a:lumMod val="50000"/>
                  </a:schemeClr>
                </a:solidFill>
                <a:hlinkClick r:id="rId4"/>
              </a:rPr>
              <a:t>допомоги</a:t>
            </a:r>
            <a:r>
              <a:rPr lang="ru-RU" sz="2400" b="1" dirty="0">
                <a:solidFill>
                  <a:schemeClr val="accent5">
                    <a:lumMod val="50000"/>
                  </a:schemeClr>
                </a:solidFill>
                <a:hlinkClick r:id="rId4"/>
              </a:rPr>
              <a:t> та </a:t>
            </a:r>
            <a:r>
              <a:rPr lang="ru-RU" sz="2400" b="1" dirty="0" err="1">
                <a:solidFill>
                  <a:schemeClr val="accent5">
                    <a:lumMod val="50000"/>
                  </a:schemeClr>
                </a:solidFill>
                <a:hlinkClick r:id="rId4"/>
              </a:rPr>
              <a:t>обміну</a:t>
            </a:r>
            <a:r>
              <a:rPr lang="ru-RU" sz="2400" b="1" dirty="0">
                <a:solidFill>
                  <a:schemeClr val="accent5">
                    <a:lumMod val="50000"/>
                  </a:schemeClr>
                </a:solidFill>
                <a:hlinkClick r:id="rId4"/>
              </a:rPr>
              <a:t> </a:t>
            </a:r>
            <a:r>
              <a:rPr lang="ru-RU" sz="2400" b="1" dirty="0" err="1">
                <a:solidFill>
                  <a:schemeClr val="accent5">
                    <a:lumMod val="50000"/>
                  </a:schemeClr>
                </a:solidFill>
                <a:hlinkClick r:id="rId4"/>
              </a:rPr>
              <a:t>інформацією</a:t>
            </a:r>
            <a:r>
              <a:rPr lang="ru-RU" sz="2400" b="1" dirty="0">
                <a:solidFill>
                  <a:schemeClr val="accent5">
                    <a:lumMod val="50000"/>
                  </a:schemeClr>
                </a:solidFill>
                <a:hlinkClick r:id="rId4"/>
              </a:rPr>
              <a:t> </a:t>
            </a:r>
            <a:r>
              <a:rPr lang="en-US" sz="1400" dirty="0" smtClean="0">
                <a:solidFill>
                  <a:schemeClr val="accent5">
                    <a:lumMod val="50000"/>
                  </a:schemeClr>
                </a:solidFill>
                <a:hlinkClick r:id="rId4"/>
              </a:rPr>
              <a:t>(</a:t>
            </a:r>
            <a:r>
              <a:rPr lang="en-US" sz="1400" dirty="0">
                <a:solidFill>
                  <a:schemeClr val="accent5">
                    <a:lumMod val="50000"/>
                  </a:schemeClr>
                </a:solidFill>
                <a:hlinkClick r:id="rId4"/>
              </a:rPr>
              <a:t>Technical Assistance Information Exchange Office)</a:t>
            </a:r>
            <a:endParaRPr lang="en-US" sz="1400" dirty="0">
              <a:solidFill>
                <a:schemeClr val="accent5">
                  <a:lumMod val="50000"/>
                </a:schemeClr>
              </a:solidFill>
            </a:endParaRPr>
          </a:p>
          <a:p>
            <a:pPr algn="just" fontAlgn="auto">
              <a:spcAft>
                <a:spcPts val="0"/>
              </a:spcAft>
              <a:buFont typeface="Arial" panose="020B0604020202020204" pitchFamily="34" charset="0"/>
              <a:buChar char="•"/>
              <a:defRPr/>
            </a:pPr>
            <a:r>
              <a:rPr lang="uk-UA" sz="2400" b="1" dirty="0" smtClean="0">
                <a:solidFill>
                  <a:schemeClr val="accent5">
                    <a:lumMod val="50000"/>
                  </a:schemeClr>
                </a:solidFill>
              </a:rPr>
              <a:t> </a:t>
            </a:r>
            <a:r>
              <a:rPr lang="en-US" sz="2400" b="1" dirty="0" smtClean="0">
                <a:solidFill>
                  <a:schemeClr val="accent5">
                    <a:lumMod val="50000"/>
                  </a:schemeClr>
                </a:solidFill>
              </a:rPr>
              <a:t>ENP</a:t>
            </a:r>
            <a:r>
              <a:rPr lang="en-US" sz="2400" dirty="0" smtClean="0">
                <a:solidFill>
                  <a:schemeClr val="accent5">
                    <a:lumMod val="50000"/>
                  </a:schemeClr>
                </a:solidFill>
              </a:rPr>
              <a:t> </a:t>
            </a:r>
            <a:r>
              <a:rPr lang="en-US" sz="2400" dirty="0">
                <a:solidFill>
                  <a:schemeClr val="accent5">
                    <a:lumMod val="50000"/>
                  </a:schemeClr>
                </a:solidFill>
              </a:rPr>
              <a:t>— </a:t>
            </a:r>
            <a:r>
              <a:rPr lang="ru-RU" sz="2400" b="1" dirty="0" err="1" smtClean="0">
                <a:solidFill>
                  <a:schemeClr val="accent5">
                    <a:lumMod val="50000"/>
                  </a:schemeClr>
                </a:solidFill>
              </a:rPr>
              <a:t>Європейська</a:t>
            </a:r>
            <a:r>
              <a:rPr lang="ru-RU" sz="2400" b="1" dirty="0" smtClean="0">
                <a:solidFill>
                  <a:schemeClr val="accent5">
                    <a:lumMod val="50000"/>
                  </a:schemeClr>
                </a:solidFill>
              </a:rPr>
              <a:t> </a:t>
            </a:r>
            <a:r>
              <a:rPr lang="ru-RU" sz="2400" b="1" dirty="0" err="1">
                <a:solidFill>
                  <a:schemeClr val="accent5">
                    <a:lumMod val="50000"/>
                  </a:schemeClr>
                </a:solidFill>
              </a:rPr>
              <a:t>політика</a:t>
            </a:r>
            <a:r>
              <a:rPr lang="ru-RU" sz="2400" b="1" dirty="0">
                <a:solidFill>
                  <a:schemeClr val="accent5">
                    <a:lumMod val="50000"/>
                  </a:schemeClr>
                </a:solidFill>
              </a:rPr>
              <a:t> </a:t>
            </a:r>
            <a:r>
              <a:rPr lang="ru-RU" sz="2400" b="1" dirty="0" err="1" smtClean="0">
                <a:solidFill>
                  <a:schemeClr val="accent5">
                    <a:lumMod val="50000"/>
                  </a:schemeClr>
                </a:solidFill>
              </a:rPr>
              <a:t>сусідства</a:t>
            </a:r>
            <a:r>
              <a:rPr lang="ru-RU" sz="2400" b="1" dirty="0" smtClean="0">
                <a:solidFill>
                  <a:schemeClr val="accent5">
                    <a:lumMod val="50000"/>
                  </a:schemeClr>
                </a:solidFill>
              </a:rPr>
              <a:t>, </a:t>
            </a:r>
            <a:r>
              <a:rPr lang="ru-RU" sz="2400" dirty="0" err="1" smtClean="0">
                <a:solidFill>
                  <a:schemeClr val="accent5">
                    <a:lumMod val="50000"/>
                  </a:schemeClr>
                </a:solidFill>
              </a:rPr>
              <a:t>країни</a:t>
            </a:r>
            <a:r>
              <a:rPr lang="ru-RU" sz="2400" dirty="0" smtClean="0">
                <a:solidFill>
                  <a:schemeClr val="accent5">
                    <a:lumMod val="50000"/>
                  </a:schemeClr>
                </a:solidFill>
              </a:rPr>
              <a:t> </a:t>
            </a:r>
            <a:r>
              <a:rPr lang="ru-RU" sz="2400" dirty="0" err="1" smtClean="0">
                <a:solidFill>
                  <a:schemeClr val="accent5">
                    <a:lumMod val="50000"/>
                  </a:schemeClr>
                </a:solidFill>
              </a:rPr>
              <a:t>регіону</a:t>
            </a:r>
            <a:r>
              <a:rPr lang="en-US" sz="2400" dirty="0">
                <a:solidFill>
                  <a:schemeClr val="accent5">
                    <a:lumMod val="50000"/>
                  </a:schemeClr>
                </a:solidFill>
              </a:rPr>
              <a:t> </a:t>
            </a:r>
            <a:r>
              <a:rPr lang="en-US" sz="2400" dirty="0" smtClean="0">
                <a:solidFill>
                  <a:schemeClr val="accent5">
                    <a:lumMod val="50000"/>
                  </a:schemeClr>
                </a:solidFill>
              </a:rPr>
              <a:t>(</a:t>
            </a:r>
            <a:r>
              <a:rPr lang="ru-RU" sz="2400" i="1" dirty="0" err="1">
                <a:solidFill>
                  <a:schemeClr val="accent5">
                    <a:lumMod val="50000"/>
                  </a:schemeClr>
                </a:solidFill>
              </a:rPr>
              <a:t>Європейська</a:t>
            </a:r>
            <a:r>
              <a:rPr lang="ru-RU" sz="2400" i="1" dirty="0">
                <a:solidFill>
                  <a:schemeClr val="accent5">
                    <a:lumMod val="50000"/>
                  </a:schemeClr>
                </a:solidFill>
              </a:rPr>
              <a:t> </a:t>
            </a:r>
            <a:r>
              <a:rPr lang="ru-RU" sz="2400" i="1" dirty="0" err="1">
                <a:solidFill>
                  <a:schemeClr val="accent5">
                    <a:lumMod val="50000"/>
                  </a:schemeClr>
                </a:solidFill>
              </a:rPr>
              <a:t>комісія</a:t>
            </a:r>
            <a:r>
              <a:rPr lang="en-US" sz="2400" dirty="0" smtClean="0">
                <a:solidFill>
                  <a:schemeClr val="accent5">
                    <a:lumMod val="50000"/>
                  </a:schemeClr>
                </a:solidFill>
              </a:rPr>
              <a:t>)</a:t>
            </a:r>
            <a:endParaRPr lang="en-US" sz="2400" dirty="0">
              <a:solidFill>
                <a:schemeClr val="accent5">
                  <a:lumMod val="50000"/>
                </a:schemeClr>
              </a:solidFill>
            </a:endParaRPr>
          </a:p>
          <a:p>
            <a:pPr algn="just" fontAlgn="auto">
              <a:spcAft>
                <a:spcPts val="0"/>
              </a:spcAft>
              <a:buFont typeface="Arial" panose="020B0604020202020204" pitchFamily="34" charset="0"/>
              <a:buChar char="•"/>
              <a:defRPr/>
            </a:pPr>
            <a:r>
              <a:rPr lang="ru-RU" dirty="0" smtClean="0">
                <a:solidFill>
                  <a:schemeClr val="accent5">
                    <a:lumMod val="50000"/>
                  </a:schemeClr>
                </a:solidFill>
              </a:rPr>
              <a:t> </a:t>
            </a:r>
            <a:r>
              <a:rPr lang="ru-RU" sz="2400" b="1" dirty="0" err="1" smtClean="0">
                <a:solidFill>
                  <a:schemeClr val="accent5">
                    <a:lumMod val="50000"/>
                  </a:schemeClr>
                </a:solidFill>
              </a:rPr>
              <a:t>Європейська</a:t>
            </a:r>
            <a:r>
              <a:rPr lang="ru-RU" sz="2400" b="1" dirty="0" smtClean="0">
                <a:solidFill>
                  <a:schemeClr val="accent5">
                    <a:lumMod val="50000"/>
                  </a:schemeClr>
                </a:solidFill>
              </a:rPr>
              <a:t> </a:t>
            </a:r>
            <a:r>
              <a:rPr lang="ru-RU" sz="2400" b="1" dirty="0" err="1">
                <a:solidFill>
                  <a:schemeClr val="accent5">
                    <a:lumMod val="50000"/>
                  </a:schemeClr>
                </a:solidFill>
              </a:rPr>
              <a:t>політика</a:t>
            </a:r>
            <a:r>
              <a:rPr lang="ru-RU" sz="2400" b="1" dirty="0">
                <a:solidFill>
                  <a:schemeClr val="accent5">
                    <a:lumMod val="50000"/>
                  </a:schemeClr>
                </a:solidFill>
              </a:rPr>
              <a:t> </a:t>
            </a:r>
            <a:r>
              <a:rPr lang="ru-RU" sz="2400" b="1" dirty="0" err="1">
                <a:solidFill>
                  <a:schemeClr val="accent5">
                    <a:lumMod val="50000"/>
                  </a:schemeClr>
                </a:solidFill>
              </a:rPr>
              <a:t>сусідства</a:t>
            </a:r>
            <a:r>
              <a:rPr lang="ru-RU" b="1" dirty="0">
                <a:solidFill>
                  <a:schemeClr val="accent5">
                    <a:lumMod val="50000"/>
                  </a:schemeClr>
                </a:solidFill>
              </a:rPr>
              <a:t> </a:t>
            </a:r>
            <a:r>
              <a:rPr lang="ru-RU" sz="1400" dirty="0" smtClean="0">
                <a:solidFill>
                  <a:schemeClr val="accent5">
                    <a:lumMod val="50000"/>
                  </a:schemeClr>
                </a:solidFill>
              </a:rPr>
              <a:t>(</a:t>
            </a:r>
            <a:r>
              <a:rPr lang="en-US" sz="1400" dirty="0" smtClean="0">
                <a:solidFill>
                  <a:schemeClr val="accent5">
                    <a:lumMod val="50000"/>
                  </a:schemeClr>
                </a:solidFill>
                <a:hlinkClick r:id="rId5"/>
              </a:rPr>
              <a:t>European </a:t>
            </a:r>
            <a:r>
              <a:rPr lang="en-US" sz="1400" dirty="0" err="1">
                <a:solidFill>
                  <a:schemeClr val="accent5">
                    <a:lumMod val="50000"/>
                  </a:schemeClr>
                </a:solidFill>
                <a:hlinkClick r:id="rId5"/>
              </a:rPr>
              <a:t>Neighbourhood</a:t>
            </a:r>
            <a:r>
              <a:rPr lang="en-US" sz="1400" dirty="0">
                <a:solidFill>
                  <a:schemeClr val="accent5">
                    <a:lumMod val="50000"/>
                  </a:schemeClr>
                </a:solidFill>
                <a:hlinkClick r:id="rId5"/>
              </a:rPr>
              <a:t> </a:t>
            </a:r>
            <a:r>
              <a:rPr lang="en-US" sz="1400" dirty="0" smtClean="0">
                <a:solidFill>
                  <a:schemeClr val="accent5">
                    <a:lumMod val="50000"/>
                  </a:schemeClr>
                </a:solidFill>
                <a:hlinkClick r:id="rId5"/>
              </a:rPr>
              <a:t>Policy</a:t>
            </a:r>
            <a:r>
              <a:rPr lang="uk-UA" sz="1400" dirty="0" smtClean="0">
                <a:solidFill>
                  <a:schemeClr val="accent5">
                    <a:lumMod val="50000"/>
                  </a:schemeClr>
                </a:solidFill>
              </a:rPr>
              <a:t>)</a:t>
            </a:r>
            <a:r>
              <a:rPr lang="en-US" sz="1400" dirty="0">
                <a:solidFill>
                  <a:schemeClr val="accent5">
                    <a:lumMod val="50000"/>
                  </a:schemeClr>
                </a:solidFill>
              </a:rPr>
              <a:t> </a:t>
            </a:r>
            <a:r>
              <a:rPr lang="en-US" sz="2400" dirty="0" smtClean="0">
                <a:solidFill>
                  <a:schemeClr val="accent5">
                    <a:lumMod val="50000"/>
                  </a:schemeClr>
                </a:solidFill>
              </a:rPr>
              <a:t>(</a:t>
            </a:r>
            <a:r>
              <a:rPr lang="ru-RU" sz="2400" i="1" dirty="0" err="1">
                <a:solidFill>
                  <a:schemeClr val="accent5">
                    <a:lumMod val="50000"/>
                  </a:schemeClr>
                </a:solidFill>
              </a:rPr>
              <a:t>Європейська</a:t>
            </a:r>
            <a:r>
              <a:rPr lang="ru-RU" sz="2400" i="1" dirty="0">
                <a:solidFill>
                  <a:schemeClr val="accent5">
                    <a:lumMod val="50000"/>
                  </a:schemeClr>
                </a:solidFill>
              </a:rPr>
              <a:t> </a:t>
            </a:r>
            <a:r>
              <a:rPr lang="ru-RU" sz="2400" i="1" dirty="0" err="1">
                <a:solidFill>
                  <a:schemeClr val="accent5">
                    <a:lumMod val="50000"/>
                  </a:schemeClr>
                </a:solidFill>
              </a:rPr>
              <a:t>комісія</a:t>
            </a:r>
            <a:r>
              <a:rPr lang="en-US" sz="2400" dirty="0" smtClean="0">
                <a:solidFill>
                  <a:schemeClr val="accent5">
                    <a:lumMod val="50000"/>
                  </a:schemeClr>
                </a:solidFill>
              </a:rPr>
              <a:t>)</a:t>
            </a:r>
            <a:endParaRPr lang="en-US" sz="2400" dirty="0">
              <a:solidFill>
                <a:schemeClr val="accent5">
                  <a:lumMod val="50000"/>
                </a:schemeClr>
              </a:solidFill>
            </a:endParaRPr>
          </a:p>
          <a:p>
            <a:pPr algn="just" fontAlgn="auto">
              <a:spcAft>
                <a:spcPts val="0"/>
              </a:spcAft>
              <a:buFont typeface="Arial" panose="020B0604020202020204" pitchFamily="34" charset="0"/>
              <a:buChar char="•"/>
              <a:defRPr/>
            </a:pPr>
            <a:r>
              <a:rPr lang="ru-RU" dirty="0" smtClean="0">
                <a:solidFill>
                  <a:schemeClr val="accent5">
                    <a:lumMod val="50000"/>
                  </a:schemeClr>
                </a:solidFill>
              </a:rPr>
              <a:t> </a:t>
            </a:r>
            <a:r>
              <a:rPr lang="ru-RU" sz="2400" b="1" dirty="0" err="1" smtClean="0">
                <a:solidFill>
                  <a:schemeClr val="accent5">
                    <a:lumMod val="50000"/>
                  </a:schemeClr>
                </a:solidFill>
              </a:rPr>
              <a:t>Європейська</a:t>
            </a:r>
            <a:r>
              <a:rPr lang="ru-RU" sz="2400" b="1" dirty="0" smtClean="0">
                <a:solidFill>
                  <a:schemeClr val="accent5">
                    <a:lumMod val="50000"/>
                  </a:schemeClr>
                </a:solidFill>
              </a:rPr>
              <a:t> </a:t>
            </a:r>
            <a:r>
              <a:rPr lang="ru-RU" sz="2400" b="1" dirty="0" err="1">
                <a:solidFill>
                  <a:schemeClr val="accent5">
                    <a:lumMod val="50000"/>
                  </a:schemeClr>
                </a:solidFill>
              </a:rPr>
              <a:t>політика</a:t>
            </a:r>
            <a:r>
              <a:rPr lang="ru-RU" sz="2400" b="1" dirty="0">
                <a:solidFill>
                  <a:schemeClr val="accent5">
                    <a:lumMod val="50000"/>
                  </a:schemeClr>
                </a:solidFill>
              </a:rPr>
              <a:t> </a:t>
            </a:r>
            <a:r>
              <a:rPr lang="ru-RU" sz="2400" b="1" dirty="0" err="1">
                <a:solidFill>
                  <a:schemeClr val="accent5">
                    <a:lumMod val="50000"/>
                  </a:schemeClr>
                </a:solidFill>
              </a:rPr>
              <a:t>сусідства</a:t>
            </a:r>
            <a:r>
              <a:rPr lang="ru-RU" sz="2400" b="1" dirty="0">
                <a:solidFill>
                  <a:schemeClr val="accent5">
                    <a:lumMod val="50000"/>
                  </a:schemeClr>
                </a:solidFill>
              </a:rPr>
              <a:t> </a:t>
            </a:r>
            <a:r>
              <a:rPr lang="ru-RU" sz="1400" b="1" dirty="0" smtClean="0">
                <a:solidFill>
                  <a:schemeClr val="accent5">
                    <a:lumMod val="50000"/>
                  </a:schemeClr>
                </a:solidFill>
              </a:rPr>
              <a:t>(</a:t>
            </a:r>
            <a:r>
              <a:rPr lang="en-US" sz="1400" dirty="0" smtClean="0">
                <a:solidFill>
                  <a:schemeClr val="accent5">
                    <a:lumMod val="50000"/>
                  </a:schemeClr>
                </a:solidFill>
                <a:hlinkClick r:id="rId6"/>
              </a:rPr>
              <a:t>European </a:t>
            </a:r>
            <a:r>
              <a:rPr lang="en-US" sz="1400" dirty="0" err="1">
                <a:solidFill>
                  <a:schemeClr val="accent5">
                    <a:lumMod val="50000"/>
                  </a:schemeClr>
                </a:solidFill>
                <a:hlinkClick r:id="rId6"/>
              </a:rPr>
              <a:t>Neighbourhood</a:t>
            </a:r>
            <a:r>
              <a:rPr lang="en-US" sz="1400" dirty="0">
                <a:solidFill>
                  <a:schemeClr val="accent5">
                    <a:lumMod val="50000"/>
                  </a:schemeClr>
                </a:solidFill>
                <a:hlinkClick r:id="rId6"/>
              </a:rPr>
              <a:t> Policy (ENP)</a:t>
            </a:r>
            <a:r>
              <a:rPr lang="en-US" sz="1400" dirty="0">
                <a:solidFill>
                  <a:schemeClr val="accent5">
                    <a:lumMod val="50000"/>
                  </a:schemeClr>
                </a:solidFill>
              </a:rPr>
              <a:t> </a:t>
            </a:r>
            <a:r>
              <a:rPr lang="en-US" sz="2400" dirty="0" smtClean="0">
                <a:solidFill>
                  <a:schemeClr val="accent5">
                    <a:lumMod val="50000"/>
                  </a:schemeClr>
                </a:solidFill>
              </a:rPr>
              <a:t>(</a:t>
            </a:r>
            <a:r>
              <a:rPr lang="ru-RU" sz="2400" i="1" dirty="0" err="1">
                <a:solidFill>
                  <a:schemeClr val="accent5">
                    <a:lumMod val="50000"/>
                  </a:schemeClr>
                </a:solidFill>
              </a:rPr>
              <a:t>Європейська</a:t>
            </a:r>
            <a:r>
              <a:rPr lang="ru-RU" sz="2400" i="1" dirty="0">
                <a:solidFill>
                  <a:schemeClr val="accent5">
                    <a:lumMod val="50000"/>
                  </a:schemeClr>
                </a:solidFill>
              </a:rPr>
              <a:t> служба </a:t>
            </a:r>
            <a:r>
              <a:rPr lang="ru-RU" sz="2400" i="1" dirty="0" err="1">
                <a:solidFill>
                  <a:schemeClr val="accent5">
                    <a:lumMod val="50000"/>
                  </a:schemeClr>
                </a:solidFill>
              </a:rPr>
              <a:t>зовнішніх</a:t>
            </a:r>
            <a:r>
              <a:rPr lang="ru-RU" sz="2400" i="1" dirty="0">
                <a:solidFill>
                  <a:schemeClr val="accent5">
                    <a:lumMod val="50000"/>
                  </a:schemeClr>
                </a:solidFill>
              </a:rPr>
              <a:t> справ</a:t>
            </a:r>
            <a:r>
              <a:rPr lang="en-US" sz="2400" dirty="0" smtClean="0">
                <a:solidFill>
                  <a:schemeClr val="accent5">
                    <a:lumMod val="50000"/>
                  </a:schemeClr>
                </a:solidFill>
              </a:rPr>
              <a:t>).</a:t>
            </a:r>
            <a:endParaRPr lang="en-US" sz="2400" dirty="0">
              <a:solidFill>
                <a:schemeClr val="accent5">
                  <a:lumMod val="50000"/>
                </a:schemeClr>
              </a:solidFill>
            </a:endParaRPr>
          </a:p>
          <a:p>
            <a:pPr fontAlgn="auto">
              <a:spcAft>
                <a:spcPts val="0"/>
              </a:spcAft>
              <a:buFont typeface="Arial"/>
              <a:buNone/>
              <a:defRPr/>
            </a:pPr>
            <a:endParaRPr lang="en-US" dirty="0"/>
          </a:p>
        </p:txBody>
      </p:sp>
      <p:sp>
        <p:nvSpPr>
          <p:cNvPr id="51206" name="Text Placeholder 5"/>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uk-UA" smtClean="0">
                <a:latin typeface="Arial" charset="0"/>
                <a:cs typeface="Arial" charset="0"/>
              </a:rPr>
              <a:t>нижній колонтитул</a:t>
            </a:r>
            <a:endParaRPr lang="ru-RU" smtClean="0">
              <a:latin typeface="Arial" charset="0"/>
              <a:cs typeface="Arial" charset="0"/>
            </a:endParaRPr>
          </a:p>
        </p:txBody>
      </p:sp>
      <p:sp>
        <p:nvSpPr>
          <p:cNvPr id="9" name="TextBox 8"/>
          <p:cNvSpPr txBox="1">
            <a:spLocks noChangeArrowheads="1"/>
          </p:cNvSpPr>
          <p:nvPr/>
        </p:nvSpPr>
        <p:spPr bwMode="auto">
          <a:xfrm>
            <a:off x="465138" y="1965325"/>
            <a:ext cx="2857500" cy="554038"/>
          </a:xfrm>
          <a:prstGeom prst="rect">
            <a:avLst/>
          </a:prstGeom>
          <a:noFill/>
          <a:ln w="9525">
            <a:noFill/>
            <a:miter lim="800000"/>
            <a:headEnd/>
            <a:tailEnd/>
          </a:ln>
        </p:spPr>
        <p:txBody>
          <a:bodyPr lIns="0" tIns="0" rIns="0" bIns="0">
            <a:spAutoFit/>
          </a:bodyPr>
          <a:lstStyle/>
          <a:p>
            <a:endParaRPr lang="en-GB">
              <a:solidFill>
                <a:schemeClr val="bg1"/>
              </a:solidFill>
            </a:endParaRPr>
          </a:p>
          <a:p>
            <a:endParaRPr lang="en-GB">
              <a:solidFill>
                <a:schemeClr val="bg1"/>
              </a:solidFill>
            </a:endParaRPr>
          </a:p>
        </p:txBody>
      </p:sp>
      <p:sp>
        <p:nvSpPr>
          <p:cNvPr id="51208" name="Text Placeholder 2"/>
          <p:cNvSpPr txBox="1">
            <a:spLocks/>
          </p:cNvSpPr>
          <p:nvPr/>
        </p:nvSpPr>
        <p:spPr bwMode="auto">
          <a:xfrm>
            <a:off x="-233363" y="3459163"/>
            <a:ext cx="3321051" cy="1219200"/>
          </a:xfrm>
          <a:prstGeom prst="rect">
            <a:avLst/>
          </a:prstGeom>
          <a:noFill/>
          <a:ln w="9525">
            <a:noFill/>
            <a:miter lim="800000"/>
            <a:headEnd/>
            <a:tailEnd/>
          </a:ln>
        </p:spPr>
        <p:txBody>
          <a:bodyPr lIns="0" tIns="0" rIns="0" bIns="0" anchor="ctr">
            <a:spAutoFit/>
          </a:bodyPr>
          <a:lstStyle/>
          <a:p>
            <a:pPr algn="ctr">
              <a:lnSpc>
                <a:spcPct val="90000"/>
              </a:lnSpc>
              <a:spcBef>
                <a:spcPts val="1000"/>
              </a:spcBef>
              <a:buFont typeface="Arial" charset="0"/>
              <a:buNone/>
            </a:pPr>
            <a:r>
              <a:rPr lang="ru-RU" sz="4400" b="1">
                <a:solidFill>
                  <a:schemeClr val="bg1"/>
                </a:solidFill>
              </a:rPr>
              <a:t>Допомога ЄС?</a:t>
            </a:r>
            <a:endParaRPr lang="en-GB" sz="4400" b="1">
              <a:solidFill>
                <a:schemeClr val="bg1"/>
              </a:solidFill>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extLst>
          </p:cNvPr>
          <p:cNvSpPr/>
          <p:nvPr/>
        </p:nvSpPr>
        <p:spPr>
          <a:xfrm>
            <a:off x="-1703388" y="-5368925"/>
            <a:ext cx="7413626" cy="741203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 name="Rectangle 3">
            <a:extLst>
              <a:ext uri="{FF2B5EF4-FFF2-40B4-BE49-F238E27FC236}"/>
            </a:extLst>
          </p:cNvPr>
          <p:cNvSpPr/>
          <p:nvPr/>
        </p:nvSpPr>
        <p:spPr>
          <a:xfrm>
            <a:off x="4592638" y="36513"/>
            <a:ext cx="7599362" cy="2424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53251" name="Title 1"/>
          <p:cNvSpPr txBox="1">
            <a:spLocks/>
          </p:cNvSpPr>
          <p:nvPr/>
        </p:nvSpPr>
        <p:spPr bwMode="auto">
          <a:xfrm>
            <a:off x="4832350" y="833438"/>
            <a:ext cx="3937000" cy="808037"/>
          </a:xfrm>
          <a:prstGeom prst="rect">
            <a:avLst/>
          </a:prstGeom>
          <a:noFill/>
          <a:ln w="9525">
            <a:noFill/>
            <a:miter lim="800000"/>
            <a:headEnd/>
            <a:tailEnd/>
          </a:ln>
        </p:spPr>
        <p:txBody>
          <a:bodyPr lIns="0" tIns="0" rIns="0" bIns="0" anchor="b"/>
          <a:lstStyle/>
          <a:p>
            <a:pPr>
              <a:lnSpc>
                <a:spcPct val="90000"/>
              </a:lnSpc>
            </a:pPr>
            <a:r>
              <a:rPr lang="uk-UA" sz="2800" b="1"/>
              <a:t>Дякуємо!</a:t>
            </a:r>
            <a:endParaRPr lang="en-US" sz="2800" b="1"/>
          </a:p>
        </p:txBody>
      </p:sp>
      <p:sp>
        <p:nvSpPr>
          <p:cNvPr id="19" name="Content Placeholder 2"/>
          <p:cNvSpPr txBox="1">
            <a:spLocks/>
          </p:cNvSpPr>
          <p:nvPr/>
        </p:nvSpPr>
        <p:spPr bwMode="auto">
          <a:xfrm>
            <a:off x="4867275" y="576263"/>
            <a:ext cx="4808538" cy="581025"/>
          </a:xfrm>
          <a:prstGeom prst="rect">
            <a:avLst/>
          </a:prstGeom>
          <a:noFill/>
          <a:ln w="9525">
            <a:noFill/>
            <a:miter lim="800000"/>
            <a:headEnd/>
            <a:tailEnd/>
          </a:ln>
        </p:spPr>
        <p:txBody>
          <a:bodyPr lIns="0" tIns="0" rIns="0" bIns="0"/>
          <a:lstStyle/>
          <a:p>
            <a:pPr algn="just">
              <a:lnSpc>
                <a:spcPct val="90000"/>
              </a:lnSpc>
              <a:spcBef>
                <a:spcPts val="1000"/>
              </a:spcBef>
              <a:buFont typeface="Arial" charset="0"/>
              <a:buNone/>
            </a:pPr>
            <a:r>
              <a:rPr lang="uk-UA" sz="2400" b="1">
                <a:latin typeface="Calibri" pitchFamily="34" charset="0"/>
              </a:rPr>
              <a:t>Маєте будь-які питання?</a:t>
            </a:r>
            <a:endParaRPr lang="ru-RU" sz="2400" b="1">
              <a:latin typeface="Calibri" pitchFamily="34" charset="0"/>
            </a:endParaRPr>
          </a:p>
          <a:p>
            <a:pPr>
              <a:lnSpc>
                <a:spcPct val="90000"/>
              </a:lnSpc>
              <a:spcBef>
                <a:spcPts val="1000"/>
              </a:spcBef>
              <a:buFont typeface="Arial" charset="0"/>
              <a:buNone/>
            </a:pPr>
            <a:endParaRPr lang="en-GB" sz="2800"/>
          </a:p>
        </p:txBody>
      </p:sp>
      <p:sp>
        <p:nvSpPr>
          <p:cNvPr id="7" name="Rectangle 6">
            <a:extLst>
              <a:ext uri="{FF2B5EF4-FFF2-40B4-BE49-F238E27FC236}"/>
            </a:extLst>
          </p:cNvPr>
          <p:cNvSpPr/>
          <p:nvPr/>
        </p:nvSpPr>
        <p:spPr>
          <a:xfrm>
            <a:off x="4762500" y="1985963"/>
            <a:ext cx="6456363" cy="2647950"/>
          </a:xfrm>
          <a:prstGeom prst="rect">
            <a:avLst/>
          </a:prstGeom>
        </p:spPr>
        <p:txBody>
          <a:bodyPr>
            <a:spAutoFit/>
          </a:bodyPr>
          <a:lstStyle/>
          <a:p>
            <a:r>
              <a:rPr lang="uk-UA" sz="2000" b="1">
                <a:latin typeface="Calibri" pitchFamily="34" charset="0"/>
              </a:rPr>
              <a:t>Елів Сомер (Alev Somer), Директор з питань торгівлі та навколишнього середовища,  заступник директора</a:t>
            </a:r>
            <a:endParaRPr lang="en-GB" sz="2000" b="1">
              <a:solidFill>
                <a:srgbClr val="595959"/>
              </a:solidFill>
              <a:cs typeface="Times New Roman" pitchFamily="18" charset="0"/>
            </a:endParaRPr>
          </a:p>
          <a:p>
            <a:endParaRPr lang="uk-UA" b="1">
              <a:solidFill>
                <a:srgbClr val="595959"/>
              </a:solidFill>
              <a:cs typeface="Times New Roman" pitchFamily="18" charset="0"/>
            </a:endParaRPr>
          </a:p>
          <a:p>
            <a:r>
              <a:rPr lang="uk-UA" b="1"/>
              <a:t>Міжнародне бюро з переробки відходів </a:t>
            </a:r>
            <a:r>
              <a:rPr lang="uk-UA" sz="1200" b="1">
                <a:cs typeface="Times New Roman" pitchFamily="18" charset="0"/>
              </a:rPr>
              <a:t>(</a:t>
            </a:r>
            <a:r>
              <a:rPr lang="en-GB" sz="1200" b="1">
                <a:cs typeface="Times New Roman" pitchFamily="18" charset="0"/>
              </a:rPr>
              <a:t>aisbl</a:t>
            </a:r>
            <a:r>
              <a:rPr lang="uk-UA" sz="1200" b="1">
                <a:cs typeface="Times New Roman" pitchFamily="18" charset="0"/>
              </a:rPr>
              <a:t> - Міжнародна некомерційна організація)</a:t>
            </a:r>
            <a:r>
              <a:rPr lang="en-GB" b="1">
                <a:cs typeface="Times New Roman" pitchFamily="18" charset="0"/>
              </a:rPr>
              <a:t> </a:t>
            </a:r>
            <a:endParaRPr lang="uk-UA" sz="1600">
              <a:latin typeface="Calibri" pitchFamily="34" charset="0"/>
              <a:ea typeface="Calibri" pitchFamily="34" charset="0"/>
              <a:cs typeface="Times New Roman" pitchFamily="18" charset="0"/>
            </a:endParaRPr>
          </a:p>
          <a:p>
            <a:r>
              <a:rPr lang="en-GB">
                <a:solidFill>
                  <a:srgbClr val="595959"/>
                </a:solidFill>
                <a:cs typeface="Times New Roman" pitchFamily="18" charset="0"/>
              </a:rPr>
              <a:t>Avenue Franklin Roosevelt 24 │ 1050 Brussels │Belgium</a:t>
            </a:r>
            <a:endParaRPr lang="uk-UA">
              <a:solidFill>
                <a:srgbClr val="595959"/>
              </a:solidFill>
              <a:cs typeface="Times New Roman" pitchFamily="18" charset="0"/>
            </a:endParaRPr>
          </a:p>
          <a:p>
            <a:r>
              <a:rPr lang="uk-UA">
                <a:solidFill>
                  <a:srgbClr val="595959"/>
                </a:solidFill>
                <a:cs typeface="Times New Roman" pitchFamily="18" charset="0"/>
              </a:rPr>
              <a:t>Авеню Франклін Рузвельт 24</a:t>
            </a:r>
            <a:r>
              <a:rPr lang="en-GB">
                <a:solidFill>
                  <a:srgbClr val="595959"/>
                </a:solidFill>
                <a:cs typeface="Times New Roman" pitchFamily="18" charset="0"/>
              </a:rPr>
              <a:t> │ 1050 </a:t>
            </a:r>
            <a:r>
              <a:rPr lang="uk-UA">
                <a:solidFill>
                  <a:srgbClr val="595959"/>
                </a:solidFill>
                <a:cs typeface="Times New Roman" pitchFamily="18" charset="0"/>
              </a:rPr>
              <a:t>Брюссель</a:t>
            </a:r>
            <a:r>
              <a:rPr lang="en-GB">
                <a:solidFill>
                  <a:srgbClr val="595959"/>
                </a:solidFill>
                <a:cs typeface="Times New Roman" pitchFamily="18" charset="0"/>
              </a:rPr>
              <a:t> │</a:t>
            </a:r>
            <a:r>
              <a:rPr lang="uk-UA">
                <a:solidFill>
                  <a:srgbClr val="595959"/>
                </a:solidFill>
                <a:cs typeface="Times New Roman" pitchFamily="18" charset="0"/>
              </a:rPr>
              <a:t>Бельгія</a:t>
            </a:r>
            <a:endParaRPr lang="en-GB">
              <a:solidFill>
                <a:srgbClr val="595959"/>
              </a:solidFill>
              <a:cs typeface="Times New Roman" pitchFamily="18" charset="0"/>
            </a:endParaRPr>
          </a:p>
          <a:p>
            <a:r>
              <a:rPr lang="en-GB">
                <a:solidFill>
                  <a:srgbClr val="595959"/>
                </a:solidFill>
                <a:cs typeface="Times New Roman" pitchFamily="18" charset="0"/>
                <a:hlinkClick r:id="rId3"/>
              </a:rPr>
              <a:t>asomer@bir.org</a:t>
            </a:r>
            <a:r>
              <a:rPr lang="en-GB">
                <a:solidFill>
                  <a:srgbClr val="595959"/>
                </a:solidFill>
                <a:cs typeface="Times New Roman" pitchFamily="18" charset="0"/>
              </a:rPr>
              <a:t> │ </a:t>
            </a:r>
            <a:r>
              <a:rPr lang="en-GB">
                <a:solidFill>
                  <a:srgbClr val="595959"/>
                </a:solidFill>
                <a:cs typeface="Times New Roman" pitchFamily="18" charset="0"/>
                <a:hlinkClick r:id="rId4"/>
              </a:rPr>
              <a:t>bir@bir.org</a:t>
            </a:r>
            <a:r>
              <a:rPr lang="en-GB">
                <a:solidFill>
                  <a:srgbClr val="595959"/>
                </a:solidFill>
                <a:cs typeface="Times New Roman" pitchFamily="18" charset="0"/>
              </a:rPr>
              <a:t> │ </a:t>
            </a:r>
            <a:r>
              <a:rPr lang="en-GB">
                <a:solidFill>
                  <a:srgbClr val="595959"/>
                </a:solidFill>
                <a:cs typeface="Times New Roman" pitchFamily="18" charset="0"/>
                <a:hlinkClick r:id="rId5"/>
              </a:rPr>
              <a:t>www.bir.org</a:t>
            </a:r>
            <a:r>
              <a:rPr lang="en-GB">
                <a:solidFill>
                  <a:srgbClr val="595959"/>
                </a:solidFill>
                <a:cs typeface="Times New Roman" pitchFamily="18" charset="0"/>
              </a:rPr>
              <a:t> </a:t>
            </a:r>
          </a:p>
          <a:p>
            <a:pPr>
              <a:buFont typeface="Wingdings" pitchFamily="2" charset="2"/>
              <a:buChar char="Ø"/>
            </a:pPr>
            <a:endParaRPr lang="en-GB">
              <a:solidFill>
                <a:srgbClr val="595959"/>
              </a:solidFill>
              <a:cs typeface="Times New Roman" pitchFamily="18" charset="0"/>
            </a:endParaRPr>
          </a:p>
        </p:txBody>
      </p:sp>
      <p:sp>
        <p:nvSpPr>
          <p:cNvPr id="53254" name="Slide Number Placeholder 24"/>
          <p:cNvSpPr>
            <a:spLocks noGrp="1"/>
          </p:cNvSpPr>
          <p:nvPr>
            <p:ph type="sldNum" sz="quarter" idx="16"/>
          </p:nvPr>
        </p:nvSpPr>
        <p:spPr bwMode="auto">
          <a:noFill/>
          <a:ln>
            <a:miter lim="800000"/>
            <a:headEnd/>
            <a:tailEnd/>
          </a:ln>
        </p:spPr>
        <p:txBody>
          <a:bodyPr vert="horz" wrap="square" numCol="1" compatLnSpc="1">
            <a:prstTxWarp prst="textNoShape">
              <a:avLst/>
            </a:prstTxWarp>
          </a:bodyPr>
          <a:lstStyle/>
          <a:p>
            <a:pPr fontAlgn="base">
              <a:spcBef>
                <a:spcPct val="0"/>
              </a:spcBef>
              <a:spcAft>
                <a:spcPct val="0"/>
              </a:spcAft>
            </a:pPr>
            <a:fld id="{79AEC2F2-7981-417D-90CE-0F7331761D48}" type="slidenum">
              <a:rPr lang="en-GB">
                <a:latin typeface="Arial" charset="0"/>
                <a:cs typeface="Arial" charset="0"/>
              </a:rPr>
              <a:pPr fontAlgn="base">
                <a:spcBef>
                  <a:spcPct val="0"/>
                </a:spcBef>
                <a:spcAft>
                  <a:spcPct val="0"/>
                </a:spcAft>
              </a:pPr>
              <a:t>23</a:t>
            </a:fld>
            <a:endParaRPr lang="en-GB">
              <a:latin typeface="Arial" charset="0"/>
              <a:cs typeface="Arial" charset="0"/>
            </a:endParaRPr>
          </a:p>
        </p:txBody>
      </p:sp>
      <p:pic>
        <p:nvPicPr>
          <p:cNvPr id="53255" name="Picture 13" descr="A black and white logo&#10;&#10;Description automatically generated with low confidence"/>
          <p:cNvPicPr>
            <a:picLocks noChangeAspect="1"/>
          </p:cNvPicPr>
          <p:nvPr/>
        </p:nvPicPr>
        <p:blipFill>
          <a:blip r:embed="rId6"/>
          <a:srcRect/>
          <a:stretch>
            <a:fillRect/>
          </a:stretch>
        </p:blipFill>
        <p:spPr bwMode="auto">
          <a:xfrm>
            <a:off x="485775" y="171450"/>
            <a:ext cx="1320800" cy="508000"/>
          </a:xfrm>
          <a:prstGeom prst="rect">
            <a:avLst/>
          </a:prstGeom>
          <a:noFill/>
          <a:ln w="9525">
            <a:noFill/>
            <a:miter lim="800000"/>
            <a:headEnd/>
            <a:tailEnd/>
          </a:ln>
        </p:spPr>
      </p:pic>
      <p:cxnSp>
        <p:nvCxnSpPr>
          <p:cNvPr id="34" name="Straight Connector 33">
            <a:extLst>
              <a:ext uri="{FF2B5EF4-FFF2-40B4-BE49-F238E27FC236}"/>
            </a:extLst>
          </p:cNvPr>
          <p:cNvCxnSpPr>
            <a:cxnSpLocks/>
          </p:cNvCxnSpPr>
          <p:nvPr/>
        </p:nvCxnSpPr>
        <p:spPr>
          <a:xfrm>
            <a:off x="4592638" y="-3684588"/>
            <a:ext cx="0" cy="5873751"/>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3257" name="Picture 4"/>
          <p:cNvPicPr>
            <a:picLocks noChangeAspect="1"/>
          </p:cNvPicPr>
          <p:nvPr/>
        </p:nvPicPr>
        <p:blipFill>
          <a:blip r:embed="rId7"/>
          <a:srcRect/>
          <a:stretch>
            <a:fillRect/>
          </a:stretch>
        </p:blipFill>
        <p:spPr bwMode="auto">
          <a:xfrm>
            <a:off x="4592638" y="4441825"/>
            <a:ext cx="6430962" cy="1200150"/>
          </a:xfrm>
          <a:prstGeom prst="rect">
            <a:avLst/>
          </a:prstGeom>
          <a:noFill/>
          <a:ln w="9525">
            <a:noFill/>
            <a:miter lim="800000"/>
            <a:headEnd/>
            <a:tailEnd/>
          </a:ln>
        </p:spPr>
      </p:pic>
      <p:sp>
        <p:nvSpPr>
          <p:cNvPr id="21" name="Rectangle 20"/>
          <p:cNvSpPr>
            <a:spLocks noChangeArrowheads="1"/>
          </p:cNvSpPr>
          <p:nvPr/>
        </p:nvSpPr>
        <p:spPr bwMode="auto">
          <a:xfrm>
            <a:off x="1460500" y="4540250"/>
            <a:ext cx="6454775" cy="1076325"/>
          </a:xfrm>
          <a:prstGeom prst="rect">
            <a:avLst/>
          </a:prstGeom>
          <a:noFill/>
          <a:ln w="9525">
            <a:noFill/>
            <a:miter lim="800000"/>
            <a:headEnd/>
            <a:tailEnd/>
          </a:ln>
        </p:spPr>
        <p:txBody>
          <a:bodyPr>
            <a:spAutoFit/>
          </a:bodyPr>
          <a:lstStyle/>
          <a:p>
            <a:r>
              <a:rPr lang="en-US" b="1" u="sng">
                <a:solidFill>
                  <a:srgbClr val="70AD47"/>
                </a:solidFill>
                <a:cs typeface="Times New Roman" pitchFamily="18" charset="0"/>
                <a:hlinkClick r:id="rId8"/>
              </a:rPr>
              <a:t>LinkedIn</a:t>
            </a:r>
            <a:endParaRPr lang="en-US" b="1" u="sng">
              <a:solidFill>
                <a:srgbClr val="70AD47"/>
              </a:solidFill>
              <a:cs typeface="Times New Roman" pitchFamily="18" charset="0"/>
            </a:endParaRPr>
          </a:p>
          <a:p>
            <a:endParaRPr lang="en-GB" sz="2800" b="1">
              <a:solidFill>
                <a:srgbClr val="70AD47"/>
              </a:solidFill>
              <a:latin typeface="Calibri" pitchFamily="34" charset="0"/>
              <a:cs typeface="Times New Roman" pitchFamily="18" charset="0"/>
            </a:endParaRPr>
          </a:p>
          <a:p>
            <a:r>
              <a:rPr lang="en-US" b="1">
                <a:solidFill>
                  <a:srgbClr val="70AD47"/>
                </a:solidFill>
                <a:cs typeface="Times New Roman" pitchFamily="18" charset="0"/>
                <a:hlinkClick r:id="rId9"/>
              </a:rPr>
              <a:t>Twitter</a:t>
            </a:r>
            <a:endParaRPr lang="en-US" b="1">
              <a:solidFill>
                <a:srgbClr val="70AD47"/>
              </a:solidFill>
              <a:cs typeface="Times New Roman" pitchFamily="18" charset="0"/>
            </a:endParaRPr>
          </a:p>
        </p:txBody>
      </p:sp>
      <p:pic>
        <p:nvPicPr>
          <p:cNvPr id="53259" name="Picture 7"/>
          <p:cNvPicPr>
            <a:picLocks noChangeAspect="1"/>
          </p:cNvPicPr>
          <p:nvPr/>
        </p:nvPicPr>
        <p:blipFill>
          <a:blip r:embed="rId10"/>
          <a:srcRect/>
          <a:stretch>
            <a:fillRect/>
          </a:stretch>
        </p:blipFill>
        <p:spPr bwMode="auto">
          <a:xfrm>
            <a:off x="831850" y="4513263"/>
            <a:ext cx="628650" cy="1270000"/>
          </a:xfrm>
          <a:prstGeom prst="rect">
            <a:avLst/>
          </a:prstGeom>
          <a:noFill/>
          <a:ln w="9525">
            <a:noFill/>
            <a:miter lim="800000"/>
            <a:headEnd/>
            <a:tailEnd/>
          </a:ln>
        </p:spPr>
      </p:pic>
      <p:sp>
        <p:nvSpPr>
          <p:cNvPr id="26" name="Rectangle 25"/>
          <p:cNvSpPr>
            <a:spLocks noChangeArrowheads="1"/>
          </p:cNvSpPr>
          <p:nvPr/>
        </p:nvSpPr>
        <p:spPr bwMode="auto">
          <a:xfrm>
            <a:off x="708025" y="4024313"/>
            <a:ext cx="6454775" cy="369887"/>
          </a:xfrm>
          <a:prstGeom prst="rect">
            <a:avLst/>
          </a:prstGeom>
          <a:noFill/>
          <a:ln w="9525">
            <a:noFill/>
            <a:miter lim="800000"/>
            <a:headEnd/>
            <a:tailEnd/>
          </a:ln>
        </p:spPr>
        <p:txBody>
          <a:bodyPr>
            <a:spAutoFit/>
          </a:bodyPr>
          <a:lstStyle/>
          <a:p>
            <a:r>
              <a:rPr lang="uk-UA" b="1">
                <a:latin typeface="Calibri" pitchFamily="34" charset="0"/>
              </a:rPr>
              <a:t>Слідкуйте за нами у соцмережах:</a:t>
            </a:r>
            <a:r>
              <a:rPr lang="en-US" b="1">
                <a:solidFill>
                  <a:srgbClr val="70AD47"/>
                </a:solidFill>
                <a:cs typeface="Times New Roman" pitchFamily="18" charset="0"/>
              </a:rPr>
              <a:t> </a:t>
            </a:r>
          </a:p>
        </p:txBody>
      </p:sp>
      <p:sp>
        <p:nvSpPr>
          <p:cNvPr id="53261" name="Text Placeholder 14"/>
          <p:cNvSpPr>
            <a:spLocks noGrp="1"/>
          </p:cNvSpPr>
          <p:nvPr>
            <p:ph type="body" sz="quarter" idx="15"/>
          </p:nvPr>
        </p:nvSpPr>
        <p:spPr bwMode="auto">
          <a:noFill/>
          <a:ln>
            <a:miter lim="800000"/>
            <a:headEnd/>
            <a:tailEnd/>
          </a:ln>
        </p:spPr>
        <p:txBody>
          <a:bodyPr vert="horz" wrap="square" numCol="1" compatLnSpc="1">
            <a:prstTxWarp prst="textNoShape">
              <a:avLst/>
            </a:prstTxWarp>
          </a:bodyPr>
          <a:lstStyle/>
          <a:p>
            <a:r>
              <a:rPr lang="ru-RU" smtClean="0">
                <a:latin typeface="Arial" charset="0"/>
                <a:cs typeface="Arial" charset="0"/>
              </a:rPr>
              <a:t>Регламент ЄС про транспортування відходів</a:t>
            </a:r>
            <a:endParaRPr lang="en-GB" smtClean="0">
              <a:latin typeface="Arial" charset="0"/>
              <a:cs typeface="Arial"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7" grpId="0"/>
      <p:bldP spid="21" grpId="0"/>
      <p:bldP spid="2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17680</TotalTime>
  <Words>3258</Words>
  <Application>Microsoft Office PowerPoint</Application>
  <PresentationFormat>Произвольный</PresentationFormat>
  <Paragraphs>539</Paragraphs>
  <Slides>23</Slides>
  <Notes>23</Notes>
  <HiddenSlides>0</HiddenSlides>
  <MMClips>0</MMClips>
  <ScaleCrop>false</ScaleCrop>
  <HeadingPairs>
    <vt:vector size="6" baseType="variant">
      <vt:variant>
        <vt:lpstr>Использованные шрифты</vt:lpstr>
      </vt:variant>
      <vt:variant>
        <vt:i4>8</vt:i4>
      </vt:variant>
      <vt:variant>
        <vt:lpstr>Шаблон оформления</vt:lpstr>
      </vt:variant>
      <vt:variant>
        <vt:i4>5</vt:i4>
      </vt:variant>
      <vt:variant>
        <vt:lpstr>Заголовки слайдов</vt:lpstr>
      </vt:variant>
      <vt:variant>
        <vt:i4>23</vt:i4>
      </vt:variant>
    </vt:vector>
  </HeadingPairs>
  <TitlesOfParts>
    <vt:vector size="36" baseType="lpstr">
      <vt:lpstr>Calibri</vt:lpstr>
      <vt:lpstr>Arial</vt:lpstr>
      <vt:lpstr>Calibri Light</vt:lpstr>
      <vt:lpstr>Baskerville Old Face</vt:lpstr>
      <vt:lpstr>Geneva</vt:lpstr>
      <vt:lpstr>Helvetica Neue</vt:lpstr>
      <vt:lpstr>Times New Roman</vt:lpstr>
      <vt:lpstr>Wingdings</vt:lpstr>
      <vt:lpstr>Office Theme</vt:lpstr>
      <vt:lpstr>Office Theme</vt:lpstr>
      <vt:lpstr>Office Theme</vt:lpstr>
      <vt:lpstr>Office Theme</vt:lpstr>
      <vt:lpstr>Office Theme</vt:lpstr>
      <vt:lpstr>Досвід, стандарти та передові технології управління відходами для економіки замкнутого циклу</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asomer@bir.org</dc:creator>
  <cp:lastModifiedBy>kutseva</cp:lastModifiedBy>
  <cp:revision>368</cp:revision>
  <cp:lastPrinted>2023-01-19T15:44:22Z</cp:lastPrinted>
  <dcterms:created xsi:type="dcterms:W3CDTF">2022-09-27T19:04:07Z</dcterms:created>
  <dcterms:modified xsi:type="dcterms:W3CDTF">2023-03-20T11:00:39Z</dcterms:modified>
</cp:coreProperties>
</file>